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42" r:id="rId3"/>
    <p:sldId id="394" r:id="rId4"/>
    <p:sldId id="421" r:id="rId5"/>
    <p:sldId id="400" r:id="rId6"/>
    <p:sldId id="431" r:id="rId7"/>
    <p:sldId id="432" r:id="rId8"/>
    <p:sldId id="414" r:id="rId9"/>
    <p:sldId id="413" r:id="rId10"/>
    <p:sldId id="422" r:id="rId11"/>
    <p:sldId id="403" r:id="rId12"/>
    <p:sldId id="429" r:id="rId13"/>
    <p:sldId id="425" r:id="rId14"/>
    <p:sldId id="427" r:id="rId15"/>
    <p:sldId id="4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4AC"/>
    <a:srgbClr val="FCB297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12F0B-976B-4DA3-9A68-24A751629A0D}" v="238" dt="2024-07-13T14:45:26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(stu) MATT WELSH" userId="71c3026b-003f-4eac-8568-d4519c3f63bf" providerId="ADAL" clId="{69112F0B-976B-4DA3-9A68-24A751629A0D}"/>
    <pc:docChg chg="undo custSel delSld modSld">
      <pc:chgData name="(stu) MATT WELSH" userId="71c3026b-003f-4eac-8568-d4519c3f63bf" providerId="ADAL" clId="{69112F0B-976B-4DA3-9A68-24A751629A0D}" dt="2024-07-13T14:45:26.701" v="303"/>
      <pc:docMkLst>
        <pc:docMk/>
      </pc:docMkLst>
      <pc:sldChg chg="modSp mod">
        <pc:chgData name="(stu) MATT WELSH" userId="71c3026b-003f-4eac-8568-d4519c3f63bf" providerId="ADAL" clId="{69112F0B-976B-4DA3-9A68-24A751629A0D}" dt="2024-07-12T11:05:40.497" v="302" actId="403"/>
        <pc:sldMkLst>
          <pc:docMk/>
          <pc:sldMk cId="186957677" sldId="257"/>
        </pc:sldMkLst>
        <pc:spChg chg="mod">
          <ac:chgData name="(stu) MATT WELSH" userId="71c3026b-003f-4eac-8568-d4519c3f63bf" providerId="ADAL" clId="{69112F0B-976B-4DA3-9A68-24A751629A0D}" dt="2024-07-12T11:05:40.497" v="302" actId="403"/>
          <ac:spMkLst>
            <pc:docMk/>
            <pc:sldMk cId="186957677" sldId="257"/>
            <ac:spMk id="4" creationId="{F6C010A2-1B05-4425-A68D-CB925DF3BA8F}"/>
          </ac:spMkLst>
        </pc:spChg>
      </pc:sldChg>
      <pc:sldChg chg="del">
        <pc:chgData name="(stu) MATT WELSH" userId="71c3026b-003f-4eac-8568-d4519c3f63bf" providerId="ADAL" clId="{69112F0B-976B-4DA3-9A68-24A751629A0D}" dt="2024-07-11T14:37:03.111" v="0" actId="2696"/>
        <pc:sldMkLst>
          <pc:docMk/>
          <pc:sldMk cId="227437915" sldId="364"/>
        </pc:sldMkLst>
      </pc:sldChg>
      <pc:sldChg chg="del">
        <pc:chgData name="(stu) MATT WELSH" userId="71c3026b-003f-4eac-8568-d4519c3f63bf" providerId="ADAL" clId="{69112F0B-976B-4DA3-9A68-24A751629A0D}" dt="2024-07-11T14:37:11.183" v="2" actId="2696"/>
        <pc:sldMkLst>
          <pc:docMk/>
          <pc:sldMk cId="1232042945" sldId="392"/>
        </pc:sldMkLst>
      </pc:sldChg>
      <pc:sldChg chg="addSp delSp modSp mod modAnim">
        <pc:chgData name="(stu) MATT WELSH" userId="71c3026b-003f-4eac-8568-d4519c3f63bf" providerId="ADAL" clId="{69112F0B-976B-4DA3-9A68-24A751629A0D}" dt="2024-07-13T14:45:26.701" v="303"/>
        <pc:sldMkLst>
          <pc:docMk/>
          <pc:sldMk cId="3414583965" sldId="400"/>
        </pc:sldMkLst>
        <pc:spChg chg="add del">
          <ac:chgData name="(stu) MATT WELSH" userId="71c3026b-003f-4eac-8568-d4519c3f63bf" providerId="ADAL" clId="{69112F0B-976B-4DA3-9A68-24A751629A0D}" dt="2024-07-12T10:25:08.935" v="224" actId="478"/>
          <ac:spMkLst>
            <pc:docMk/>
            <pc:sldMk cId="3414583965" sldId="400"/>
            <ac:spMk id="2" creationId="{B95556F2-C76A-86D5-2875-B9A65D21AB29}"/>
          </ac:spMkLst>
        </pc:spChg>
        <pc:spChg chg="add mod">
          <ac:chgData name="(stu) MATT WELSH" userId="71c3026b-003f-4eac-8568-d4519c3f63bf" providerId="ADAL" clId="{69112F0B-976B-4DA3-9A68-24A751629A0D}" dt="2024-07-12T10:28:46.406" v="296" actId="207"/>
          <ac:spMkLst>
            <pc:docMk/>
            <pc:sldMk cId="3414583965" sldId="400"/>
            <ac:spMk id="3" creationId="{3E96CA64-9B2E-A72C-CF09-963AA43489CE}"/>
          </ac:spMkLst>
        </pc:spChg>
        <pc:spChg chg="add mod">
          <ac:chgData name="(stu) MATT WELSH" userId="71c3026b-003f-4eac-8568-d4519c3f63bf" providerId="ADAL" clId="{69112F0B-976B-4DA3-9A68-24A751629A0D}" dt="2024-07-12T10:27:49.023" v="288" actId="1076"/>
          <ac:spMkLst>
            <pc:docMk/>
            <pc:sldMk cId="3414583965" sldId="400"/>
            <ac:spMk id="4" creationId="{AFAB4084-3400-BE86-4BE7-5BF896B52DBC}"/>
          </ac:spMkLst>
        </pc:spChg>
        <pc:spChg chg="add mod">
          <ac:chgData name="(stu) MATT WELSH" userId="71c3026b-003f-4eac-8568-d4519c3f63bf" providerId="ADAL" clId="{69112F0B-976B-4DA3-9A68-24A751629A0D}" dt="2024-07-12T10:28:41.413" v="295" actId="207"/>
          <ac:spMkLst>
            <pc:docMk/>
            <pc:sldMk cId="3414583965" sldId="400"/>
            <ac:spMk id="6" creationId="{B28345F1-9998-9DAF-4949-AFF1A5FA76D6}"/>
          </ac:spMkLst>
        </pc:spChg>
        <pc:spChg chg="add mod">
          <ac:chgData name="(stu) MATT WELSH" userId="71c3026b-003f-4eac-8568-d4519c3f63bf" providerId="ADAL" clId="{69112F0B-976B-4DA3-9A68-24A751629A0D}" dt="2024-07-12T10:28:19.495" v="293" actId="14100"/>
          <ac:spMkLst>
            <pc:docMk/>
            <pc:sldMk cId="3414583965" sldId="400"/>
            <ac:spMk id="7" creationId="{042D91DB-3522-16F5-C8BD-ED20B8995102}"/>
          </ac:spMkLst>
        </pc:spChg>
        <pc:spChg chg="add mod">
          <ac:chgData name="(stu) MATT WELSH" userId="71c3026b-003f-4eac-8568-d4519c3f63bf" providerId="ADAL" clId="{69112F0B-976B-4DA3-9A68-24A751629A0D}" dt="2024-07-12T10:28:51.032" v="297" actId="207"/>
          <ac:spMkLst>
            <pc:docMk/>
            <pc:sldMk cId="3414583965" sldId="400"/>
            <ac:spMk id="8" creationId="{8E6EDBB0-2258-9875-0739-0C5A80DA095A}"/>
          </ac:spMkLst>
        </pc:spChg>
        <pc:spChg chg="add mod">
          <ac:chgData name="(stu) MATT WELSH" userId="71c3026b-003f-4eac-8568-d4519c3f63bf" providerId="ADAL" clId="{69112F0B-976B-4DA3-9A68-24A751629A0D}" dt="2024-07-12T10:27:24.079" v="282" actId="14100"/>
          <ac:spMkLst>
            <pc:docMk/>
            <pc:sldMk cId="3414583965" sldId="400"/>
            <ac:spMk id="9" creationId="{ECCF63C1-A2D4-E11A-7985-BB2FA2592BAC}"/>
          </ac:spMkLst>
        </pc:spChg>
      </pc:sldChg>
      <pc:sldChg chg="del">
        <pc:chgData name="(stu) MATT WELSH" userId="71c3026b-003f-4eac-8568-d4519c3f63bf" providerId="ADAL" clId="{69112F0B-976B-4DA3-9A68-24A751629A0D}" dt="2024-07-11T14:37:05.291" v="1" actId="2696"/>
        <pc:sldMkLst>
          <pc:docMk/>
          <pc:sldMk cId="2172252318" sldId="435"/>
        </pc:sldMkLst>
      </pc:sldChg>
      <pc:sldChg chg="addSp modSp mod modAnim">
        <pc:chgData name="(stu) MATT WELSH" userId="71c3026b-003f-4eac-8568-d4519c3f63bf" providerId="ADAL" clId="{69112F0B-976B-4DA3-9A68-24A751629A0D}" dt="2024-07-12T09:52:20.331" v="222" actId="20577"/>
        <pc:sldMkLst>
          <pc:docMk/>
          <pc:sldMk cId="3495804006" sldId="436"/>
        </pc:sldMkLst>
        <pc:spChg chg="add mod">
          <ac:chgData name="(stu) MATT WELSH" userId="71c3026b-003f-4eac-8568-d4519c3f63bf" providerId="ADAL" clId="{69112F0B-976B-4DA3-9A68-24A751629A0D}" dt="2024-07-11T14:47:07.999" v="218" actId="1076"/>
          <ac:spMkLst>
            <pc:docMk/>
            <pc:sldMk cId="3495804006" sldId="436"/>
            <ac:spMk id="3" creationId="{D78B1ECB-62A5-1B8E-814B-FFB4584D748B}"/>
          </ac:spMkLst>
        </pc:spChg>
        <pc:spChg chg="mod">
          <ac:chgData name="(stu) MATT WELSH" userId="71c3026b-003f-4eac-8568-d4519c3f63bf" providerId="ADAL" clId="{69112F0B-976B-4DA3-9A68-24A751629A0D}" dt="2024-07-12T09:52:20.331" v="222" actId="20577"/>
          <ac:spMkLst>
            <pc:docMk/>
            <pc:sldMk cId="3495804006" sldId="436"/>
            <ac:spMk id="4" creationId="{85AC327F-2DBD-0AF5-FDFB-0171AAB95075}"/>
          </ac:spMkLst>
        </pc:spChg>
        <pc:spChg chg="add mod">
          <ac:chgData name="(stu) MATT WELSH" userId="71c3026b-003f-4eac-8568-d4519c3f63bf" providerId="ADAL" clId="{69112F0B-976B-4DA3-9A68-24A751629A0D}" dt="2024-07-11T14:47:14.007" v="219" actId="1076"/>
          <ac:spMkLst>
            <pc:docMk/>
            <pc:sldMk cId="3495804006" sldId="436"/>
            <ac:spMk id="8" creationId="{B5555458-9E7D-1C01-D02A-42F2921A07F5}"/>
          </ac:spMkLst>
        </pc:spChg>
        <pc:spChg chg="mod">
          <ac:chgData name="(stu) MATT WELSH" userId="71c3026b-003f-4eac-8568-d4519c3f63bf" providerId="ADAL" clId="{69112F0B-976B-4DA3-9A68-24A751629A0D}" dt="2024-07-11T14:39:35.198" v="3" actId="20577"/>
          <ac:spMkLst>
            <pc:docMk/>
            <pc:sldMk cId="3495804006" sldId="436"/>
            <ac:spMk id="10" creationId="{F9C17251-D0CA-9F5F-4BA8-A95789EDE206}"/>
          </ac:spMkLst>
        </pc:spChg>
      </pc:sldChg>
    </pc:docChg>
  </pc:docChgLst>
  <pc:docChgLst>
    <pc:chgData name="(stu) MATT WELSH" userId="71c3026b-003f-4eac-8568-d4519c3f63bf" providerId="ADAL" clId="{3936587F-6687-42D8-934A-07B1C64F0562}"/>
    <pc:docChg chg="undo custSel modSld">
      <pc:chgData name="(stu) MATT WELSH" userId="71c3026b-003f-4eac-8568-d4519c3f63bf" providerId="ADAL" clId="{3936587F-6687-42D8-934A-07B1C64F0562}" dt="2024-05-29T09:34:30.169" v="62" actId="1076"/>
      <pc:docMkLst>
        <pc:docMk/>
      </pc:docMkLst>
      <pc:sldChg chg="addSp delSp modSp mod">
        <pc:chgData name="(stu) MATT WELSH" userId="71c3026b-003f-4eac-8568-d4519c3f63bf" providerId="ADAL" clId="{3936587F-6687-42D8-934A-07B1C64F0562}" dt="2024-05-29T09:34:30.169" v="62" actId="1076"/>
        <pc:sldMkLst>
          <pc:docMk/>
          <pc:sldMk cId="3495804006" sldId="436"/>
        </pc:sldMkLst>
        <pc:spChg chg="mod">
          <ac:chgData name="(stu) MATT WELSH" userId="71c3026b-003f-4eac-8568-d4519c3f63bf" providerId="ADAL" clId="{3936587F-6687-42D8-934A-07B1C64F0562}" dt="2024-05-29T09:29:36.146" v="2" actId="20577"/>
          <ac:spMkLst>
            <pc:docMk/>
            <pc:sldMk cId="3495804006" sldId="436"/>
            <ac:spMk id="4" creationId="{85AC327F-2DBD-0AF5-FDFB-0171AAB95075}"/>
          </ac:spMkLst>
        </pc:spChg>
        <pc:spChg chg="mod">
          <ac:chgData name="(stu) MATT WELSH" userId="71c3026b-003f-4eac-8568-d4519c3f63bf" providerId="ADAL" clId="{3936587F-6687-42D8-934A-07B1C64F0562}" dt="2024-05-29T09:34:30.169" v="62" actId="1076"/>
          <ac:spMkLst>
            <pc:docMk/>
            <pc:sldMk cId="3495804006" sldId="436"/>
            <ac:spMk id="10" creationId="{F9C17251-D0CA-9F5F-4BA8-A95789EDE206}"/>
          </ac:spMkLst>
        </pc:spChg>
        <pc:picChg chg="add mod modCrop">
          <ac:chgData name="(stu) MATT WELSH" userId="71c3026b-003f-4eac-8568-d4519c3f63bf" providerId="ADAL" clId="{3936587F-6687-42D8-934A-07B1C64F0562}" dt="2024-05-29T09:34:24.570" v="60" actId="1076"/>
          <ac:picMkLst>
            <pc:docMk/>
            <pc:sldMk cId="3495804006" sldId="436"/>
            <ac:picMk id="2" creationId="{982B9521-5EAA-1ACB-1C3B-BBFA02C42E71}"/>
          </ac:picMkLst>
        </pc:picChg>
        <pc:picChg chg="add mod modCrop">
          <ac:chgData name="(stu) MATT WELSH" userId="71c3026b-003f-4eac-8568-d4519c3f63bf" providerId="ADAL" clId="{3936587F-6687-42D8-934A-07B1C64F0562}" dt="2024-05-29T09:33:44.234" v="50" actId="1076"/>
          <ac:picMkLst>
            <pc:docMk/>
            <pc:sldMk cId="3495804006" sldId="436"/>
            <ac:picMk id="7" creationId="{6D1C6542-15B6-DCC9-3F24-375AD7DD7BD0}"/>
          </ac:picMkLst>
        </pc:picChg>
        <pc:picChg chg="del">
          <ac:chgData name="(stu) MATT WELSH" userId="71c3026b-003f-4eac-8568-d4519c3f63bf" providerId="ADAL" clId="{3936587F-6687-42D8-934A-07B1C64F0562}" dt="2024-05-29T09:32:24.722" v="16" actId="478"/>
          <ac:picMkLst>
            <pc:docMk/>
            <pc:sldMk cId="3495804006" sldId="436"/>
            <ac:picMk id="9" creationId="{16AEE668-80E7-CB73-A548-49202B58AD0A}"/>
          </ac:picMkLst>
        </pc:picChg>
        <pc:picChg chg="mod modCrop">
          <ac:chgData name="(stu) MATT WELSH" userId="71c3026b-003f-4eac-8568-d4519c3f63bf" providerId="ADAL" clId="{3936587F-6687-42D8-934A-07B1C64F0562}" dt="2024-05-29T09:34:26.305" v="61" actId="1076"/>
          <ac:picMkLst>
            <pc:docMk/>
            <pc:sldMk cId="3495804006" sldId="436"/>
            <ac:picMk id="11" creationId="{D4783CD3-1508-B2CD-B7D6-E968898C0680}"/>
          </ac:picMkLst>
        </pc:picChg>
        <pc:picChg chg="del">
          <ac:chgData name="(stu) MATT WELSH" userId="71c3026b-003f-4eac-8568-d4519c3f63bf" providerId="ADAL" clId="{3936587F-6687-42D8-934A-07B1C64F0562}" dt="2024-05-29T09:29:42.774" v="3" actId="478"/>
          <ac:picMkLst>
            <pc:docMk/>
            <pc:sldMk cId="3495804006" sldId="436"/>
            <ac:picMk id="12" creationId="{BDF742C2-7386-B8BC-B269-9073C782733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8565386779757"/>
          <c:y val="5.3443323850307638E-2"/>
          <c:w val="0.80994996878763881"/>
          <c:h val="0.64051469397190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016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Sheet1!$C$26:$C$31</c:f>
              <c:strCache>
                <c:ptCount val="6"/>
                <c:pt idx="0">
                  <c:v>League of Legends</c:v>
                </c:pt>
                <c:pt idx="1">
                  <c:v>Overwatch</c:v>
                </c:pt>
                <c:pt idx="2">
                  <c:v>Rainbow 6 Seige</c:v>
                </c:pt>
                <c:pt idx="3">
                  <c:v>CS:GO</c:v>
                </c:pt>
                <c:pt idx="4">
                  <c:v>Super Smash Bros</c:v>
                </c:pt>
                <c:pt idx="5">
                  <c:v>COD: Black Ops</c:v>
                </c:pt>
              </c:strCache>
            </c:strRef>
          </c:cat>
          <c:val>
            <c:numRef>
              <c:f>Sheet1!$D$26:$D$31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E-4EA3-B2BD-AFBE6CC62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848624"/>
        <c:axId val="727856784"/>
      </c:barChart>
      <c:catAx>
        <c:axId val="72784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/>
                  <a:t>Esports title</a:t>
                </a:r>
              </a:p>
            </c:rich>
          </c:tx>
          <c:layout>
            <c:manualLayout>
              <c:xMode val="edge"/>
              <c:yMode val="edge"/>
              <c:x val="0.45688188976377947"/>
              <c:y val="0.90569001901711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56784"/>
        <c:crosses val="autoZero"/>
        <c:auto val="1"/>
        <c:lblAlgn val="ctr"/>
        <c:lblOffset val="100"/>
        <c:noMultiLvlLbl val="0"/>
      </c:catAx>
      <c:valAx>
        <c:axId val="727856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/>
                  <a:t>Number of papers </a:t>
                </a:r>
              </a:p>
            </c:rich>
          </c:tx>
          <c:layout>
            <c:manualLayout>
              <c:xMode val="edge"/>
              <c:yMode val="edge"/>
              <c:x val="1.5834766497457711E-2"/>
              <c:y val="0.15201235245994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4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561092806135"/>
          <c:y val="4.8856166896809716E-2"/>
          <c:w val="0.88251888897177977"/>
          <c:h val="0.6354743621323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Number 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chemeClr val="accen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 w="10160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3-4057-B36B-22E63224FF0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0160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03-4057-B36B-22E63224FF0B}"/>
              </c:ext>
            </c:extLst>
          </c:dPt>
          <c:cat>
            <c:strRef>
              <c:f>Sheet1!$C$6:$C$11</c:f>
              <c:strCache>
                <c:ptCount val="6"/>
                <c:pt idx="0">
                  <c:v>Professional</c:v>
                </c:pt>
                <c:pt idx="1">
                  <c:v>Semi -professional</c:v>
                </c:pt>
                <c:pt idx="2">
                  <c:v>University varsity</c:v>
                </c:pt>
                <c:pt idx="3">
                  <c:v>Casual gamers</c:v>
                </c:pt>
                <c:pt idx="4">
                  <c:v>IGD</c:v>
                </c:pt>
                <c:pt idx="5">
                  <c:v>Rank matched control for IGD*</c:v>
                </c:pt>
              </c:strCache>
            </c:strRef>
          </c:cat>
          <c:val>
            <c:numRef>
              <c:f>Sheet1!$D$6:$D$11</c:f>
              <c:numCache>
                <c:formatCode>General</c:formatCode>
                <c:ptCount val="6"/>
                <c:pt idx="0">
                  <c:v>60</c:v>
                </c:pt>
                <c:pt idx="1">
                  <c:v>10</c:v>
                </c:pt>
                <c:pt idx="2">
                  <c:v>14</c:v>
                </c:pt>
                <c:pt idx="3">
                  <c:v>20</c:v>
                </c:pt>
                <c:pt idx="4">
                  <c:v>65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0-4836-917D-AC0E15B02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526224"/>
        <c:axId val="993547344"/>
      </c:barChart>
      <c:catAx>
        <c:axId val="993526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Expertise</a:t>
                </a:r>
              </a:p>
            </c:rich>
          </c:tx>
          <c:layout>
            <c:manualLayout>
              <c:xMode val="edge"/>
              <c:yMode val="edge"/>
              <c:x val="0.43351975589653668"/>
              <c:y val="0.90246423413469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47344"/>
        <c:crosses val="autoZero"/>
        <c:auto val="1"/>
        <c:lblAlgn val="ctr"/>
        <c:lblOffset val="100"/>
        <c:noMultiLvlLbl val="0"/>
      </c:catAx>
      <c:valAx>
        <c:axId val="993547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Number of participants</a:t>
                </a:r>
              </a:p>
            </c:rich>
          </c:tx>
          <c:layout>
            <c:manualLayout>
              <c:xMode val="edge"/>
              <c:yMode val="edge"/>
              <c:x val="3.3554048133729434E-3"/>
              <c:y val="5.3865483346399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02A9-A36A-4D42-AE05-FA8DFB6CD598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2BE9-AC37-4854-A51F-36183771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7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6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22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7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14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6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8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24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9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1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5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2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9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68AF-59F0-4757-9A8C-47B374C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9E41-C474-47E7-B91B-530C7B2FB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685C-E74F-4960-AB83-A4FEDA47B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5DAD-A2FA-4973-B9E8-DB40CAE8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5A1-DAE8-40C1-A91A-9F68CAD00CAB}" type="datetime1">
              <a:rPr lang="en-GB" smtClean="0"/>
              <a:t>13/07/2024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F6D07-9C52-4D14-B572-C6AC1FE1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F4AB6-9B03-4642-91A2-9A524621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083E-62EB-4AF5-90CF-1067AA135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3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2512E-8062-401E-A810-9E4E2E470D9C}"/>
              </a:ext>
            </a:extLst>
          </p:cNvPr>
          <p:cNvSpPr/>
          <p:nvPr userDrawn="1"/>
        </p:nvSpPr>
        <p:spPr>
          <a:xfrm>
            <a:off x="0" y="6087512"/>
            <a:ext cx="12192000" cy="782549"/>
          </a:xfrm>
          <a:prstGeom prst="rect">
            <a:avLst/>
          </a:prstGeom>
          <a:solidFill>
            <a:srgbClr val="668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96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ED3A-EEB6-4D04-9835-7C969E066C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" y="6251311"/>
            <a:ext cx="1871405" cy="4245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7508486" y="6308517"/>
            <a:ext cx="2951357" cy="31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3CC8E-EBF9-4853-AE74-5D0A9EBB69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36" y="6396473"/>
            <a:ext cx="1351500" cy="1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86000A6-908F-F4FD-CC69-F77C3B48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60" r="21860"/>
          <a:stretch>
            <a:fillRect/>
          </a:stretch>
        </p:blipFill>
        <p:spPr>
          <a:xfrm>
            <a:off x="6096000" y="0"/>
            <a:ext cx="6096000" cy="6093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62A93-E680-4809-820F-737C2A29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24" y="1017862"/>
            <a:ext cx="5129292" cy="1544034"/>
          </a:xfrm>
        </p:spPr>
        <p:txBody>
          <a:bodyPr>
            <a:noAutofit/>
          </a:bodyPr>
          <a:lstStyle/>
          <a:p>
            <a:r>
              <a:rPr lang="en-GB" sz="4000" dirty="0"/>
              <a:t>The Use of Heart Rate Variability in</a:t>
            </a:r>
            <a:br>
              <a:rPr lang="en-GB" sz="4000" dirty="0"/>
            </a:br>
            <a:r>
              <a:rPr lang="en-GB" sz="4000" dirty="0"/>
              <a:t>Esports: A Systematic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10A2-1B05-4425-A68D-CB925DF3B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124" y="3869819"/>
            <a:ext cx="4765963" cy="1970319"/>
          </a:xfrm>
        </p:spPr>
        <p:txBody>
          <a:bodyPr/>
          <a:lstStyle/>
          <a:p>
            <a:r>
              <a:rPr lang="en-GB" sz="2800" b="1" dirty="0"/>
              <a:t>Matthew R. Welsh</a:t>
            </a:r>
            <a:endParaRPr lang="en-GB" sz="2800" dirty="0"/>
          </a:p>
          <a:p>
            <a:r>
              <a:rPr lang="en-GB" dirty="0"/>
              <a:t>Emma Mosley, Sylvain Laborde, Melissa C. Day, Benjamin T. Sharpe, Rachel A. </a:t>
            </a:r>
            <a:r>
              <a:rPr lang="en-GB" dirty="0" err="1"/>
              <a:t>Burkill</a:t>
            </a:r>
            <a:r>
              <a:rPr lang="en-GB" dirty="0"/>
              <a:t> &amp; Phil D. J. Birch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9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Stress* (Self-regulation)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6" y="1782033"/>
            <a:ext cx="11264154" cy="403250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 have a physiological reaction to esports.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(Andre et al., 2020; Bennet et al., 2022)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 have significantly higher HRV during the end phase of gameplay*.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(Ding et al., 2018)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vmHRV (</a:t>
            </a:r>
            <a:r>
              <a:rPr lang="en-GB" sz="3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RMSSD &amp; pNN50</a:t>
            </a: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was observed in winning teams than in losing teams' post-game.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(Machado et al., 2022)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Gaming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454" y="1803770"/>
            <a:ext cx="10662330" cy="3384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Individuals with IGD may have lower LnHF during gameplay in periods of high attention and the final 5 minutes*.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(Hong et al., 2018; Lee et al., 2021)</a:t>
            </a:r>
          </a:p>
          <a:p>
            <a:pPr lvl="1"/>
            <a:endParaRPr lang="en-GB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1"/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7702E-E335-FFEA-76ED-EE490839C7A2}"/>
              </a:ext>
            </a:extLst>
          </p:cNvPr>
          <p:cNvSpPr txBox="1"/>
          <p:nvPr/>
        </p:nvSpPr>
        <p:spPr>
          <a:xfrm>
            <a:off x="8660683" y="5540801"/>
            <a:ext cx="3156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(Thayer et al., 2009)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16552A01-FB2B-6F6A-F305-5526A4D7DD49}"/>
              </a:ext>
            </a:extLst>
          </p:cNvPr>
          <p:cNvSpPr/>
          <p:nvPr/>
        </p:nvSpPr>
        <p:spPr>
          <a:xfrm>
            <a:off x="3496846" y="3857704"/>
            <a:ext cx="4585546" cy="167076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72C32-539D-9CAC-9B33-BCBB7BE6C8C2}"/>
              </a:ext>
            </a:extLst>
          </p:cNvPr>
          <p:cNvSpPr txBox="1"/>
          <p:nvPr/>
        </p:nvSpPr>
        <p:spPr>
          <a:xfrm>
            <a:off x="4297774" y="4462253"/>
            <a:ext cx="298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Executive control?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249DDB-691A-5167-77A5-EFB2F765AD1D}"/>
              </a:ext>
            </a:extLst>
          </p:cNvPr>
          <p:cNvSpPr/>
          <p:nvPr/>
        </p:nvSpPr>
        <p:spPr>
          <a:xfrm>
            <a:off x="1051034" y="4150884"/>
            <a:ext cx="1853233" cy="11323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Reduced HF(ms2)</a:t>
            </a:r>
            <a:endParaRPr lang="en-GB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2DF87B-E551-DEA9-13B6-7739F8BE954C}"/>
              </a:ext>
            </a:extLst>
          </p:cNvPr>
          <p:cNvSpPr/>
          <p:nvPr/>
        </p:nvSpPr>
        <p:spPr>
          <a:xfrm>
            <a:off x="8689616" y="4150884"/>
            <a:ext cx="1853233" cy="1132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 Gaming Disorder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88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limitations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52E29A-A38B-1CFA-D2EE-E60E3855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2617"/>
            <a:ext cx="9856694" cy="4268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+mn-lt"/>
              </a:rPr>
              <a:t>Theoretical underpinning</a:t>
            </a:r>
          </a:p>
          <a:p>
            <a:r>
              <a:rPr lang="en-GB" dirty="0">
                <a:solidFill>
                  <a:srgbClr val="002060"/>
                </a:solidFill>
                <a:latin typeface="+mn-lt"/>
              </a:rPr>
              <a:t>No included study showed clear consideration of any recognised HRV theory in their aims or methodology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+mn-lt"/>
              </a:rPr>
              <a:t>Limited application of methodological guidelines</a:t>
            </a:r>
          </a:p>
          <a:p>
            <a:r>
              <a:rPr lang="en-GB" dirty="0">
                <a:solidFill>
                  <a:srgbClr val="002060"/>
                </a:solidFill>
                <a:latin typeface="+mn-lt"/>
              </a:rPr>
              <a:t>Laborde et al. (2017) – 3*</a:t>
            </a:r>
          </a:p>
          <a:p>
            <a:r>
              <a:rPr lang="en-GB" dirty="0">
                <a:solidFill>
                  <a:srgbClr val="002060"/>
                </a:solidFill>
                <a:latin typeface="+mn-lt"/>
              </a:rPr>
              <a:t>Malik (1996) – 2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+mn-lt"/>
              </a:rPr>
              <a:t>Measurement units</a:t>
            </a:r>
          </a:p>
          <a:p>
            <a:r>
              <a:rPr lang="en-GB" dirty="0">
                <a:solidFill>
                  <a:srgbClr val="002060"/>
                </a:solidFill>
                <a:latin typeface="+mn-lt"/>
              </a:rPr>
              <a:t>Many studies did not report units and in some cases, it was not possible to determine. </a:t>
            </a:r>
          </a:p>
          <a:p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4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Chaos in </a:t>
            </a:r>
            <a:r>
              <a:rPr lang="en-GB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brickyard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910E2-F8B6-8721-39F0-29C0C5150587}"/>
              </a:ext>
            </a:extLst>
          </p:cNvPr>
          <p:cNvSpPr txBox="1"/>
          <p:nvPr/>
        </p:nvSpPr>
        <p:spPr>
          <a:xfrm>
            <a:off x="10518793" y="5752886"/>
            <a:ext cx="1882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(</a:t>
            </a:r>
            <a:r>
              <a:rPr lang="en-GB" sz="1600" dirty="0" err="1">
                <a:solidFill>
                  <a:srgbClr val="002060"/>
                </a:solidFill>
              </a:rPr>
              <a:t>Forscher</a:t>
            </a:r>
            <a:r>
              <a:rPr lang="en-GB" sz="1600" dirty="0">
                <a:solidFill>
                  <a:srgbClr val="002060"/>
                </a:solidFill>
              </a:rPr>
              <a:t>, 1963)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F6BE-B828-326B-E61B-DCDD6E969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7" t="5237" r="117"/>
          <a:stretch/>
        </p:blipFill>
        <p:spPr>
          <a:xfrm>
            <a:off x="1673207" y="1690688"/>
            <a:ext cx="8845586" cy="44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5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F67FA5-24BD-7852-1177-2C283D8CB720}"/>
              </a:ext>
            </a:extLst>
          </p:cNvPr>
          <p:cNvSpPr/>
          <p:nvPr/>
        </p:nvSpPr>
        <p:spPr>
          <a:xfrm>
            <a:off x="1196071" y="1756049"/>
            <a:ext cx="9043416" cy="898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738FB-F9C9-6FDB-EB23-DE9B0B8FF12F}"/>
              </a:ext>
            </a:extLst>
          </p:cNvPr>
          <p:cNvSpPr txBox="1"/>
          <p:nvPr/>
        </p:nvSpPr>
        <p:spPr>
          <a:xfrm>
            <a:off x="1397239" y="1835867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Theoretical underpinning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96FDB-12F9-6B73-DDED-494B5223D6D2}"/>
              </a:ext>
            </a:extLst>
          </p:cNvPr>
          <p:cNvSpPr txBox="1"/>
          <p:nvPr/>
        </p:nvSpPr>
        <p:spPr>
          <a:xfrm>
            <a:off x="1446007" y="3218688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Theoretical underpinning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532D6-F8DC-CD45-F405-3ECB1DB783E5}"/>
              </a:ext>
            </a:extLst>
          </p:cNvPr>
          <p:cNvSpPr txBox="1"/>
          <p:nvPr/>
        </p:nvSpPr>
        <p:spPr>
          <a:xfrm>
            <a:off x="1444214" y="3087724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Theoretical underpinning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1CD2E2-A5DE-FD8E-0B12-FE4E22DEB504}"/>
              </a:ext>
            </a:extLst>
          </p:cNvPr>
          <p:cNvSpPr/>
          <p:nvPr/>
        </p:nvSpPr>
        <p:spPr>
          <a:xfrm>
            <a:off x="1196071" y="3310905"/>
            <a:ext cx="9043416" cy="898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AFCBE-2872-5612-3B18-8F0574C30357}"/>
              </a:ext>
            </a:extLst>
          </p:cNvPr>
          <p:cNvSpPr txBox="1"/>
          <p:nvPr/>
        </p:nvSpPr>
        <p:spPr>
          <a:xfrm>
            <a:off x="1291814" y="3429000"/>
            <a:ext cx="86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Application of methodological guidelines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1E26F-B79F-1829-2A5A-5A34B0A55DE4}"/>
              </a:ext>
            </a:extLst>
          </p:cNvPr>
          <p:cNvSpPr/>
          <p:nvPr/>
        </p:nvSpPr>
        <p:spPr>
          <a:xfrm>
            <a:off x="1196071" y="4799052"/>
            <a:ext cx="9043416" cy="898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C7093-5C5F-482E-83EC-CE3C0E022211}"/>
              </a:ext>
            </a:extLst>
          </p:cNvPr>
          <p:cNvSpPr txBox="1"/>
          <p:nvPr/>
        </p:nvSpPr>
        <p:spPr>
          <a:xfrm>
            <a:off x="1397239" y="4878870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Varied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35809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5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DAFCBE-2872-5612-3B18-8F0574C30357}"/>
              </a:ext>
            </a:extLst>
          </p:cNvPr>
          <p:cNvSpPr txBox="1"/>
          <p:nvPr/>
        </p:nvSpPr>
        <p:spPr>
          <a:xfrm>
            <a:off x="1291814" y="3429000"/>
            <a:ext cx="86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Application of methodological guidelines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5AC327F-2DBD-0AF5-FDFB-0171AAB95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2617"/>
            <a:ext cx="7748016" cy="4268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Want to know more?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Contact me</a:t>
            </a:r>
          </a:p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Email: M.Welsh@chi.ac.uk</a:t>
            </a:r>
          </a:p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X: @MattRWelsh_</a:t>
            </a:r>
          </a:p>
          <a:p>
            <a:endParaRPr lang="en-GB" sz="1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en-GB" sz="20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Thanks to: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Emma Mosley (BU), Sylvain Laborde (GSUC), Mel Day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), Ben Sharpe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), Rachel 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Burkill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 &amp; Phil Birch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</a:t>
            </a: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C00000"/>
              </a:solidFill>
              <a:latin typeface="+mn-lt"/>
            </a:endParaRPr>
          </a:p>
          <a:p>
            <a:endParaRPr lang="en-GB" b="1" dirty="0">
              <a:solidFill>
                <a:srgbClr val="C00000"/>
              </a:solidFill>
              <a:latin typeface="+mn-lt"/>
            </a:endParaRPr>
          </a:p>
          <a:p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17251-D0CA-9F5F-4BA8-A95789EDE206}"/>
              </a:ext>
            </a:extLst>
          </p:cNvPr>
          <p:cNvSpPr txBox="1"/>
          <p:nvPr/>
        </p:nvSpPr>
        <p:spPr>
          <a:xfrm>
            <a:off x="9047798" y="4321690"/>
            <a:ext cx="2610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Scan for full text</a:t>
            </a:r>
          </a:p>
        </p:txBody>
      </p:sp>
      <p:pic>
        <p:nvPicPr>
          <p:cNvPr id="2050" name="Picture 2" descr="German Sport University Cologne Logo">
            <a:extLst>
              <a:ext uri="{FF2B5EF4-FFF2-40B4-BE49-F238E27FC236}">
                <a16:creationId xmlns:a16="http://schemas.microsoft.com/office/drawing/2014/main" id="{170F3D23-C16C-A6E4-F33B-F56D6037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98" y="5309211"/>
            <a:ext cx="2575022" cy="6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83CD3-1508-B2CD-B7D6-E968898C06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00" t="14929" r="11438" b="13437"/>
          <a:stretch/>
        </p:blipFill>
        <p:spPr>
          <a:xfrm>
            <a:off x="11185676" y="4691362"/>
            <a:ext cx="818367" cy="757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2B9521-5EAA-1ACB-1C3B-BBFA02C42E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48" t="35600" r="13284" b="37656"/>
          <a:stretch/>
        </p:blipFill>
        <p:spPr>
          <a:xfrm>
            <a:off x="8740509" y="4715297"/>
            <a:ext cx="2297875" cy="569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C6542-15B6-DCC9-3F24-375AD7DD7B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0" t="7670" r="8601" b="6717"/>
          <a:stretch/>
        </p:blipFill>
        <p:spPr>
          <a:xfrm>
            <a:off x="9019838" y="1756552"/>
            <a:ext cx="2575022" cy="261638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8B1ECB-62A5-1B8E-814B-FFB4584D748B}"/>
              </a:ext>
            </a:extLst>
          </p:cNvPr>
          <p:cNvSpPr/>
          <p:nvPr/>
        </p:nvSpPr>
        <p:spPr>
          <a:xfrm>
            <a:off x="838200" y="3623283"/>
            <a:ext cx="7629144" cy="898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55458-9E7D-1C01-D02A-42F2921A07F5}"/>
              </a:ext>
            </a:extLst>
          </p:cNvPr>
          <p:cNvSpPr txBox="1"/>
          <p:nvPr/>
        </p:nvSpPr>
        <p:spPr>
          <a:xfrm>
            <a:off x="838200" y="3657015"/>
            <a:ext cx="762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Effect of Pressure on vmHRV in Esports,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Friday 1:30-2:30pm, Hall </a:t>
            </a:r>
            <a:r>
              <a:rPr lang="en-GB" sz="2400" dirty="0" err="1">
                <a:solidFill>
                  <a:schemeClr val="bg1"/>
                </a:solidFill>
              </a:rPr>
              <a:t>Brüssel</a:t>
            </a:r>
            <a:r>
              <a:rPr lang="en-GB" sz="2400" dirty="0">
                <a:solidFill>
                  <a:schemeClr val="bg1"/>
                </a:solidFill>
              </a:rPr>
              <a:t>, Symposium 58</a:t>
            </a:r>
          </a:p>
        </p:txBody>
      </p:sp>
    </p:spTree>
    <p:extLst>
      <p:ext uri="{BB962C8B-B14F-4D97-AF65-F5344CB8AC3E}">
        <p14:creationId xmlns:p14="http://schemas.microsoft.com/office/powerpoint/2010/main" val="349580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7" y="274639"/>
            <a:ext cx="11357183" cy="11430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002060"/>
                </a:solidFill>
              </a:rPr>
              <a:t>What is esports?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9A2212-6D8B-4C68-A7CA-9E07D067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7" y="2156045"/>
            <a:ext cx="5804419" cy="46018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Esports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The competitive playing of specific video games that provides professional or personal development to the player.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(Pedraza-Ramirez et al., 2020)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46DDA-7CC7-54F7-1887-85230833A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E5E8E2-B46B-3E5D-E035-6FE9DB860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870" y="187168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systematic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6" y="2143189"/>
            <a:ext cx="10662330" cy="3554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HRV research in SEP is often lacking theoretical underpinning leading to inconsistent measurement of HRV.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(Mosley &amp; Laborde, 2022)</a:t>
            </a: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Seeming disparity in the application of HRV in esports.</a:t>
            </a: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To systematically review how HRV has been utilised within esports research.</a:t>
            </a: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&amp;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6" y="2143189"/>
            <a:ext cx="10662330" cy="35540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Inclusion: 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study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 in any esports context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participants at any level in esports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</a:t>
            </a: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Exclusion: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peer review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Pre-existing clinical illness (other than IGD)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pieces or reviews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538B11-2385-6361-190D-14CDF1C45EB1}"/>
              </a:ext>
            </a:extLst>
          </p:cNvPr>
          <p:cNvSpPr txBox="1">
            <a:spLocks/>
          </p:cNvSpPr>
          <p:nvPr/>
        </p:nvSpPr>
        <p:spPr>
          <a:xfrm>
            <a:off x="7775502" y="2954247"/>
            <a:ext cx="3723647" cy="3554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restriction on publication date was made</a:t>
            </a: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62372-DCA2-14EF-A900-B8BB7C9C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1" y="106688"/>
            <a:ext cx="6063045" cy="5806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B23D3D-2D22-B0E2-AC0B-BE91E4E9E28C}"/>
              </a:ext>
            </a:extLst>
          </p:cNvPr>
          <p:cNvSpPr txBox="1"/>
          <p:nvPr/>
        </p:nvSpPr>
        <p:spPr>
          <a:xfrm>
            <a:off x="7828384" y="650040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10732 records identified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A3777-EF78-13EC-F1BF-CC7C1CCD4642}"/>
              </a:ext>
            </a:extLst>
          </p:cNvPr>
          <p:cNvSpPr txBox="1"/>
          <p:nvPr/>
        </p:nvSpPr>
        <p:spPr>
          <a:xfrm>
            <a:off x="7828384" y="1775926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8297 screened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25693-4F00-71A6-269D-9FAD8D0D97D3}"/>
              </a:ext>
            </a:extLst>
          </p:cNvPr>
          <p:cNvSpPr txBox="1"/>
          <p:nvPr/>
        </p:nvSpPr>
        <p:spPr>
          <a:xfrm>
            <a:off x="7828384" y="3374632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50 full texts assessed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EA408-1A62-2141-215F-587CF71A6792}"/>
              </a:ext>
            </a:extLst>
          </p:cNvPr>
          <p:cNvSpPr txBox="1"/>
          <p:nvPr/>
        </p:nvSpPr>
        <p:spPr>
          <a:xfrm>
            <a:off x="7828384" y="5197857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 included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0F5D86CC-AF70-B9F9-664E-8ADF2337626D}"/>
              </a:ext>
            </a:extLst>
          </p:cNvPr>
          <p:cNvSpPr/>
          <p:nvPr/>
        </p:nvSpPr>
        <p:spPr>
          <a:xfrm>
            <a:off x="6734519" y="3405673"/>
            <a:ext cx="991228" cy="3382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0677E569-68E2-0769-0272-846761FF3695}"/>
              </a:ext>
            </a:extLst>
          </p:cNvPr>
          <p:cNvSpPr/>
          <p:nvPr/>
        </p:nvSpPr>
        <p:spPr>
          <a:xfrm>
            <a:off x="5085184" y="1774366"/>
            <a:ext cx="2640563" cy="369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7EEF3790-BD84-359C-3C69-340A2E07D51A}"/>
              </a:ext>
            </a:extLst>
          </p:cNvPr>
          <p:cNvSpPr/>
          <p:nvPr/>
        </p:nvSpPr>
        <p:spPr>
          <a:xfrm>
            <a:off x="6662057" y="746661"/>
            <a:ext cx="1063690" cy="2911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06B15BB7-6566-B845-108A-58E7A3FD04F4}"/>
              </a:ext>
            </a:extLst>
          </p:cNvPr>
          <p:cNvSpPr/>
          <p:nvPr/>
        </p:nvSpPr>
        <p:spPr>
          <a:xfrm>
            <a:off x="3430093" y="5221246"/>
            <a:ext cx="4398292" cy="369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6CA64-9B2E-A72C-CF09-963AA43489CE}"/>
              </a:ext>
            </a:extLst>
          </p:cNvPr>
          <p:cNvSpPr/>
          <p:nvPr/>
        </p:nvSpPr>
        <p:spPr>
          <a:xfrm rot="16200000">
            <a:off x="-209044" y="3000889"/>
            <a:ext cx="2868144" cy="415095"/>
          </a:xfrm>
          <a:prstGeom prst="roundRect">
            <a:avLst/>
          </a:prstGeom>
          <a:solidFill>
            <a:srgbClr val="3D6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B4084-3400-BE86-4BE7-5BF896B52DBC}"/>
              </a:ext>
            </a:extLst>
          </p:cNvPr>
          <p:cNvSpPr txBox="1"/>
          <p:nvPr/>
        </p:nvSpPr>
        <p:spPr>
          <a:xfrm rot="16200000">
            <a:off x="-207713" y="3039161"/>
            <a:ext cx="2868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Screening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8345F1-9998-9DAF-4949-AFF1A5FA76D6}"/>
              </a:ext>
            </a:extLst>
          </p:cNvPr>
          <p:cNvSpPr/>
          <p:nvPr/>
        </p:nvSpPr>
        <p:spPr>
          <a:xfrm rot="16200000">
            <a:off x="556908" y="694959"/>
            <a:ext cx="1358810" cy="415095"/>
          </a:xfrm>
          <a:prstGeom prst="roundRect">
            <a:avLst/>
          </a:prstGeom>
          <a:solidFill>
            <a:srgbClr val="3D6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D91DB-3522-16F5-C8BD-ED20B8995102}"/>
              </a:ext>
            </a:extLst>
          </p:cNvPr>
          <p:cNvSpPr txBox="1"/>
          <p:nvPr/>
        </p:nvSpPr>
        <p:spPr>
          <a:xfrm rot="16200000">
            <a:off x="560444" y="748051"/>
            <a:ext cx="132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Identification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6EDBB0-2258-9875-0739-0C5A80DA095A}"/>
              </a:ext>
            </a:extLst>
          </p:cNvPr>
          <p:cNvSpPr/>
          <p:nvPr/>
        </p:nvSpPr>
        <p:spPr>
          <a:xfrm rot="16200000">
            <a:off x="635154" y="5220518"/>
            <a:ext cx="1202317" cy="415095"/>
          </a:xfrm>
          <a:prstGeom prst="roundRect">
            <a:avLst/>
          </a:prstGeom>
          <a:solidFill>
            <a:srgbClr val="3D6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F63C1-A2D4-E11A-7985-BB2FA2592BAC}"/>
              </a:ext>
            </a:extLst>
          </p:cNvPr>
          <p:cNvSpPr txBox="1"/>
          <p:nvPr/>
        </p:nvSpPr>
        <p:spPr>
          <a:xfrm rot="16200000">
            <a:off x="630070" y="5258788"/>
            <a:ext cx="120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Included</a:t>
            </a:r>
          </a:p>
        </p:txBody>
      </p:sp>
    </p:spTree>
    <p:extLst>
      <p:ext uri="{BB962C8B-B14F-4D97-AF65-F5344CB8AC3E}">
        <p14:creationId xmlns:p14="http://schemas.microsoft.com/office/powerpoint/2010/main" val="34145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18721D-5DA6-A6F3-0A2A-BC4C9B17A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289355"/>
              </p:ext>
            </p:extLst>
          </p:nvPr>
        </p:nvGraphicFramePr>
        <p:xfrm>
          <a:off x="1283804" y="2003671"/>
          <a:ext cx="9624392" cy="381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529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6B1A17-92E9-CB63-206C-A95F35353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61531"/>
              </p:ext>
            </p:extLst>
          </p:nvPr>
        </p:nvGraphicFramePr>
        <p:xfrm>
          <a:off x="817418" y="1782033"/>
          <a:ext cx="8940799" cy="391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7B57C5-A737-B724-832C-A4C7090A94D4}"/>
              </a:ext>
            </a:extLst>
          </p:cNvPr>
          <p:cNvSpPr/>
          <p:nvPr/>
        </p:nvSpPr>
        <p:spPr>
          <a:xfrm>
            <a:off x="9978495" y="3565482"/>
            <a:ext cx="1853233" cy="1132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 Female participant</a:t>
            </a:r>
            <a:endParaRPr lang="en-GB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63D101-E356-DC0E-ADFF-6DEAEF72CC8F}"/>
              </a:ext>
            </a:extLst>
          </p:cNvPr>
          <p:cNvSpPr/>
          <p:nvPr/>
        </p:nvSpPr>
        <p:spPr>
          <a:xfrm>
            <a:off x="9978495" y="2030857"/>
            <a:ext cx="1853233" cy="1132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236 Male participants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575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52E29A-A38B-1CFA-D2EE-E60E3855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98566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C00000"/>
                </a:solidFill>
                <a:latin typeface="+mn-lt"/>
              </a:rPr>
              <a:t>Theory </a:t>
            </a:r>
          </a:p>
          <a:p>
            <a:r>
              <a:rPr lang="en-GB" sz="2500" dirty="0">
                <a:solidFill>
                  <a:srgbClr val="002060"/>
                </a:solidFill>
                <a:latin typeface="+mn-lt"/>
              </a:rPr>
              <a:t>Theoretical underpinning: </a:t>
            </a:r>
          </a:p>
          <a:p>
            <a:endParaRPr lang="en-GB" sz="25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500" b="1" dirty="0">
                <a:solidFill>
                  <a:srgbClr val="C00000"/>
                </a:solidFill>
                <a:latin typeface="+mn-lt"/>
              </a:rPr>
              <a:t>Methodological recommendations</a:t>
            </a:r>
          </a:p>
          <a:p>
            <a:r>
              <a:rPr lang="en-GB" sz="2500" dirty="0">
                <a:solidFill>
                  <a:srgbClr val="002060"/>
                </a:solidFill>
                <a:latin typeface="+mn-lt"/>
              </a:rPr>
              <a:t>Laborde et al. (2017): 3*</a:t>
            </a:r>
          </a:p>
          <a:p>
            <a:r>
              <a:rPr lang="en-GB" sz="2500" dirty="0">
                <a:solidFill>
                  <a:srgbClr val="002060"/>
                </a:solidFill>
                <a:latin typeface="+mn-lt"/>
              </a:rPr>
              <a:t>Malik (1996): 2</a:t>
            </a:r>
          </a:p>
          <a:p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F9EAC-D2D2-2C23-3AFB-3C812A28F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870" y="2135822"/>
            <a:ext cx="5799240" cy="3253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A407F5-E06A-C097-8CB6-1A72ABDAB8D4}"/>
              </a:ext>
            </a:extLst>
          </p:cNvPr>
          <p:cNvSpPr txBox="1"/>
          <p:nvPr/>
        </p:nvSpPr>
        <p:spPr>
          <a:xfrm>
            <a:off x="4829798" y="2268836"/>
            <a:ext cx="369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43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 measurement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0C52C-DBA4-3C0B-3104-5EA99DB05541}"/>
              </a:ext>
            </a:extLst>
          </p:cNvPr>
          <p:cNvSpPr/>
          <p:nvPr/>
        </p:nvSpPr>
        <p:spPr>
          <a:xfrm>
            <a:off x="1712259" y="3375212"/>
            <a:ext cx="1716740" cy="72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4D5BD-6282-E694-8948-0148BBC5F1DA}"/>
              </a:ext>
            </a:extLst>
          </p:cNvPr>
          <p:cNvSpPr/>
          <p:nvPr/>
        </p:nvSpPr>
        <p:spPr>
          <a:xfrm>
            <a:off x="3428999" y="3377024"/>
            <a:ext cx="5334001" cy="72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E4C019-C14B-CA8B-2387-C881CDC9E508}"/>
              </a:ext>
            </a:extLst>
          </p:cNvPr>
          <p:cNvSpPr/>
          <p:nvPr/>
        </p:nvSpPr>
        <p:spPr>
          <a:xfrm>
            <a:off x="8763000" y="3377023"/>
            <a:ext cx="1716740" cy="72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A1008C-207F-6635-09FB-1CE06ED4FB4D}"/>
              </a:ext>
            </a:extLst>
          </p:cNvPr>
          <p:cNvCxnSpPr>
            <a:cxnSpLocks/>
          </p:cNvCxnSpPr>
          <p:nvPr/>
        </p:nvCxnSpPr>
        <p:spPr>
          <a:xfrm>
            <a:off x="3514165" y="2381744"/>
            <a:ext cx="0" cy="99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D53612-DCAA-78CC-EA86-4A1885C6C196}"/>
              </a:ext>
            </a:extLst>
          </p:cNvPr>
          <p:cNvCxnSpPr>
            <a:cxnSpLocks/>
          </p:cNvCxnSpPr>
          <p:nvPr/>
        </p:nvCxnSpPr>
        <p:spPr>
          <a:xfrm>
            <a:off x="6069099" y="2411407"/>
            <a:ext cx="0" cy="96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74565C-85AB-A30C-35E1-817CC725AB63}"/>
              </a:ext>
            </a:extLst>
          </p:cNvPr>
          <p:cNvCxnSpPr>
            <a:cxnSpLocks/>
            <a:stCxn id="85" idx="0"/>
            <a:endCxn id="4" idx="2"/>
          </p:cNvCxnSpPr>
          <p:nvPr/>
        </p:nvCxnSpPr>
        <p:spPr>
          <a:xfrm flipV="1">
            <a:off x="2570629" y="4101353"/>
            <a:ext cx="0" cy="706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06C21E-227C-312A-B3E7-64CFF1A198B2}"/>
              </a:ext>
            </a:extLst>
          </p:cNvPr>
          <p:cNvSpPr txBox="1"/>
          <p:nvPr/>
        </p:nvSpPr>
        <p:spPr>
          <a:xfrm>
            <a:off x="2832848" y="1982750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Initial 5 min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0F5B11-2E1E-4E0D-EAB9-467123A19510}"/>
              </a:ext>
            </a:extLst>
          </p:cNvPr>
          <p:cNvSpPr txBox="1"/>
          <p:nvPr/>
        </p:nvSpPr>
        <p:spPr>
          <a:xfrm>
            <a:off x="5329519" y="1982750"/>
            <a:ext cx="155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Middle 5 min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F3FA83-E5BA-D2FA-8A4D-22A8D0F7F51B}"/>
              </a:ext>
            </a:extLst>
          </p:cNvPr>
          <p:cNvCxnSpPr>
            <a:cxnSpLocks/>
          </p:cNvCxnSpPr>
          <p:nvPr/>
        </p:nvCxnSpPr>
        <p:spPr>
          <a:xfrm>
            <a:off x="8525436" y="2381744"/>
            <a:ext cx="0" cy="99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CD4AEC6-C108-8B60-4CE4-2D2D2F0CCCD6}"/>
              </a:ext>
            </a:extLst>
          </p:cNvPr>
          <p:cNvSpPr txBox="1"/>
          <p:nvPr/>
        </p:nvSpPr>
        <p:spPr>
          <a:xfrm>
            <a:off x="7826190" y="1988861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Final 5 min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C181455-94E8-E306-E354-80F0126C9272}"/>
              </a:ext>
            </a:extLst>
          </p:cNvPr>
          <p:cNvSpPr/>
          <p:nvPr/>
        </p:nvSpPr>
        <p:spPr>
          <a:xfrm>
            <a:off x="2832848" y="1953087"/>
            <a:ext cx="1308845" cy="4286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80D53A-5737-EC21-20AF-BD5A561743AA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5577167" y="4094002"/>
            <a:ext cx="7618" cy="71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AFDA0BA-75A9-FB15-9D1B-4C205D72F74F}"/>
              </a:ext>
            </a:extLst>
          </p:cNvPr>
          <p:cNvSpPr txBox="1"/>
          <p:nvPr/>
        </p:nvSpPr>
        <p:spPr>
          <a:xfrm>
            <a:off x="3791615" y="4841309"/>
            <a:ext cx="3815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periods of high/low attention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0CDB63B-59C0-2345-6DA8-F0EC77759FA3}"/>
              </a:ext>
            </a:extLst>
          </p:cNvPr>
          <p:cNvSpPr/>
          <p:nvPr/>
        </p:nvSpPr>
        <p:spPr>
          <a:xfrm>
            <a:off x="3791616" y="4809662"/>
            <a:ext cx="3586338" cy="4286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9B7B9A-DCBA-B642-F526-D14EE363CE80}"/>
              </a:ext>
            </a:extLst>
          </p:cNvPr>
          <p:cNvCxnSpPr>
            <a:cxnSpLocks/>
          </p:cNvCxnSpPr>
          <p:nvPr/>
        </p:nvCxnSpPr>
        <p:spPr>
          <a:xfrm flipV="1">
            <a:off x="7413811" y="4101353"/>
            <a:ext cx="0" cy="1313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57A5384-0148-7B48-8B68-7EB5B9251E40}"/>
              </a:ext>
            </a:extLst>
          </p:cNvPr>
          <p:cNvSpPr txBox="1"/>
          <p:nvPr/>
        </p:nvSpPr>
        <p:spPr>
          <a:xfrm>
            <a:off x="6193658" y="5374989"/>
            <a:ext cx="2826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30s, 60s, 90s, 120s at point of ‘kill’ or ‘killed’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0B69599-9039-CD6C-CC72-850479FC40A9}"/>
              </a:ext>
            </a:extLst>
          </p:cNvPr>
          <p:cNvSpPr/>
          <p:nvPr/>
        </p:nvSpPr>
        <p:spPr>
          <a:xfrm>
            <a:off x="6208058" y="5405717"/>
            <a:ext cx="2411505" cy="64633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04D18F-5AD7-DF93-EBE4-C18060F545D2}"/>
              </a:ext>
            </a:extLst>
          </p:cNvPr>
          <p:cNvCxnSpPr>
            <a:cxnSpLocks/>
          </p:cNvCxnSpPr>
          <p:nvPr/>
        </p:nvCxnSpPr>
        <p:spPr>
          <a:xfrm>
            <a:off x="3881718" y="3228542"/>
            <a:ext cx="0" cy="1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70C92F0-3D22-B536-3489-3F11CACC4C04}"/>
              </a:ext>
            </a:extLst>
          </p:cNvPr>
          <p:cNvSpPr txBox="1"/>
          <p:nvPr/>
        </p:nvSpPr>
        <p:spPr>
          <a:xfrm>
            <a:off x="3651408" y="2859210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Initial 5 min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EE7413-5170-6B7F-ABA3-E570EB197CFE}"/>
              </a:ext>
            </a:extLst>
          </p:cNvPr>
          <p:cNvSpPr/>
          <p:nvPr/>
        </p:nvSpPr>
        <p:spPr>
          <a:xfrm>
            <a:off x="3685968" y="2852853"/>
            <a:ext cx="1250572" cy="382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2AD46D8-FC83-09BE-753A-9933DED023CC}"/>
              </a:ext>
            </a:extLst>
          </p:cNvPr>
          <p:cNvSpPr/>
          <p:nvPr/>
        </p:nvSpPr>
        <p:spPr>
          <a:xfrm>
            <a:off x="347342" y="2381744"/>
            <a:ext cx="2342072" cy="428657"/>
          </a:xfrm>
          <a:prstGeom prst="roundRect">
            <a:avLst/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5851DF-E3D6-38EB-1254-1B44816058E2}"/>
              </a:ext>
            </a:extLst>
          </p:cNvPr>
          <p:cNvSpPr txBox="1"/>
          <p:nvPr/>
        </p:nvSpPr>
        <p:spPr>
          <a:xfrm>
            <a:off x="291758" y="2413616"/>
            <a:ext cx="2470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- 15-25 mins pre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4FA812F-C43F-B606-E75E-ED49EC9262D4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1518378" y="2810401"/>
            <a:ext cx="432970" cy="564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34DB136-1A17-197D-BF22-C43F4FBFE327}"/>
              </a:ext>
            </a:extLst>
          </p:cNvPr>
          <p:cNvSpPr/>
          <p:nvPr/>
        </p:nvSpPr>
        <p:spPr>
          <a:xfrm>
            <a:off x="9610166" y="2383953"/>
            <a:ext cx="2515296" cy="428657"/>
          </a:xfrm>
          <a:prstGeom prst="roundRect">
            <a:avLst/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73A21A-7E2F-1FF3-874E-175659FD811E}"/>
              </a:ext>
            </a:extLst>
          </p:cNvPr>
          <p:cNvSpPr txBox="1"/>
          <p:nvPr/>
        </p:nvSpPr>
        <p:spPr>
          <a:xfrm>
            <a:off x="9610166" y="2415825"/>
            <a:ext cx="2587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Immediately post 5 min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8558A09-44C1-7530-623F-DC4227788A93}"/>
              </a:ext>
            </a:extLst>
          </p:cNvPr>
          <p:cNvCxnSpPr>
            <a:cxnSpLocks/>
          </p:cNvCxnSpPr>
          <p:nvPr/>
        </p:nvCxnSpPr>
        <p:spPr>
          <a:xfrm>
            <a:off x="9800171" y="2810401"/>
            <a:ext cx="0" cy="59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056BE36-9A47-EE5C-0993-A21CC67ABE85}"/>
              </a:ext>
            </a:extLst>
          </p:cNvPr>
          <p:cNvSpPr/>
          <p:nvPr/>
        </p:nvSpPr>
        <p:spPr>
          <a:xfrm>
            <a:off x="6338051" y="2430742"/>
            <a:ext cx="1394633" cy="428657"/>
          </a:xfrm>
          <a:prstGeom prst="roundRect">
            <a:avLst/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C1B4DE-8A21-C783-D41B-9E5DCE8EBEF0}"/>
              </a:ext>
            </a:extLst>
          </p:cNvPr>
          <p:cNvSpPr txBox="1"/>
          <p:nvPr/>
        </p:nvSpPr>
        <p:spPr>
          <a:xfrm>
            <a:off x="6316263" y="2459559"/>
            <a:ext cx="153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Whole game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F1FCF51-FA4B-9784-7918-393CA8D8BE4F}"/>
              </a:ext>
            </a:extLst>
          </p:cNvPr>
          <p:cNvCxnSpPr>
            <a:cxnSpLocks/>
          </p:cNvCxnSpPr>
          <p:nvPr/>
        </p:nvCxnSpPr>
        <p:spPr>
          <a:xfrm>
            <a:off x="7010400" y="2859399"/>
            <a:ext cx="0" cy="51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EABD7B-823C-01C7-D2A7-0858A34288C2}"/>
              </a:ext>
            </a:extLst>
          </p:cNvPr>
          <p:cNvSpPr/>
          <p:nvPr/>
        </p:nvSpPr>
        <p:spPr>
          <a:xfrm>
            <a:off x="7442639" y="4285700"/>
            <a:ext cx="2893664" cy="428657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683A35-DD81-B960-58A8-307BAA8A87FD}"/>
              </a:ext>
            </a:extLst>
          </p:cNvPr>
          <p:cNvSpPr txBox="1"/>
          <p:nvPr/>
        </p:nvSpPr>
        <p:spPr>
          <a:xfrm>
            <a:off x="7420850" y="4314517"/>
            <a:ext cx="305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Whole game minute values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342127B-0DB9-90B7-D573-E954D0394393}"/>
              </a:ext>
            </a:extLst>
          </p:cNvPr>
          <p:cNvCxnSpPr>
            <a:cxnSpLocks/>
          </p:cNvCxnSpPr>
          <p:nvPr/>
        </p:nvCxnSpPr>
        <p:spPr>
          <a:xfrm flipV="1">
            <a:off x="8185896" y="4094002"/>
            <a:ext cx="0" cy="19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944BA93-E039-6BE1-5388-4A4D39FF1856}"/>
              </a:ext>
            </a:extLst>
          </p:cNvPr>
          <p:cNvSpPr/>
          <p:nvPr/>
        </p:nvSpPr>
        <p:spPr>
          <a:xfrm>
            <a:off x="5374342" y="1953232"/>
            <a:ext cx="1398492" cy="4286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0FE3D51-4A7D-3595-B907-E8A7578C12CA}"/>
              </a:ext>
            </a:extLst>
          </p:cNvPr>
          <p:cNvSpPr/>
          <p:nvPr/>
        </p:nvSpPr>
        <p:spPr>
          <a:xfrm>
            <a:off x="7871013" y="1935441"/>
            <a:ext cx="1308845" cy="4286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D07D35D-DD3C-021F-814B-644C33A70D4F}"/>
              </a:ext>
            </a:extLst>
          </p:cNvPr>
          <p:cNvSpPr txBox="1"/>
          <p:nvPr/>
        </p:nvSpPr>
        <p:spPr>
          <a:xfrm>
            <a:off x="1799171" y="4840045"/>
            <a:ext cx="1528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resting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8E4CDBF-3D3C-6AA0-9005-E277E374BE5E}"/>
              </a:ext>
            </a:extLst>
          </p:cNvPr>
          <p:cNvSpPr/>
          <p:nvPr/>
        </p:nvSpPr>
        <p:spPr>
          <a:xfrm>
            <a:off x="1806388" y="4808030"/>
            <a:ext cx="1528482" cy="4286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776C5D-F90C-7F43-40CA-BDB5BCAAF1B3}"/>
              </a:ext>
            </a:extLst>
          </p:cNvPr>
          <p:cNvSpPr txBox="1"/>
          <p:nvPr/>
        </p:nvSpPr>
        <p:spPr>
          <a:xfrm>
            <a:off x="9217644" y="4840045"/>
            <a:ext cx="1528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post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26D7DF3-39DB-B6A8-38C9-334F4FA24FA3}"/>
              </a:ext>
            </a:extLst>
          </p:cNvPr>
          <p:cNvSpPr/>
          <p:nvPr/>
        </p:nvSpPr>
        <p:spPr>
          <a:xfrm>
            <a:off x="9224682" y="4808030"/>
            <a:ext cx="1528482" cy="4286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34E8B86-0CB7-9BE1-E112-EA0E475EA360}"/>
              </a:ext>
            </a:extLst>
          </p:cNvPr>
          <p:cNvCxnSpPr>
            <a:cxnSpLocks/>
          </p:cNvCxnSpPr>
          <p:nvPr/>
        </p:nvCxnSpPr>
        <p:spPr>
          <a:xfrm flipH="1" flipV="1">
            <a:off x="10422433" y="4101353"/>
            <a:ext cx="7038" cy="70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7A7B3F4-FECE-7D95-3BE1-FC3A23BFED04}"/>
              </a:ext>
            </a:extLst>
          </p:cNvPr>
          <p:cNvSpPr txBox="1"/>
          <p:nvPr/>
        </p:nvSpPr>
        <p:spPr>
          <a:xfrm>
            <a:off x="2256589" y="2875299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rest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5D79B01-FF60-486E-F34F-196A52EF77C6}"/>
              </a:ext>
            </a:extLst>
          </p:cNvPr>
          <p:cNvSpPr/>
          <p:nvPr/>
        </p:nvSpPr>
        <p:spPr>
          <a:xfrm>
            <a:off x="2287721" y="2852174"/>
            <a:ext cx="1141278" cy="382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4F04B29-32CA-1CA2-CB67-828180D7F381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2858360" y="3234219"/>
            <a:ext cx="0" cy="140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B76D02C-A421-3772-AF75-A9E485224552}"/>
              </a:ext>
            </a:extLst>
          </p:cNvPr>
          <p:cNvSpPr/>
          <p:nvPr/>
        </p:nvSpPr>
        <p:spPr>
          <a:xfrm>
            <a:off x="14179" y="3298374"/>
            <a:ext cx="1335464" cy="917667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FC9C7CE-00D9-DF29-5CCE-75574F77F37E}"/>
              </a:ext>
            </a:extLst>
          </p:cNvPr>
          <p:cNvSpPr txBox="1"/>
          <p:nvPr/>
        </p:nvSpPr>
        <p:spPr>
          <a:xfrm>
            <a:off x="85308" y="3302856"/>
            <a:ext cx="13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10 min – 60 &amp; 30 mins pre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A2F038D-4D2A-8666-3042-6C544FADFF5F}"/>
              </a:ext>
            </a:extLst>
          </p:cNvPr>
          <p:cNvSpPr/>
          <p:nvPr/>
        </p:nvSpPr>
        <p:spPr>
          <a:xfrm>
            <a:off x="10789998" y="3423921"/>
            <a:ext cx="1335464" cy="632344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DF26FFD-D25A-4ED7-3F51-DE15FF1D9166}"/>
              </a:ext>
            </a:extLst>
          </p:cNvPr>
          <p:cNvSpPr txBox="1"/>
          <p:nvPr/>
        </p:nvSpPr>
        <p:spPr>
          <a:xfrm>
            <a:off x="10819821" y="3409934"/>
            <a:ext cx="13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10 min post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2E80EDE-99D9-2317-2C06-C13CDE142139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365575" y="3733478"/>
            <a:ext cx="346684" cy="4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037460F-4243-D6CD-EB17-308BD8933C06}"/>
              </a:ext>
            </a:extLst>
          </p:cNvPr>
          <p:cNvCxnSpPr>
            <a:cxnSpLocks/>
            <a:stCxn id="105" idx="1"/>
            <a:endCxn id="15" idx="3"/>
          </p:cNvCxnSpPr>
          <p:nvPr/>
        </p:nvCxnSpPr>
        <p:spPr>
          <a:xfrm flipH="1">
            <a:off x="10479740" y="3740093"/>
            <a:ext cx="3102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28C14D-2DFC-BD5E-0786-2E7E30ED48EE}"/>
              </a:ext>
            </a:extLst>
          </p:cNvPr>
          <p:cNvSpPr txBox="1"/>
          <p:nvPr/>
        </p:nvSpPr>
        <p:spPr>
          <a:xfrm>
            <a:off x="5392272" y="3554013"/>
            <a:ext cx="149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In-game (6)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E3021C-758E-9DDB-83F4-FDC858FF4E2C}"/>
              </a:ext>
            </a:extLst>
          </p:cNvPr>
          <p:cNvSpPr txBox="1"/>
          <p:nvPr/>
        </p:nvSpPr>
        <p:spPr>
          <a:xfrm>
            <a:off x="1776759" y="3555825"/>
            <a:ext cx="162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Pre-game (4)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88C9A1-0D16-E235-AD45-B70C40746B57}"/>
              </a:ext>
            </a:extLst>
          </p:cNvPr>
          <p:cNvSpPr txBox="1"/>
          <p:nvPr/>
        </p:nvSpPr>
        <p:spPr>
          <a:xfrm>
            <a:off x="8807824" y="3549564"/>
            <a:ext cx="171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Post-game (3)</a:t>
            </a:r>
          </a:p>
        </p:txBody>
      </p:sp>
    </p:spTree>
    <p:extLst>
      <p:ext uri="{BB962C8B-B14F-4D97-AF65-F5344CB8AC3E}">
        <p14:creationId xmlns:p14="http://schemas.microsoft.com/office/powerpoint/2010/main" val="16144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 animBg="1"/>
      <p:bldP spid="37" grpId="0"/>
      <p:bldP spid="38" grpId="0" animBg="1"/>
      <p:bldP spid="43" grpId="0"/>
      <p:bldP spid="44" grpId="0" animBg="1"/>
      <p:bldP spid="53" grpId="0"/>
      <p:bldP spid="55" grpId="0" animBg="1"/>
      <p:bldP spid="58" grpId="0" animBg="1"/>
      <p:bldP spid="60" grpId="0"/>
      <p:bldP spid="63" grpId="0" animBg="1"/>
      <p:bldP spid="64" grpId="0"/>
      <p:bldP spid="67" grpId="0" animBg="1"/>
      <p:bldP spid="68" grpId="0"/>
      <p:bldP spid="71" grpId="0" animBg="1"/>
      <p:bldP spid="72" grpId="0"/>
      <p:bldP spid="79" grpId="0" animBg="1"/>
      <p:bldP spid="81" grpId="0" animBg="1"/>
      <p:bldP spid="84" grpId="0"/>
      <p:bldP spid="85" grpId="0" animBg="1"/>
      <p:bldP spid="90" grpId="0"/>
      <p:bldP spid="91" grpId="0" animBg="1"/>
      <p:bldP spid="96" grpId="0"/>
      <p:bldP spid="97" grpId="0" animBg="1"/>
      <p:bldP spid="103" grpId="0" animBg="1"/>
      <p:bldP spid="104" grpId="0"/>
      <p:bldP spid="105" grpId="0" animBg="1"/>
      <p:bldP spid="106" grpId="0"/>
    </p:bldLst>
  </p:timing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622</Words>
  <Application>Microsoft Office PowerPoint</Application>
  <PresentationFormat>Widescreen</PresentationFormat>
  <Paragraphs>139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Calisto MT</vt:lpstr>
      <vt:lpstr>Gill Sans MT</vt:lpstr>
      <vt:lpstr>Gill Sans MT Std Book</vt:lpstr>
      <vt:lpstr>Optima</vt:lpstr>
      <vt:lpstr>Office Theme</vt:lpstr>
      <vt:lpstr>The Use of Heart Rate Variability in Esports: A Systematic Review</vt:lpstr>
      <vt:lpstr>What is esports?</vt:lpstr>
      <vt:lpstr>The systematic review</vt:lpstr>
      <vt:lpstr>Inclusion &amp; Exclusion</vt:lpstr>
      <vt:lpstr>PowerPoint Presentation</vt:lpstr>
      <vt:lpstr>Results</vt:lpstr>
      <vt:lpstr>Results</vt:lpstr>
      <vt:lpstr>Application of research</vt:lpstr>
      <vt:lpstr>HRV measurement</vt:lpstr>
      <vt:lpstr>Stress* (Self-regulation) </vt:lpstr>
      <vt:lpstr>Internet Gaming Disorder</vt:lpstr>
      <vt:lpstr>Common limitations</vt:lpstr>
      <vt:lpstr>Chaos in the brickyard</vt:lpstr>
      <vt:lpstr>Future research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use of HRV as an indicator of self-regulation in esports</dc:title>
  <dc:creator>MATT WELSH</dc:creator>
  <cp:lastModifiedBy>(stu) MATT WELSH</cp:lastModifiedBy>
  <cp:revision>3</cp:revision>
  <dcterms:created xsi:type="dcterms:W3CDTF">2023-01-30T13:47:49Z</dcterms:created>
  <dcterms:modified xsi:type="dcterms:W3CDTF">2024-07-13T14:45:36Z</dcterms:modified>
</cp:coreProperties>
</file>