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59" r:id="rId3"/>
    <p:sldId id="394" r:id="rId4"/>
    <p:sldId id="395" r:id="rId5"/>
    <p:sldId id="397" r:id="rId6"/>
    <p:sldId id="399" r:id="rId7"/>
    <p:sldId id="380" r:id="rId8"/>
    <p:sldId id="382" r:id="rId9"/>
    <p:sldId id="398" r:id="rId10"/>
    <p:sldId id="3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03D"/>
    <a:srgbClr val="E87C1E"/>
    <a:srgbClr val="167DBF"/>
    <a:srgbClr val="859DAA"/>
    <a:srgbClr val="12B4CD"/>
    <a:srgbClr val="AB1D75"/>
    <a:srgbClr val="5C2A84"/>
    <a:srgbClr val="8575AD"/>
    <a:srgbClr val="629F82"/>
    <a:srgbClr val="177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8" autoAdjust="0"/>
    <p:restoredTop sz="84227" autoAdjust="0"/>
  </p:normalViewPr>
  <p:slideViewPr>
    <p:cSldViewPr snapToGrid="0">
      <p:cViewPr varScale="1">
        <p:scale>
          <a:sx n="56" d="100"/>
          <a:sy n="56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\esports\Presentations\FEPSAC%20search%20rate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\esports\Presentations\Bases%20keynote%20eye%20tracking%20graphs%20err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\esports\Presentations\Bases%20keynote%20eye%20tracking%20graphs%20trial%20ti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Sheet1!$O$12:$O$15</c:f>
                <c:numCache>
                  <c:formatCode>General</c:formatCode>
                  <c:ptCount val="4"/>
                  <c:pt idx="0">
                    <c:v>0.51</c:v>
                  </c:pt>
                </c:numCache>
              </c:numRef>
            </c:plus>
            <c:minus>
              <c:numRef>
                <c:f>Sheet1!$O$12:$O$15</c:f>
                <c:numCache>
                  <c:formatCode>General</c:formatCode>
                  <c:ptCount val="4"/>
                  <c:pt idx="0">
                    <c:v>0.51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</c:f>
              <c:strCache>
                <c:ptCount val="1"/>
                <c:pt idx="0">
                  <c:v>Condition</c:v>
                </c:pt>
              </c:strCache>
            </c:strRef>
          </c:cat>
          <c:val>
            <c:numRef>
              <c:f>Sheet1!$O$3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D-40B0-AC40-3143EA0C30E2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Pressure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Sheet1!$P$12:$P$15</c:f>
                <c:numCache>
                  <c:formatCode>General</c:formatCode>
                  <c:ptCount val="4"/>
                  <c:pt idx="0">
                    <c:v>1.31</c:v>
                  </c:pt>
                </c:numCache>
              </c:numRef>
            </c:plus>
            <c:minus>
              <c:numRef>
                <c:f>Sheet1!$P$12:$P$15</c:f>
                <c:numCache>
                  <c:formatCode>General</c:formatCode>
                  <c:ptCount val="4"/>
                  <c:pt idx="0">
                    <c:v>1.31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</c:f>
              <c:strCache>
                <c:ptCount val="1"/>
                <c:pt idx="0">
                  <c:v>Condition</c:v>
                </c:pt>
              </c:strCache>
            </c:strRef>
          </c:cat>
          <c:val>
            <c:numRef>
              <c:f>Sheet1!$P$3</c:f>
              <c:numCache>
                <c:formatCode>General</c:formatCode>
                <c:ptCount val="1"/>
                <c:pt idx="0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D-40B0-AC40-3143EA0C3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45599"/>
        <c:axId val="578346015"/>
      </c:barChart>
      <c:catAx>
        <c:axId val="57834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8346015"/>
        <c:crosses val="autoZero"/>
        <c:auto val="1"/>
        <c:lblAlgn val="ctr"/>
        <c:lblOffset val="100"/>
        <c:noMultiLvlLbl val="0"/>
      </c:catAx>
      <c:valAx>
        <c:axId val="5783460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Search rate</a:t>
                </a:r>
              </a:p>
            </c:rich>
          </c:tx>
          <c:layout>
            <c:manualLayout>
              <c:xMode val="edge"/>
              <c:yMode val="edge"/>
              <c:x val="0"/>
              <c:y val="0.23509259567353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4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18496506969507"/>
          <c:y val="0.89807006106565579"/>
          <c:w val="0.80363055231031921"/>
          <c:h val="8.0781900165160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0295720987291"/>
          <c:y val="5.2754426316887211E-2"/>
          <c:w val="0.69200950027789532"/>
          <c:h val="0.70264956200319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Sheet1!$O$12:$O$15</c:f>
                <c:numCache>
                  <c:formatCode>General</c:formatCode>
                  <c:ptCount val="4"/>
                  <c:pt idx="0">
                    <c:v>3.03</c:v>
                  </c:pt>
                </c:numCache>
              </c:numRef>
            </c:plus>
            <c:minus>
              <c:numRef>
                <c:f>Sheet1!$O$12:$O$15</c:f>
                <c:numCache>
                  <c:formatCode>General</c:formatCode>
                  <c:ptCount val="4"/>
                  <c:pt idx="0">
                    <c:v>3.03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</c:f>
              <c:strCache>
                <c:ptCount val="1"/>
                <c:pt idx="0">
                  <c:v>Condition</c:v>
                </c:pt>
              </c:strCache>
            </c:strRef>
          </c:cat>
          <c:val>
            <c:numRef>
              <c:f>Sheet1!$O$3</c:f>
              <c:numCache>
                <c:formatCode>General</c:formatCode>
                <c:ptCount val="1"/>
                <c:pt idx="0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F-4AA0-B3B6-7E757B22B6F3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Pressure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Sheet1!$P$12:$P$15</c:f>
                <c:numCache>
                  <c:formatCode>General</c:formatCode>
                  <c:ptCount val="4"/>
                  <c:pt idx="0">
                    <c:v>3.7</c:v>
                  </c:pt>
                </c:numCache>
              </c:numRef>
            </c:plus>
            <c:minus>
              <c:numRef>
                <c:f>Sheet1!$P$12:$P$15</c:f>
                <c:numCache>
                  <c:formatCode>General</c:formatCode>
                  <c:ptCount val="4"/>
                  <c:pt idx="0">
                    <c:v>3.7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</c:f>
              <c:strCache>
                <c:ptCount val="1"/>
                <c:pt idx="0">
                  <c:v>Condition</c:v>
                </c:pt>
              </c:strCache>
            </c:strRef>
          </c:cat>
          <c:val>
            <c:numRef>
              <c:f>Sheet1!$P$3</c:f>
              <c:numCache>
                <c:formatCode>General</c:formatCode>
                <c:ptCount val="1"/>
                <c:pt idx="0">
                  <c:v>80.040000000000006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F-4AA0-B3B6-7E757B22B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45599"/>
        <c:axId val="578346015"/>
      </c:barChart>
      <c:catAx>
        <c:axId val="57834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8346015"/>
        <c:crosses val="autoZero"/>
        <c:auto val="1"/>
        <c:lblAlgn val="ctr"/>
        <c:lblOffset val="100"/>
        <c:noMultiLvlLbl val="0"/>
      </c:catAx>
      <c:valAx>
        <c:axId val="5783460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Shooting</a:t>
                </a:r>
                <a:r>
                  <a:rPr lang="en-GB" sz="2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accuracy</a:t>
                </a:r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</a:p>
            </c:rich>
          </c:tx>
          <c:layout>
            <c:manualLayout>
              <c:xMode val="edge"/>
              <c:yMode val="edge"/>
              <c:x val="5.7144934672990588E-2"/>
              <c:y val="0.122709110642472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4559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06163085704082"/>
          <c:y val="0.89807001420335864"/>
          <c:w val="0.69261208686462028"/>
          <c:h val="7.734787359254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57475386929724"/>
          <c:y val="4.004895620017191E-2"/>
          <c:w val="0.708908189696275"/>
          <c:h val="0.73489341792646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Sheet1!$O$12:$O$15</c:f>
                <c:numCache>
                  <c:formatCode>General</c:formatCode>
                  <c:ptCount val="4"/>
                  <c:pt idx="0">
                    <c:v>3.53</c:v>
                  </c:pt>
                </c:numCache>
              </c:numRef>
            </c:plus>
            <c:minus>
              <c:numRef>
                <c:f>Sheet1!$O$12:$O$15</c:f>
                <c:numCache>
                  <c:formatCode>General</c:formatCode>
                  <c:ptCount val="4"/>
                  <c:pt idx="0">
                    <c:v>3.53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</c:f>
              <c:strCache>
                <c:ptCount val="1"/>
                <c:pt idx="0">
                  <c:v>Condition</c:v>
                </c:pt>
              </c:strCache>
            </c:strRef>
          </c:cat>
          <c:val>
            <c:numRef>
              <c:f>Sheet1!$O$3</c:f>
              <c:numCache>
                <c:formatCode>General</c:formatCode>
                <c:ptCount val="1"/>
                <c:pt idx="0">
                  <c:v>40.96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4-4376-9FD1-760D1266D165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Pressure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Sheet1!$P$12:$P$15</c:f>
                <c:numCache>
                  <c:formatCode>General</c:formatCode>
                  <c:ptCount val="4"/>
                  <c:pt idx="0">
                    <c:v>6.09</c:v>
                  </c:pt>
                </c:numCache>
              </c:numRef>
            </c:plus>
            <c:minus>
              <c:numRef>
                <c:f>Sheet1!$P$12:$P$15</c:f>
                <c:numCache>
                  <c:formatCode>General</c:formatCode>
                  <c:ptCount val="4"/>
                  <c:pt idx="0">
                    <c:v>6.09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Sheet1!$N$3</c:f>
              <c:strCache>
                <c:ptCount val="1"/>
                <c:pt idx="0">
                  <c:v>Condition</c:v>
                </c:pt>
              </c:strCache>
            </c:strRef>
          </c:cat>
          <c:val>
            <c:numRef>
              <c:f>Sheet1!$P$3</c:f>
              <c:numCache>
                <c:formatCode>General</c:formatCode>
                <c:ptCount val="1"/>
                <c:pt idx="0">
                  <c:v>51.12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4-4376-9FD1-760D1266D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45599"/>
        <c:axId val="578346015"/>
      </c:barChart>
      <c:catAx>
        <c:axId val="57834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8346015"/>
        <c:crosses val="autoZero"/>
        <c:auto val="1"/>
        <c:lblAlgn val="ctr"/>
        <c:lblOffset val="100"/>
        <c:noMultiLvlLbl val="0"/>
      </c:catAx>
      <c:valAx>
        <c:axId val="578346015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trial performance (s)</a:t>
                </a:r>
                <a:r>
                  <a:rPr lang="en-GB" sz="2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073993924332444E-2"/>
              <c:y val="2.49866335584747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834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395618980525559"/>
          <c:y val="0.89504239728718404"/>
          <c:w val="0.70399511144237747"/>
          <c:h val="9.2608889596644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81C9C-E619-45DB-83BA-8C060059170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204B4A-7A1F-45B2-AF99-FD01C4A9E268}">
      <dgm:prSet phldrT="[Text]"/>
      <dgm:spPr/>
      <dgm:t>
        <a:bodyPr/>
        <a:lstStyle/>
        <a:p>
          <a:r>
            <a:rPr lang="en-GB" b="1" dirty="0"/>
            <a:t>Audience</a:t>
          </a:r>
        </a:p>
      </dgm:t>
    </dgm:pt>
    <dgm:pt modelId="{03CA8A9B-83B7-4E5E-815F-24985A70B2D0}" type="parTrans" cxnId="{5F0CD2B0-A17B-4E98-AE03-CAAF3A1CBB53}">
      <dgm:prSet/>
      <dgm:spPr/>
      <dgm:t>
        <a:bodyPr/>
        <a:lstStyle/>
        <a:p>
          <a:endParaRPr lang="en-GB"/>
        </a:p>
      </dgm:t>
    </dgm:pt>
    <dgm:pt modelId="{E62342A6-A493-4B8E-B373-CD36CA97FA48}" type="sibTrans" cxnId="{5F0CD2B0-A17B-4E98-AE03-CAAF3A1CBB53}">
      <dgm:prSet/>
      <dgm:spPr/>
      <dgm:t>
        <a:bodyPr/>
        <a:lstStyle/>
        <a:p>
          <a:endParaRPr lang="en-GB"/>
        </a:p>
      </dgm:t>
    </dgm:pt>
    <dgm:pt modelId="{312BED1B-7C52-4DCD-AD14-4A15E44278AB}">
      <dgm:prSet phldrT="[Text]"/>
      <dgm:spPr/>
      <dgm:t>
        <a:bodyPr/>
        <a:lstStyle/>
        <a:p>
          <a:r>
            <a:rPr lang="en-GB" b="1" dirty="0"/>
            <a:t>Criticism</a:t>
          </a:r>
        </a:p>
      </dgm:t>
    </dgm:pt>
    <dgm:pt modelId="{811E0495-7E03-4E26-B22E-3DB38D2FBE24}" type="parTrans" cxnId="{9686E4FF-8CF0-45A8-AA23-26D546F5449A}">
      <dgm:prSet/>
      <dgm:spPr/>
      <dgm:t>
        <a:bodyPr/>
        <a:lstStyle/>
        <a:p>
          <a:endParaRPr lang="en-GB"/>
        </a:p>
      </dgm:t>
    </dgm:pt>
    <dgm:pt modelId="{D4EAFBFE-2D9F-4EA6-ABCA-23CA8E6BFEC4}" type="sibTrans" cxnId="{9686E4FF-8CF0-45A8-AA23-26D546F5449A}">
      <dgm:prSet/>
      <dgm:spPr/>
      <dgm:t>
        <a:bodyPr/>
        <a:lstStyle/>
        <a:p>
          <a:endParaRPr lang="en-GB"/>
        </a:p>
      </dgm:t>
    </dgm:pt>
    <dgm:pt modelId="{BD58BA2E-FD8C-4CD9-9EF9-7C50CDE78CE5}">
      <dgm:prSet phldrT="[Text]"/>
      <dgm:spPr/>
      <dgm:t>
        <a:bodyPr/>
        <a:lstStyle/>
        <a:p>
          <a:r>
            <a:rPr lang="en-GB" b="1" dirty="0"/>
            <a:t>Media interviews</a:t>
          </a:r>
        </a:p>
      </dgm:t>
    </dgm:pt>
    <dgm:pt modelId="{7366E555-34F6-45C0-B3C5-4182ABE540CF}" type="parTrans" cxnId="{5D05CA5E-0D0B-48F0-8624-574BA753EB50}">
      <dgm:prSet/>
      <dgm:spPr/>
      <dgm:t>
        <a:bodyPr/>
        <a:lstStyle/>
        <a:p>
          <a:endParaRPr lang="en-GB"/>
        </a:p>
      </dgm:t>
    </dgm:pt>
    <dgm:pt modelId="{75738FF6-1576-49DC-B5B2-062E01B7BC56}" type="sibTrans" cxnId="{5D05CA5E-0D0B-48F0-8624-574BA753EB50}">
      <dgm:prSet/>
      <dgm:spPr/>
      <dgm:t>
        <a:bodyPr/>
        <a:lstStyle/>
        <a:p>
          <a:endParaRPr lang="en-GB"/>
        </a:p>
      </dgm:t>
    </dgm:pt>
    <dgm:pt modelId="{54C64C17-49AD-4583-BEF7-C79F2AEF076F}">
      <dgm:prSet phldrT="[Text]"/>
      <dgm:spPr/>
      <dgm:t>
        <a:bodyPr/>
        <a:lstStyle/>
        <a:p>
          <a:r>
            <a:rPr lang="en-GB" b="1" dirty="0"/>
            <a:t>Leaderboards</a:t>
          </a:r>
        </a:p>
      </dgm:t>
    </dgm:pt>
    <dgm:pt modelId="{CEEBA5B2-D95A-41BC-B3D4-A4D1B4A1983C}" type="parTrans" cxnId="{CE3101AA-4448-43D4-81A7-68351AE80815}">
      <dgm:prSet/>
      <dgm:spPr/>
      <dgm:t>
        <a:bodyPr/>
        <a:lstStyle/>
        <a:p>
          <a:endParaRPr lang="en-GB"/>
        </a:p>
      </dgm:t>
    </dgm:pt>
    <dgm:pt modelId="{D4C521B0-C296-4834-AB6B-BF5EB31E7623}" type="sibTrans" cxnId="{CE3101AA-4448-43D4-81A7-68351AE80815}">
      <dgm:prSet/>
      <dgm:spPr/>
      <dgm:t>
        <a:bodyPr/>
        <a:lstStyle/>
        <a:p>
          <a:endParaRPr lang="en-GB"/>
        </a:p>
      </dgm:t>
    </dgm:pt>
    <dgm:pt modelId="{8A3AB8EE-02BB-413C-87EF-7E3F47B80561}">
      <dgm:prSet phldrT="[Text]"/>
      <dgm:spPr/>
      <dgm:t>
        <a:bodyPr/>
        <a:lstStyle/>
        <a:p>
          <a:r>
            <a:rPr lang="en-GB" b="1" dirty="0"/>
            <a:t>Making mistakes</a:t>
          </a:r>
        </a:p>
      </dgm:t>
    </dgm:pt>
    <dgm:pt modelId="{F896AC5F-D36B-424F-9998-A262AE0024ED}" type="sibTrans" cxnId="{5CB35EE1-0856-42B6-8016-22E39745B4F8}">
      <dgm:prSet/>
      <dgm:spPr/>
      <dgm:t>
        <a:bodyPr/>
        <a:lstStyle/>
        <a:p>
          <a:endParaRPr lang="en-GB"/>
        </a:p>
      </dgm:t>
    </dgm:pt>
    <dgm:pt modelId="{95FABD91-0B0E-49D7-90BC-B73CB72FB363}" type="parTrans" cxnId="{5CB35EE1-0856-42B6-8016-22E39745B4F8}">
      <dgm:prSet/>
      <dgm:spPr/>
      <dgm:t>
        <a:bodyPr/>
        <a:lstStyle/>
        <a:p>
          <a:endParaRPr lang="en-GB"/>
        </a:p>
      </dgm:t>
    </dgm:pt>
    <dgm:pt modelId="{35CAAF77-773D-4CE2-86B8-FA4AFC101970}" type="pres">
      <dgm:prSet presAssocID="{95B81C9C-E619-45DB-83BA-8C060059170B}" presName="cycle" presStyleCnt="0">
        <dgm:presLayoutVars>
          <dgm:dir/>
          <dgm:resizeHandles val="exact"/>
        </dgm:presLayoutVars>
      </dgm:prSet>
      <dgm:spPr/>
    </dgm:pt>
    <dgm:pt modelId="{0F87226D-9449-4BE5-8DCD-8B05606049FE}" type="pres">
      <dgm:prSet presAssocID="{8A3AB8EE-02BB-413C-87EF-7E3F47B80561}" presName="node" presStyleLbl="node1" presStyleIdx="0" presStyleCnt="5">
        <dgm:presLayoutVars>
          <dgm:bulletEnabled val="1"/>
        </dgm:presLayoutVars>
      </dgm:prSet>
      <dgm:spPr/>
    </dgm:pt>
    <dgm:pt modelId="{39AC7CEF-E501-416C-B8F7-2237CFB435E2}" type="pres">
      <dgm:prSet presAssocID="{8A3AB8EE-02BB-413C-87EF-7E3F47B80561}" presName="spNode" presStyleCnt="0"/>
      <dgm:spPr/>
    </dgm:pt>
    <dgm:pt modelId="{454500CA-AA14-4FD7-B75B-DD5056AB881B}" type="pres">
      <dgm:prSet presAssocID="{F896AC5F-D36B-424F-9998-A262AE0024ED}" presName="sibTrans" presStyleLbl="sibTrans1D1" presStyleIdx="0" presStyleCnt="5"/>
      <dgm:spPr/>
    </dgm:pt>
    <dgm:pt modelId="{051F8CCB-89BD-4325-931B-9565FA95991D}" type="pres">
      <dgm:prSet presAssocID="{69204B4A-7A1F-45B2-AF99-FD01C4A9E268}" presName="node" presStyleLbl="node1" presStyleIdx="1" presStyleCnt="5">
        <dgm:presLayoutVars>
          <dgm:bulletEnabled val="1"/>
        </dgm:presLayoutVars>
      </dgm:prSet>
      <dgm:spPr/>
    </dgm:pt>
    <dgm:pt modelId="{7A0697A0-9439-4B57-9366-EFBC86B42554}" type="pres">
      <dgm:prSet presAssocID="{69204B4A-7A1F-45B2-AF99-FD01C4A9E268}" presName="spNode" presStyleCnt="0"/>
      <dgm:spPr/>
    </dgm:pt>
    <dgm:pt modelId="{2C1606FD-A02F-4347-BE22-B78C8863004A}" type="pres">
      <dgm:prSet presAssocID="{E62342A6-A493-4B8E-B373-CD36CA97FA48}" presName="sibTrans" presStyleLbl="sibTrans1D1" presStyleIdx="1" presStyleCnt="5"/>
      <dgm:spPr/>
    </dgm:pt>
    <dgm:pt modelId="{E8978C57-26B8-44AE-9A57-FB0B37282D47}" type="pres">
      <dgm:prSet presAssocID="{312BED1B-7C52-4DCD-AD14-4A15E44278AB}" presName="node" presStyleLbl="node1" presStyleIdx="2" presStyleCnt="5">
        <dgm:presLayoutVars>
          <dgm:bulletEnabled val="1"/>
        </dgm:presLayoutVars>
      </dgm:prSet>
      <dgm:spPr/>
    </dgm:pt>
    <dgm:pt modelId="{D1E1B44F-5F64-424B-A034-31ACB34CD093}" type="pres">
      <dgm:prSet presAssocID="{312BED1B-7C52-4DCD-AD14-4A15E44278AB}" presName="spNode" presStyleCnt="0"/>
      <dgm:spPr/>
    </dgm:pt>
    <dgm:pt modelId="{2394FEB5-240D-4876-9C0A-3C491A6C6182}" type="pres">
      <dgm:prSet presAssocID="{D4EAFBFE-2D9F-4EA6-ABCA-23CA8E6BFEC4}" presName="sibTrans" presStyleLbl="sibTrans1D1" presStyleIdx="2" presStyleCnt="5"/>
      <dgm:spPr/>
    </dgm:pt>
    <dgm:pt modelId="{79715A39-683A-4019-AFFA-BD32C3A05A89}" type="pres">
      <dgm:prSet presAssocID="{BD58BA2E-FD8C-4CD9-9EF9-7C50CDE78CE5}" presName="node" presStyleLbl="node1" presStyleIdx="3" presStyleCnt="5">
        <dgm:presLayoutVars>
          <dgm:bulletEnabled val="1"/>
        </dgm:presLayoutVars>
      </dgm:prSet>
      <dgm:spPr/>
    </dgm:pt>
    <dgm:pt modelId="{0715C88F-FE4E-4AEE-A9B2-630DD69571F2}" type="pres">
      <dgm:prSet presAssocID="{BD58BA2E-FD8C-4CD9-9EF9-7C50CDE78CE5}" presName="spNode" presStyleCnt="0"/>
      <dgm:spPr/>
    </dgm:pt>
    <dgm:pt modelId="{06FB896D-31D1-4845-98AF-4EA9304B56DE}" type="pres">
      <dgm:prSet presAssocID="{75738FF6-1576-49DC-B5B2-062E01B7BC56}" presName="sibTrans" presStyleLbl="sibTrans1D1" presStyleIdx="3" presStyleCnt="5"/>
      <dgm:spPr/>
    </dgm:pt>
    <dgm:pt modelId="{568AB1CD-F3E1-407E-9CB3-01374F961DD7}" type="pres">
      <dgm:prSet presAssocID="{54C64C17-49AD-4583-BEF7-C79F2AEF076F}" presName="node" presStyleLbl="node1" presStyleIdx="4" presStyleCnt="5">
        <dgm:presLayoutVars>
          <dgm:bulletEnabled val="1"/>
        </dgm:presLayoutVars>
      </dgm:prSet>
      <dgm:spPr/>
    </dgm:pt>
    <dgm:pt modelId="{C321DB59-F9B7-436E-9AC4-6F653A1585D7}" type="pres">
      <dgm:prSet presAssocID="{54C64C17-49AD-4583-BEF7-C79F2AEF076F}" presName="spNode" presStyleCnt="0"/>
      <dgm:spPr/>
    </dgm:pt>
    <dgm:pt modelId="{A5D79E5A-6C2D-49AC-B55A-3AB58EF6371D}" type="pres">
      <dgm:prSet presAssocID="{D4C521B0-C296-4834-AB6B-BF5EB31E7623}" presName="sibTrans" presStyleLbl="sibTrans1D1" presStyleIdx="4" presStyleCnt="5"/>
      <dgm:spPr/>
    </dgm:pt>
  </dgm:ptLst>
  <dgm:cxnLst>
    <dgm:cxn modelId="{2210A211-6061-4E43-B21F-3639AC1FEE23}" type="presOf" srcId="{E62342A6-A493-4B8E-B373-CD36CA97FA48}" destId="{2C1606FD-A02F-4347-BE22-B78C8863004A}" srcOrd="0" destOrd="0" presId="urn:microsoft.com/office/officeart/2005/8/layout/cycle6"/>
    <dgm:cxn modelId="{4CED572A-8E04-4A73-82D5-D1B4E4BBB2EE}" type="presOf" srcId="{95B81C9C-E619-45DB-83BA-8C060059170B}" destId="{35CAAF77-773D-4CE2-86B8-FA4AFC101970}" srcOrd="0" destOrd="0" presId="urn:microsoft.com/office/officeart/2005/8/layout/cycle6"/>
    <dgm:cxn modelId="{0A53143E-1E74-4F40-B3C6-2EDA93F3E6FC}" type="presOf" srcId="{8A3AB8EE-02BB-413C-87EF-7E3F47B80561}" destId="{0F87226D-9449-4BE5-8DCD-8B05606049FE}" srcOrd="0" destOrd="0" presId="urn:microsoft.com/office/officeart/2005/8/layout/cycle6"/>
    <dgm:cxn modelId="{CA53303F-21F2-4583-ACC8-F531054B1E0A}" type="presOf" srcId="{312BED1B-7C52-4DCD-AD14-4A15E44278AB}" destId="{E8978C57-26B8-44AE-9A57-FB0B37282D47}" srcOrd="0" destOrd="0" presId="urn:microsoft.com/office/officeart/2005/8/layout/cycle6"/>
    <dgm:cxn modelId="{5D05CA5E-0D0B-48F0-8624-574BA753EB50}" srcId="{95B81C9C-E619-45DB-83BA-8C060059170B}" destId="{BD58BA2E-FD8C-4CD9-9EF9-7C50CDE78CE5}" srcOrd="3" destOrd="0" parTransId="{7366E555-34F6-45C0-B3C5-4182ABE540CF}" sibTransId="{75738FF6-1576-49DC-B5B2-062E01B7BC56}"/>
    <dgm:cxn modelId="{86FA696A-7422-4BFC-AD9E-7BEB912A2280}" type="presOf" srcId="{54C64C17-49AD-4583-BEF7-C79F2AEF076F}" destId="{568AB1CD-F3E1-407E-9CB3-01374F961DD7}" srcOrd="0" destOrd="0" presId="urn:microsoft.com/office/officeart/2005/8/layout/cycle6"/>
    <dgm:cxn modelId="{D390516D-31D6-4A3E-9BAC-767B0DEE8401}" type="presOf" srcId="{F896AC5F-D36B-424F-9998-A262AE0024ED}" destId="{454500CA-AA14-4FD7-B75B-DD5056AB881B}" srcOrd="0" destOrd="0" presId="urn:microsoft.com/office/officeart/2005/8/layout/cycle6"/>
    <dgm:cxn modelId="{BA04A955-7997-4E9E-B8F8-0393C247316B}" type="presOf" srcId="{D4C521B0-C296-4834-AB6B-BF5EB31E7623}" destId="{A5D79E5A-6C2D-49AC-B55A-3AB58EF6371D}" srcOrd="0" destOrd="0" presId="urn:microsoft.com/office/officeart/2005/8/layout/cycle6"/>
    <dgm:cxn modelId="{6A92EE77-1181-4AA5-A84F-013524C553F7}" type="presOf" srcId="{BD58BA2E-FD8C-4CD9-9EF9-7C50CDE78CE5}" destId="{79715A39-683A-4019-AFFA-BD32C3A05A89}" srcOrd="0" destOrd="0" presId="urn:microsoft.com/office/officeart/2005/8/layout/cycle6"/>
    <dgm:cxn modelId="{B025FA78-972C-4538-ABFB-014FD039A562}" type="presOf" srcId="{D4EAFBFE-2D9F-4EA6-ABCA-23CA8E6BFEC4}" destId="{2394FEB5-240D-4876-9C0A-3C491A6C6182}" srcOrd="0" destOrd="0" presId="urn:microsoft.com/office/officeart/2005/8/layout/cycle6"/>
    <dgm:cxn modelId="{01630E88-F366-4EB3-B5A2-7EE73B9BA10E}" type="presOf" srcId="{69204B4A-7A1F-45B2-AF99-FD01C4A9E268}" destId="{051F8CCB-89BD-4325-931B-9565FA95991D}" srcOrd="0" destOrd="0" presId="urn:microsoft.com/office/officeart/2005/8/layout/cycle6"/>
    <dgm:cxn modelId="{973B52A7-55C6-4807-8503-E9DA0B0053D1}" type="presOf" srcId="{75738FF6-1576-49DC-B5B2-062E01B7BC56}" destId="{06FB896D-31D1-4845-98AF-4EA9304B56DE}" srcOrd="0" destOrd="0" presId="urn:microsoft.com/office/officeart/2005/8/layout/cycle6"/>
    <dgm:cxn modelId="{CE3101AA-4448-43D4-81A7-68351AE80815}" srcId="{95B81C9C-E619-45DB-83BA-8C060059170B}" destId="{54C64C17-49AD-4583-BEF7-C79F2AEF076F}" srcOrd="4" destOrd="0" parTransId="{CEEBA5B2-D95A-41BC-B3D4-A4D1B4A1983C}" sibTransId="{D4C521B0-C296-4834-AB6B-BF5EB31E7623}"/>
    <dgm:cxn modelId="{5F0CD2B0-A17B-4E98-AE03-CAAF3A1CBB53}" srcId="{95B81C9C-E619-45DB-83BA-8C060059170B}" destId="{69204B4A-7A1F-45B2-AF99-FD01C4A9E268}" srcOrd="1" destOrd="0" parTransId="{03CA8A9B-83B7-4E5E-815F-24985A70B2D0}" sibTransId="{E62342A6-A493-4B8E-B373-CD36CA97FA48}"/>
    <dgm:cxn modelId="{5CB35EE1-0856-42B6-8016-22E39745B4F8}" srcId="{95B81C9C-E619-45DB-83BA-8C060059170B}" destId="{8A3AB8EE-02BB-413C-87EF-7E3F47B80561}" srcOrd="0" destOrd="0" parTransId="{95FABD91-0B0E-49D7-90BC-B73CB72FB363}" sibTransId="{F896AC5F-D36B-424F-9998-A262AE0024ED}"/>
    <dgm:cxn modelId="{9686E4FF-8CF0-45A8-AA23-26D546F5449A}" srcId="{95B81C9C-E619-45DB-83BA-8C060059170B}" destId="{312BED1B-7C52-4DCD-AD14-4A15E44278AB}" srcOrd="2" destOrd="0" parTransId="{811E0495-7E03-4E26-B22E-3DB38D2FBE24}" sibTransId="{D4EAFBFE-2D9F-4EA6-ABCA-23CA8E6BFEC4}"/>
    <dgm:cxn modelId="{5708BEAA-68AC-49B6-920F-73F8EB6DAEE1}" type="presParOf" srcId="{35CAAF77-773D-4CE2-86B8-FA4AFC101970}" destId="{0F87226D-9449-4BE5-8DCD-8B05606049FE}" srcOrd="0" destOrd="0" presId="urn:microsoft.com/office/officeart/2005/8/layout/cycle6"/>
    <dgm:cxn modelId="{60B44C55-9CB4-42ED-9F41-79481BC680D1}" type="presParOf" srcId="{35CAAF77-773D-4CE2-86B8-FA4AFC101970}" destId="{39AC7CEF-E501-416C-B8F7-2237CFB435E2}" srcOrd="1" destOrd="0" presId="urn:microsoft.com/office/officeart/2005/8/layout/cycle6"/>
    <dgm:cxn modelId="{204C58B3-E668-4E51-9A1A-2A1612BC451E}" type="presParOf" srcId="{35CAAF77-773D-4CE2-86B8-FA4AFC101970}" destId="{454500CA-AA14-4FD7-B75B-DD5056AB881B}" srcOrd="2" destOrd="0" presId="urn:microsoft.com/office/officeart/2005/8/layout/cycle6"/>
    <dgm:cxn modelId="{EAF4C84C-59BD-4404-ACF4-B6FAF63E9F31}" type="presParOf" srcId="{35CAAF77-773D-4CE2-86B8-FA4AFC101970}" destId="{051F8CCB-89BD-4325-931B-9565FA95991D}" srcOrd="3" destOrd="0" presId="urn:microsoft.com/office/officeart/2005/8/layout/cycle6"/>
    <dgm:cxn modelId="{7716E5B1-3780-4AD0-828A-5F7502B46BE9}" type="presParOf" srcId="{35CAAF77-773D-4CE2-86B8-FA4AFC101970}" destId="{7A0697A0-9439-4B57-9366-EFBC86B42554}" srcOrd="4" destOrd="0" presId="urn:microsoft.com/office/officeart/2005/8/layout/cycle6"/>
    <dgm:cxn modelId="{395BB0AF-79E3-44EE-8DCD-DCF504562107}" type="presParOf" srcId="{35CAAF77-773D-4CE2-86B8-FA4AFC101970}" destId="{2C1606FD-A02F-4347-BE22-B78C8863004A}" srcOrd="5" destOrd="0" presId="urn:microsoft.com/office/officeart/2005/8/layout/cycle6"/>
    <dgm:cxn modelId="{A12A888D-18F8-418D-872C-485CE413D8AE}" type="presParOf" srcId="{35CAAF77-773D-4CE2-86B8-FA4AFC101970}" destId="{E8978C57-26B8-44AE-9A57-FB0B37282D47}" srcOrd="6" destOrd="0" presId="urn:microsoft.com/office/officeart/2005/8/layout/cycle6"/>
    <dgm:cxn modelId="{D4523E5F-41DD-4991-8A47-499DEBE7C816}" type="presParOf" srcId="{35CAAF77-773D-4CE2-86B8-FA4AFC101970}" destId="{D1E1B44F-5F64-424B-A034-31ACB34CD093}" srcOrd="7" destOrd="0" presId="urn:microsoft.com/office/officeart/2005/8/layout/cycle6"/>
    <dgm:cxn modelId="{17EC92D3-9322-4A89-90A9-13D96CB83AB6}" type="presParOf" srcId="{35CAAF77-773D-4CE2-86B8-FA4AFC101970}" destId="{2394FEB5-240D-4876-9C0A-3C491A6C6182}" srcOrd="8" destOrd="0" presId="urn:microsoft.com/office/officeart/2005/8/layout/cycle6"/>
    <dgm:cxn modelId="{25B72FF8-C76B-41E5-B474-0D7179A22083}" type="presParOf" srcId="{35CAAF77-773D-4CE2-86B8-FA4AFC101970}" destId="{79715A39-683A-4019-AFFA-BD32C3A05A89}" srcOrd="9" destOrd="0" presId="urn:microsoft.com/office/officeart/2005/8/layout/cycle6"/>
    <dgm:cxn modelId="{65A577FF-99FB-4965-B95F-E2775BCF50BE}" type="presParOf" srcId="{35CAAF77-773D-4CE2-86B8-FA4AFC101970}" destId="{0715C88F-FE4E-4AEE-A9B2-630DD69571F2}" srcOrd="10" destOrd="0" presId="urn:microsoft.com/office/officeart/2005/8/layout/cycle6"/>
    <dgm:cxn modelId="{B321DD98-6C9C-46EE-ACCE-EFBE3A6951EF}" type="presParOf" srcId="{35CAAF77-773D-4CE2-86B8-FA4AFC101970}" destId="{06FB896D-31D1-4845-98AF-4EA9304B56DE}" srcOrd="11" destOrd="0" presId="urn:microsoft.com/office/officeart/2005/8/layout/cycle6"/>
    <dgm:cxn modelId="{CA64E13F-AF13-412B-AE78-588935DC2EF5}" type="presParOf" srcId="{35CAAF77-773D-4CE2-86B8-FA4AFC101970}" destId="{568AB1CD-F3E1-407E-9CB3-01374F961DD7}" srcOrd="12" destOrd="0" presId="urn:microsoft.com/office/officeart/2005/8/layout/cycle6"/>
    <dgm:cxn modelId="{2FA585A2-8510-48E7-AA99-16E1288BA349}" type="presParOf" srcId="{35CAAF77-773D-4CE2-86B8-FA4AFC101970}" destId="{C321DB59-F9B7-436E-9AC4-6F653A1585D7}" srcOrd="13" destOrd="0" presId="urn:microsoft.com/office/officeart/2005/8/layout/cycle6"/>
    <dgm:cxn modelId="{38CE2185-6C28-4CC4-956B-DFAFE8F047A5}" type="presParOf" srcId="{35CAAF77-773D-4CE2-86B8-FA4AFC101970}" destId="{A5D79E5A-6C2D-49AC-B55A-3AB58EF6371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7226D-9449-4BE5-8DCD-8B05606049FE}">
      <dsp:nvSpPr>
        <dsp:cNvPr id="0" name=""/>
        <dsp:cNvSpPr/>
      </dsp:nvSpPr>
      <dsp:spPr>
        <a:xfrm>
          <a:off x="2935668" y="3434"/>
          <a:ext cx="1553484" cy="100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Making mistakes</a:t>
          </a:r>
        </a:p>
      </dsp:txBody>
      <dsp:txXfrm>
        <a:off x="2984961" y="52727"/>
        <a:ext cx="1454898" cy="911178"/>
      </dsp:txXfrm>
    </dsp:sp>
    <dsp:sp modelId="{454500CA-AA14-4FD7-B75B-DD5056AB881B}">
      <dsp:nvSpPr>
        <dsp:cNvPr id="0" name=""/>
        <dsp:cNvSpPr/>
      </dsp:nvSpPr>
      <dsp:spPr>
        <a:xfrm>
          <a:off x="1696052" y="508317"/>
          <a:ext cx="4032717" cy="4032717"/>
        </a:xfrm>
        <a:custGeom>
          <a:avLst/>
          <a:gdLst/>
          <a:ahLst/>
          <a:cxnLst/>
          <a:rect l="0" t="0" r="0" b="0"/>
          <a:pathLst>
            <a:path>
              <a:moveTo>
                <a:pt x="2803759" y="160098"/>
              </a:moveTo>
              <a:arcTo wR="2016358" hR="2016358" stAng="17579161" swAng="19602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F8CCB-89BD-4325-931B-9565FA95991D}">
      <dsp:nvSpPr>
        <dsp:cNvPr id="0" name=""/>
        <dsp:cNvSpPr/>
      </dsp:nvSpPr>
      <dsp:spPr>
        <a:xfrm>
          <a:off x="4853340" y="1396704"/>
          <a:ext cx="1553484" cy="100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Audience</a:t>
          </a:r>
        </a:p>
      </dsp:txBody>
      <dsp:txXfrm>
        <a:off x="4902633" y="1445997"/>
        <a:ext cx="1454898" cy="911178"/>
      </dsp:txXfrm>
    </dsp:sp>
    <dsp:sp modelId="{2C1606FD-A02F-4347-BE22-B78C8863004A}">
      <dsp:nvSpPr>
        <dsp:cNvPr id="0" name=""/>
        <dsp:cNvSpPr/>
      </dsp:nvSpPr>
      <dsp:spPr>
        <a:xfrm>
          <a:off x="1696052" y="508317"/>
          <a:ext cx="4032717" cy="4032717"/>
        </a:xfrm>
        <a:custGeom>
          <a:avLst/>
          <a:gdLst/>
          <a:ahLst/>
          <a:cxnLst/>
          <a:rect l="0" t="0" r="0" b="0"/>
          <a:pathLst>
            <a:path>
              <a:moveTo>
                <a:pt x="4029965" y="1911035"/>
              </a:moveTo>
              <a:arcTo wR="2016358" hR="2016358" stAng="21420350" swAng="21952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78C57-26B8-44AE-9A57-FB0B37282D47}">
      <dsp:nvSpPr>
        <dsp:cNvPr id="0" name=""/>
        <dsp:cNvSpPr/>
      </dsp:nvSpPr>
      <dsp:spPr>
        <a:xfrm>
          <a:off x="4120854" y="3651062"/>
          <a:ext cx="1553484" cy="100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Criticism</a:t>
          </a:r>
        </a:p>
      </dsp:txBody>
      <dsp:txXfrm>
        <a:off x="4170147" y="3700355"/>
        <a:ext cx="1454898" cy="911178"/>
      </dsp:txXfrm>
    </dsp:sp>
    <dsp:sp modelId="{2394FEB5-240D-4876-9C0A-3C491A6C6182}">
      <dsp:nvSpPr>
        <dsp:cNvPr id="0" name=""/>
        <dsp:cNvSpPr/>
      </dsp:nvSpPr>
      <dsp:spPr>
        <a:xfrm>
          <a:off x="1696052" y="508317"/>
          <a:ext cx="4032717" cy="4032717"/>
        </a:xfrm>
        <a:custGeom>
          <a:avLst/>
          <a:gdLst/>
          <a:ahLst/>
          <a:cxnLst/>
          <a:rect l="0" t="0" r="0" b="0"/>
          <a:pathLst>
            <a:path>
              <a:moveTo>
                <a:pt x="2416799" y="3992554"/>
              </a:moveTo>
              <a:arcTo wR="2016358" hR="2016358" stAng="4712708" swAng="13745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15A39-683A-4019-AFFA-BD32C3A05A89}">
      <dsp:nvSpPr>
        <dsp:cNvPr id="0" name=""/>
        <dsp:cNvSpPr/>
      </dsp:nvSpPr>
      <dsp:spPr>
        <a:xfrm>
          <a:off x="1750482" y="3651062"/>
          <a:ext cx="1553484" cy="100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Media interviews</a:t>
          </a:r>
        </a:p>
      </dsp:txBody>
      <dsp:txXfrm>
        <a:off x="1799775" y="3700355"/>
        <a:ext cx="1454898" cy="911178"/>
      </dsp:txXfrm>
    </dsp:sp>
    <dsp:sp modelId="{06FB896D-31D1-4845-98AF-4EA9304B56DE}">
      <dsp:nvSpPr>
        <dsp:cNvPr id="0" name=""/>
        <dsp:cNvSpPr/>
      </dsp:nvSpPr>
      <dsp:spPr>
        <a:xfrm>
          <a:off x="1696052" y="508317"/>
          <a:ext cx="4032717" cy="4032717"/>
        </a:xfrm>
        <a:custGeom>
          <a:avLst/>
          <a:gdLst/>
          <a:ahLst/>
          <a:cxnLst/>
          <a:rect l="0" t="0" r="0" b="0"/>
          <a:pathLst>
            <a:path>
              <a:moveTo>
                <a:pt x="336774" y="3132019"/>
              </a:moveTo>
              <a:arcTo wR="2016358" hR="2016358" stAng="8784358" swAng="21952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AB1CD-F3E1-407E-9CB3-01374F961DD7}">
      <dsp:nvSpPr>
        <dsp:cNvPr id="0" name=""/>
        <dsp:cNvSpPr/>
      </dsp:nvSpPr>
      <dsp:spPr>
        <a:xfrm>
          <a:off x="1017997" y="1396704"/>
          <a:ext cx="1553484" cy="1009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Leaderboards</a:t>
          </a:r>
        </a:p>
      </dsp:txBody>
      <dsp:txXfrm>
        <a:off x="1067290" y="1445997"/>
        <a:ext cx="1454898" cy="911178"/>
      </dsp:txXfrm>
    </dsp:sp>
    <dsp:sp modelId="{A5D79E5A-6C2D-49AC-B55A-3AB58EF6371D}">
      <dsp:nvSpPr>
        <dsp:cNvPr id="0" name=""/>
        <dsp:cNvSpPr/>
      </dsp:nvSpPr>
      <dsp:spPr>
        <a:xfrm>
          <a:off x="1696052" y="508317"/>
          <a:ext cx="4032717" cy="4032717"/>
        </a:xfrm>
        <a:custGeom>
          <a:avLst/>
          <a:gdLst/>
          <a:ahLst/>
          <a:cxnLst/>
          <a:rect l="0" t="0" r="0" b="0"/>
          <a:pathLst>
            <a:path>
              <a:moveTo>
                <a:pt x="351513" y="878820"/>
              </a:moveTo>
              <a:arcTo wR="2016358" hR="2016358" stAng="12860617" swAng="19602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1769-9684-4B05-AADB-1F69FD68EDB5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39A2-E1A3-4608-B5B4-242164DCB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8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7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7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1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3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0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3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4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s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1" y="423949"/>
            <a:ext cx="4746369" cy="1375959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402" y="2002902"/>
            <a:ext cx="4746368" cy="383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550" y="714896"/>
            <a:ext cx="5552699" cy="135913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890" y="714896"/>
            <a:ext cx="4818611" cy="48629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0551" y="2244437"/>
            <a:ext cx="5552698" cy="333340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100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siness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6858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reative Digital Techn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85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63870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AF9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119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ineering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5A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7361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C85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1864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18148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B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20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2538"/>
            <a:ext cx="9144000" cy="1575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sychology &amp; Couns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6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5366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ea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B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8548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ucation, Health &amp;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4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0351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4168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7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99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628"/>
            <a:ext cx="10515600" cy="102246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2175"/>
            <a:ext cx="5157787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3447"/>
            <a:ext cx="5157787" cy="33250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2175"/>
            <a:ext cx="5183188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3447"/>
            <a:ext cx="5183188" cy="33250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9730"/>
            <a:ext cx="5145376" cy="1327669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15" y="729731"/>
            <a:ext cx="50460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184"/>
            <a:ext cx="5145376" cy="33921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6087512"/>
            <a:ext cx="12192000" cy="782549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" y="6251311"/>
            <a:ext cx="1871405" cy="424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ED17A-115C-4211-88D6-6FDCD471763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80" y="6373492"/>
            <a:ext cx="1395263" cy="1761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3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4LkFwYmwhU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1" y="937070"/>
            <a:ext cx="5791199" cy="159496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Pressure impacts esports performance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10A2-1B05-4425-A68D-CB925DF3B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175" y="5332853"/>
            <a:ext cx="4765963" cy="524786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By Dr Phil Birch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895C5-12B0-E90E-A4E7-B0B9592CC8D6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DDE662BC-BC6A-B1EB-377B-ADADC669A69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5352" r="23274" b="23343"/>
          <a:stretch/>
        </p:blipFill>
        <p:spPr bwMode="auto">
          <a:xfrm>
            <a:off x="6096000" y="0"/>
            <a:ext cx="6096000" cy="51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8F0DE9-6AE5-68DA-4B04-97321C1D6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8"/>
          <a:stretch/>
        </p:blipFill>
        <p:spPr>
          <a:xfrm>
            <a:off x="0" y="5071916"/>
            <a:ext cx="12192000" cy="10756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5A8D177-20DA-9A13-3717-17C8866CBD3D}"/>
              </a:ext>
            </a:extLst>
          </p:cNvPr>
          <p:cNvSpPr txBox="1">
            <a:spLocks/>
          </p:cNvSpPr>
          <p:nvPr/>
        </p:nvSpPr>
        <p:spPr>
          <a:xfrm>
            <a:off x="192571" y="2792972"/>
            <a:ext cx="5791199" cy="21600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tima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Dr Phil Birch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Chichester, UK.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Sharpe, B, Obine, E,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Pocock, C, &amp; Moore, L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CF3D25F-4F2B-647A-2F09-85B56AFD1C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x.com Logo Twitter Rebranding transparent PNG - StickPNG">
            <a:extLst>
              <a:ext uri="{FF2B5EF4-FFF2-40B4-BE49-F238E27FC236}">
                <a16:creationId xmlns:a16="http://schemas.microsoft.com/office/drawing/2014/main" id="{A49B41DE-D494-7C72-064A-75157FDD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E489-471E-058C-6F66-D3ABAE9D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12819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Many thanks for your attention.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Please check out our publication.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2A461-D2D9-74E6-14E6-A3B8EA13B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5" y="1423015"/>
            <a:ext cx="7939948" cy="3563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2E1EE-BFAC-7721-9015-A27E995E2BE8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pic>
        <p:nvPicPr>
          <p:cNvPr id="6" name="Picture 8" descr="x.com Logo Twitter Rebranding transparent PNG - StickPNG">
            <a:extLst>
              <a:ext uri="{FF2B5EF4-FFF2-40B4-BE49-F238E27FC236}">
                <a16:creationId xmlns:a16="http://schemas.microsoft.com/office/drawing/2014/main" id="{6D3CAF76-7096-6E3B-8A0B-EAC56207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378FF-9631-1FB6-9258-8C3FDF9AE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29666"/>
            <a:ext cx="3962400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E79A2-B8A8-051D-7B89-4AA196DD7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406" y="4986785"/>
            <a:ext cx="2857500" cy="1000125"/>
          </a:xfrm>
          <a:prstGeom prst="rect">
            <a:avLst/>
          </a:prstGeom>
        </p:spPr>
      </p:pic>
      <p:pic>
        <p:nvPicPr>
          <p:cNvPr id="10" name="Picture 9" descr="A qr code with a dinosaur&#10;&#10;Description automatically generated">
            <a:extLst>
              <a:ext uri="{FF2B5EF4-FFF2-40B4-BE49-F238E27FC236}">
                <a16:creationId xmlns:a16="http://schemas.microsoft.com/office/drawing/2014/main" id="{E997EEE0-6817-0C0A-98D8-576BC4E93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48" y="1878330"/>
            <a:ext cx="310134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95" y="15748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67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in esports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5227"/>
            <a:ext cx="6940695" cy="3634382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is often referred to as stressors.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forms of pressure in esports.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Leis et al. (2022).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Poulus et al. (2022).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et al. (2019).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9435-1D94-5329-A98D-5795EDCC88C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EA4261-F68C-787A-A9FE-C5B626682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231473"/>
              </p:ext>
            </p:extLst>
          </p:nvPr>
        </p:nvGraphicFramePr>
        <p:xfrm>
          <a:off x="5165558" y="157487"/>
          <a:ext cx="7424822" cy="473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8" descr="x.com Logo Twitter Rebranding transparent PNG - StickPNG">
            <a:extLst>
              <a:ext uri="{FF2B5EF4-FFF2-40B4-BE49-F238E27FC236}">
                <a16:creationId xmlns:a16="http://schemas.microsoft.com/office/drawing/2014/main" id="{D8787E14-95B7-8F18-7B53-936F17E4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15F494-55B1-2CD3-6186-3FFA33C790A6}"/>
              </a:ext>
            </a:extLst>
          </p:cNvPr>
          <p:cNvSpPr txBox="1"/>
          <p:nvPr/>
        </p:nvSpPr>
        <p:spPr>
          <a:xfrm>
            <a:off x="37620" y="5029441"/>
            <a:ext cx="11480612" cy="100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Aim: Advance our understanding of the impact of pressure in elite Counter-Strike (CS) competitors using quantitative methods.</a:t>
            </a:r>
          </a:p>
        </p:txBody>
      </p:sp>
    </p:spTree>
    <p:extLst>
      <p:ext uri="{BB962C8B-B14F-4D97-AF65-F5344CB8AC3E}">
        <p14:creationId xmlns:p14="http://schemas.microsoft.com/office/powerpoint/2010/main" val="45905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94" y="9554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167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Integrative framework of Stress, Attention, and Visuomotor Performance (Vine et al., 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9435-1D94-5329-A98D-5795EDCC88C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CFA9A-54C9-955F-B568-FD43EF33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732" y="2896028"/>
            <a:ext cx="806208" cy="82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74923-2C8E-C8AD-FD5A-143A4328E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922" y="4612735"/>
            <a:ext cx="762000" cy="75251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E51326-5F94-61FA-222D-80122C77F2EF}"/>
              </a:ext>
            </a:extLst>
          </p:cNvPr>
          <p:cNvSpPr/>
          <p:nvPr/>
        </p:nvSpPr>
        <p:spPr>
          <a:xfrm>
            <a:off x="4888914" y="2839446"/>
            <a:ext cx="2052798" cy="9411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EAB9E4-75C0-3CBD-5095-7DF2B76A6B88}"/>
              </a:ext>
            </a:extLst>
          </p:cNvPr>
          <p:cNvSpPr/>
          <p:nvPr/>
        </p:nvSpPr>
        <p:spPr>
          <a:xfrm>
            <a:off x="4892030" y="4541265"/>
            <a:ext cx="2049681" cy="9411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98CA48-17DA-0CEC-43AE-C363066BF931}"/>
              </a:ext>
            </a:extLst>
          </p:cNvPr>
          <p:cNvSpPr/>
          <p:nvPr/>
        </p:nvSpPr>
        <p:spPr>
          <a:xfrm>
            <a:off x="2184679" y="3131042"/>
            <a:ext cx="1607136" cy="94116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70AD06-3955-FACA-3BF9-5C8191F8345D}"/>
              </a:ext>
            </a:extLst>
          </p:cNvPr>
          <p:cNvSpPr/>
          <p:nvPr/>
        </p:nvSpPr>
        <p:spPr>
          <a:xfrm>
            <a:off x="2184679" y="4220537"/>
            <a:ext cx="1607136" cy="941164"/>
          </a:xfrm>
          <a:prstGeom prst="roundRect">
            <a:avLst/>
          </a:prstGeom>
          <a:solidFill>
            <a:srgbClr val="EB90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526DB8-40D2-F8E5-D975-75882E8036B6}"/>
              </a:ext>
            </a:extLst>
          </p:cNvPr>
          <p:cNvSpPr/>
          <p:nvPr/>
        </p:nvSpPr>
        <p:spPr>
          <a:xfrm>
            <a:off x="106845" y="3694427"/>
            <a:ext cx="1816686" cy="941164"/>
          </a:xfrm>
          <a:prstGeom prst="round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Motivated performance situations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6371FA-C925-F0AC-3D33-61C2255E53A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923531" y="4165009"/>
            <a:ext cx="18408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E2333F-7CA7-909A-5ADD-CB24C6F1D8CD}"/>
              </a:ext>
            </a:extLst>
          </p:cNvPr>
          <p:cNvCxnSpPr>
            <a:cxnSpLocks/>
          </p:cNvCxnSpPr>
          <p:nvPr/>
        </p:nvCxnSpPr>
        <p:spPr>
          <a:xfrm>
            <a:off x="3810000" y="4165009"/>
            <a:ext cx="355014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9EE30D-31A7-FB31-0ABE-84DE0C6978A7}"/>
              </a:ext>
            </a:extLst>
          </p:cNvPr>
          <p:cNvSpPr txBox="1"/>
          <p:nvPr/>
        </p:nvSpPr>
        <p:spPr>
          <a:xfrm>
            <a:off x="9384030" y="1386881"/>
            <a:ext cx="2525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3200" b="0" i="0" u="none" strike="noStrike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0CCE69-7709-AC95-7B27-668F98E483C3}"/>
              </a:ext>
            </a:extLst>
          </p:cNvPr>
          <p:cNvSpPr/>
          <p:nvPr/>
        </p:nvSpPr>
        <p:spPr>
          <a:xfrm>
            <a:off x="9384029" y="4165009"/>
            <a:ext cx="2562805" cy="186063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rate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(more fixations of shorter duration)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1635B3-2CCE-B4D6-7E65-AEDDFB2BC452}"/>
              </a:ext>
            </a:extLst>
          </p:cNvPr>
          <p:cNvSpPr/>
          <p:nvPr/>
        </p:nvSpPr>
        <p:spPr>
          <a:xfrm>
            <a:off x="9384029" y="2203833"/>
            <a:ext cx="2562805" cy="18606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rate (fewer fixations of longer duration) 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</p:txBody>
      </p:sp>
      <p:pic>
        <p:nvPicPr>
          <p:cNvPr id="10" name="Picture 8" descr="x.com Logo Twitter Rebranding transparent PNG - StickPNG">
            <a:extLst>
              <a:ext uri="{FF2B5EF4-FFF2-40B4-BE49-F238E27FC236}">
                <a16:creationId xmlns:a16="http://schemas.microsoft.com/office/drawing/2014/main" id="{282E1F5E-68FD-FC41-D996-D7B1A58A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22325C-7A14-34A8-2418-0A77F70DFF86}"/>
              </a:ext>
            </a:extLst>
          </p:cNvPr>
          <p:cNvSpPr/>
          <p:nvPr/>
        </p:nvSpPr>
        <p:spPr>
          <a:xfrm>
            <a:off x="7136471" y="2200724"/>
            <a:ext cx="2052798" cy="18606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goal and stimulus systems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23A364-4546-F53F-120F-B8C7F517E43E}"/>
              </a:ext>
            </a:extLst>
          </p:cNvPr>
          <p:cNvSpPr/>
          <p:nvPr/>
        </p:nvSpPr>
        <p:spPr>
          <a:xfrm>
            <a:off x="7136471" y="4165010"/>
            <a:ext cx="2052798" cy="18606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stimulus system </a:t>
            </a:r>
            <a:endParaRPr lang="en-GB" sz="20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DE520-CBA5-7AE5-1467-971E60861DA6}"/>
              </a:ext>
            </a:extLst>
          </p:cNvPr>
          <p:cNvSpPr txBox="1"/>
          <p:nvPr/>
        </p:nvSpPr>
        <p:spPr>
          <a:xfrm>
            <a:off x="7075127" y="1053060"/>
            <a:ext cx="2175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Attentional control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E2B77-A94D-F207-824A-C5F7D3E41BF3}"/>
              </a:ext>
            </a:extLst>
          </p:cNvPr>
          <p:cNvSpPr txBox="1"/>
          <p:nvPr/>
        </p:nvSpPr>
        <p:spPr>
          <a:xfrm>
            <a:off x="2044407" y="1395734"/>
            <a:ext cx="4834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Psychophysiological state</a:t>
            </a:r>
          </a:p>
        </p:txBody>
      </p:sp>
    </p:spTree>
    <p:extLst>
      <p:ext uri="{BB962C8B-B14F-4D97-AF65-F5344CB8AC3E}">
        <p14:creationId xmlns:p14="http://schemas.microsoft.com/office/powerpoint/2010/main" val="35465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8" grpId="0"/>
      <p:bldP spid="4" grpId="0" animBg="1"/>
      <p:bldP spid="6" grpId="0" animBg="1"/>
      <p:bldP spid="7" grpId="0" animBg="1"/>
      <p:bldP spid="8" grpId="0" animBg="1"/>
      <p:bldP spid="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08" y="297866"/>
            <a:ext cx="11357183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 (study 2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01655-4204-F8B6-6408-B35BE49D74A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pic>
        <p:nvPicPr>
          <p:cNvPr id="6" name="Picture 4" descr="Adding Another Target: Personal Guaranties | Texas Construction Law Blog">
            <a:extLst>
              <a:ext uri="{FF2B5EF4-FFF2-40B4-BE49-F238E27FC236}">
                <a16:creationId xmlns:a16="http://schemas.microsoft.com/office/drawing/2014/main" id="{B7E387AD-6585-F011-6CE4-C888D1F2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99" y="297866"/>
            <a:ext cx="1404092" cy="11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6FC2B00-8226-E62F-1425-C45AC763A199}"/>
              </a:ext>
            </a:extLst>
          </p:cNvPr>
          <p:cNvSpPr/>
          <p:nvPr/>
        </p:nvSpPr>
        <p:spPr>
          <a:xfrm>
            <a:off x="5124450" y="2630373"/>
            <a:ext cx="552450" cy="3273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D2BCF49-1E6B-EE23-8942-1FB33BDDF36E}"/>
              </a:ext>
            </a:extLst>
          </p:cNvPr>
          <p:cNvSpPr/>
          <p:nvPr/>
        </p:nvSpPr>
        <p:spPr>
          <a:xfrm>
            <a:off x="3905250" y="3806827"/>
            <a:ext cx="1771650" cy="3273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DFCFEB-0064-7F69-803F-7A9F52F80FEE}"/>
              </a:ext>
            </a:extLst>
          </p:cNvPr>
          <p:cNvSpPr/>
          <p:nvPr/>
        </p:nvSpPr>
        <p:spPr>
          <a:xfrm>
            <a:off x="5815285" y="2147888"/>
            <a:ext cx="6267038" cy="120336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</a:t>
            </a:r>
            <a:r>
              <a:rPr lang="en-GB" sz="2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isplay less optimal gaze behaviour </a:t>
            </a:r>
          </a:p>
          <a:p>
            <a:pPr algn="l"/>
            <a:r>
              <a:rPr lang="en-GB" sz="2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higher search rate).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1E840-A3EF-B17C-1E81-2987F807C11E}"/>
              </a:ext>
            </a:extLst>
          </p:cNvPr>
          <p:cNvSpPr/>
          <p:nvPr/>
        </p:nvSpPr>
        <p:spPr>
          <a:xfrm>
            <a:off x="5815286" y="3441174"/>
            <a:ext cx="6267037" cy="117592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Perform more poorly </a:t>
            </a:r>
          </a:p>
          <a:p>
            <a:pPr algn="l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longer trial times, </a:t>
            </a:r>
          </a:p>
          <a:p>
            <a:pPr algn="l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accurate shooting)…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70A9E4-CBBA-A5DF-C8FB-FC2BD80ED97A}"/>
              </a:ext>
            </a:extLst>
          </p:cNvPr>
          <p:cNvSpPr/>
          <p:nvPr/>
        </p:nvSpPr>
        <p:spPr>
          <a:xfrm>
            <a:off x="5815285" y="4717480"/>
            <a:ext cx="6282214" cy="94116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…in the high-pressure condition when compared to the low-pressure condition. </a:t>
            </a:r>
          </a:p>
        </p:txBody>
      </p:sp>
      <p:pic>
        <p:nvPicPr>
          <p:cNvPr id="4" name="Picture 8" descr="x.com Logo Twitter Rebranding transparent PNG - StickPNG">
            <a:extLst>
              <a:ext uri="{FF2B5EF4-FFF2-40B4-BE49-F238E27FC236}">
                <a16:creationId xmlns:a16="http://schemas.microsoft.com/office/drawing/2014/main" id="{B2B8AF31-8E41-4CE9-F9BD-83B10871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4C9713-01E2-E4E5-898A-F0E1DE5D68EB}"/>
              </a:ext>
            </a:extLst>
          </p:cNvPr>
          <p:cNvSpPr txBox="1"/>
          <p:nvPr/>
        </p:nvSpPr>
        <p:spPr>
          <a:xfrm>
            <a:off x="0" y="3736957"/>
            <a:ext cx="5922872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performance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055BB-AA14-3F9C-5268-416DAE4B08F4}"/>
              </a:ext>
            </a:extLst>
          </p:cNvPr>
          <p:cNvSpPr txBox="1"/>
          <p:nvPr/>
        </p:nvSpPr>
        <p:spPr>
          <a:xfrm>
            <a:off x="0" y="2558050"/>
            <a:ext cx="5392191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 behaviour (search rate)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8" y="50636"/>
            <a:ext cx="11883082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14" y="1182206"/>
            <a:ext cx="4979766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Participants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28 national pros (fully salaried) CS players (25 male, 3 female).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≥ five national tournaments in the past two years (</a:t>
            </a:r>
            <a:r>
              <a:rPr lang="en-US" sz="2200" i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= 19.18, </a:t>
            </a:r>
            <a:r>
              <a:rPr lang="en-US" sz="2200" i="1" dirty="0">
                <a:solidFill>
                  <a:srgbClr val="002060"/>
                </a:solidFill>
                <a:latin typeface="Arial"/>
                <a:cs typeface="Arial"/>
              </a:rPr>
              <a:t>SD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= 10.92).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Design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Two experimental counterbalanced conditions.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4 trials in each. 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pic>
        <p:nvPicPr>
          <p:cNvPr id="8" name="Picture 8" descr="x.com Logo Twitter Rebranding transparent PNG - StickPNG">
            <a:extLst>
              <a:ext uri="{FF2B5EF4-FFF2-40B4-BE49-F238E27FC236}">
                <a16:creationId xmlns:a16="http://schemas.microsoft.com/office/drawing/2014/main" id="{FCB645AA-E6C9-4D68-D29E-EDBB77FF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DBEAC-126C-E1A4-1361-EE3336964FDA}"/>
              </a:ext>
            </a:extLst>
          </p:cNvPr>
          <p:cNvSpPr txBox="1"/>
          <p:nvPr/>
        </p:nvSpPr>
        <p:spPr>
          <a:xfrm>
            <a:off x="4743450" y="1182206"/>
            <a:ext cx="763945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Pressure manipulations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High pressure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Task importance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Leaderboard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Potential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“You need to make less mistakes next time”</a:t>
            </a: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Live audience </a:t>
            </a:r>
          </a:p>
          <a:p>
            <a:pPr lvl="1"/>
            <a:r>
              <a:rPr lang="fr-FR" sz="220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lang="fr-FR" dirty="0">
                <a:solidFill>
                  <a:srgbClr val="002060"/>
                </a:solidFill>
                <a:latin typeface="Arial"/>
                <a:cs typeface="Arial"/>
              </a:rPr>
              <a:t>(Leis et al., 2022; Poulus et al., 2021; Smith et al., 2019, 2022).</a:t>
            </a: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Low pressure (control)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No specific instructions or stressors provided.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8" name="Picture 8" descr="x.com Logo Twitter Rebranding transparent PNG - StickPNG">
            <a:extLst>
              <a:ext uri="{FF2B5EF4-FFF2-40B4-BE49-F238E27FC236}">
                <a16:creationId xmlns:a16="http://schemas.microsoft.com/office/drawing/2014/main" id="{FCB645AA-E6C9-4D68-D29E-EDBB77FF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8" title="26.711 NEW WORLD RECORD BETWAY AIM CHALLENGE">
            <a:hlinkClick r:id="" action="ppaction://media"/>
            <a:extLst>
              <a:ext uri="{FF2B5EF4-FFF2-40B4-BE49-F238E27FC236}">
                <a16:creationId xmlns:a16="http://schemas.microsoft.com/office/drawing/2014/main" id="{1803D7A7-1BD2-2F0E-1660-5083FF827E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5499" y="44368"/>
            <a:ext cx="11981002" cy="67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98" y="271325"/>
            <a:ext cx="1188308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rate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37940-CE94-28E8-6469-3DA200F2CE35}"/>
              </a:ext>
            </a:extLst>
          </p:cNvPr>
          <p:cNvSpPr txBox="1"/>
          <p:nvPr/>
        </p:nvSpPr>
        <p:spPr>
          <a:xfrm>
            <a:off x="10550384" y="3729482"/>
            <a:ext cx="70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193.54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25068-4584-983B-DBA3-3234E8413130}"/>
              </a:ext>
            </a:extLst>
          </p:cNvPr>
          <p:cNvSpPr txBox="1"/>
          <p:nvPr/>
        </p:nvSpPr>
        <p:spPr>
          <a:xfrm>
            <a:off x="6472120" y="3297027"/>
            <a:ext cx="70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206.75</a:t>
            </a:r>
          </a:p>
        </p:txBody>
      </p:sp>
      <p:pic>
        <p:nvPicPr>
          <p:cNvPr id="3" name="Picture 8" descr="x.com Logo Twitter Rebranding transparent PNG - StickPNG">
            <a:extLst>
              <a:ext uri="{FF2B5EF4-FFF2-40B4-BE49-F238E27FC236}">
                <a16:creationId xmlns:a16="http://schemas.microsoft.com/office/drawing/2014/main" id="{2E4C1378-1107-70A7-5885-566FE87C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4E00D-9D61-6685-331C-560F31A0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33031"/>
              </p:ext>
            </p:extLst>
          </p:nvPr>
        </p:nvGraphicFramePr>
        <p:xfrm>
          <a:off x="6013454" y="1694405"/>
          <a:ext cx="5788651" cy="438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6EA9C5-5B90-7FD3-0BBC-C46C4781FECA}"/>
              </a:ext>
            </a:extLst>
          </p:cNvPr>
          <p:cNvSpPr txBox="1"/>
          <p:nvPr/>
        </p:nvSpPr>
        <p:spPr>
          <a:xfrm>
            <a:off x="8589287" y="428697"/>
            <a:ext cx="232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(27) =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-4.57</a:t>
            </a:r>
            <a:r>
              <a:rPr lang="fr-FR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&lt; 0.001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2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.66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31732AE-0295-2B26-E5C0-06B008FBC04F}"/>
              </a:ext>
            </a:extLst>
          </p:cNvPr>
          <p:cNvSpPr/>
          <p:nvPr/>
        </p:nvSpPr>
        <p:spPr>
          <a:xfrm rot="16200000">
            <a:off x="9104707" y="675456"/>
            <a:ext cx="540427" cy="244756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43772-7F52-6362-367C-612D7F6251A9}"/>
              </a:ext>
            </a:extLst>
          </p:cNvPr>
          <p:cNvSpPr txBox="1"/>
          <p:nvPr/>
        </p:nvSpPr>
        <p:spPr>
          <a:xfrm>
            <a:off x="8294515" y="4596419"/>
            <a:ext cx="88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0.45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90184B-E7F2-CD1A-B64D-D9936E944F9B}"/>
              </a:ext>
            </a:extLst>
          </p:cNvPr>
          <p:cNvSpPr txBox="1"/>
          <p:nvPr/>
        </p:nvSpPr>
        <p:spPr>
          <a:xfrm>
            <a:off x="9570389" y="3783445"/>
            <a:ext cx="95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C46F0-1B8D-EA2B-FD4C-A84A0D0207A9}"/>
              </a:ext>
            </a:extLst>
          </p:cNvPr>
          <p:cNvSpPr txBox="1"/>
          <p:nvPr/>
        </p:nvSpPr>
        <p:spPr>
          <a:xfrm>
            <a:off x="138019" y="1527312"/>
            <a:ext cx="56563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7" lvl="1">
              <a:lnSpc>
                <a:spcPct val="100000"/>
              </a:lnSpc>
            </a:pPr>
            <a:r>
              <a:rPr lang="en-GB" sz="2600" dirty="0">
                <a:solidFill>
                  <a:srgbClr val="FF0000"/>
                </a:solidFill>
                <a:latin typeface="Arial"/>
                <a:cs typeface="Arial"/>
              </a:rPr>
              <a:t>Instrument</a:t>
            </a:r>
          </a:p>
          <a:p>
            <a:pPr marL="1189037" lvl="2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Arial"/>
                <a:cs typeface="Arial"/>
              </a:rPr>
              <a:t>Head-mounted 50 Hz, four sensor, Tobii Pro Glasses 2 mobile eye tracker.</a:t>
            </a:r>
          </a:p>
          <a:p>
            <a:pPr marL="7318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46087" lvl="1">
              <a:lnSpc>
                <a:spcPct val="100000"/>
              </a:lnSpc>
            </a:pPr>
            <a:r>
              <a:rPr lang="en-GB" sz="2600" dirty="0">
                <a:solidFill>
                  <a:srgbClr val="FF0000"/>
                </a:solidFill>
                <a:latin typeface="Arial"/>
                <a:cs typeface="Arial"/>
              </a:rPr>
              <a:t>Calculation</a:t>
            </a:r>
          </a:p>
          <a:p>
            <a:pPr marL="1189037" lvl="2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Arial"/>
                <a:cs typeface="Arial"/>
              </a:rPr>
              <a:t>Total number of fixations divided by the total duration of fixations. </a:t>
            </a:r>
          </a:p>
          <a:p>
            <a:pPr marL="1174750" lvl="2" indent="-271463">
              <a:lnSpc>
                <a:spcPct val="100000"/>
              </a:lnSpc>
            </a:pPr>
            <a:r>
              <a:rPr lang="en-GB" sz="2600" dirty="0">
                <a:solidFill>
                  <a:srgbClr val="002060"/>
                </a:solidFill>
                <a:latin typeface="Arial"/>
                <a:cs typeface="Arial"/>
              </a:rPr>
              <a:t>	(e.g., Moore et al., 2019).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CB8CDBD-C24A-8FCC-0C75-AB0995902452}"/>
              </a:ext>
            </a:extLst>
          </p:cNvPr>
          <p:cNvSpPr/>
          <p:nvPr/>
        </p:nvSpPr>
        <p:spPr>
          <a:xfrm>
            <a:off x="10401299" y="391284"/>
            <a:ext cx="1710569" cy="14744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Medium (Cohen, 1988)</a:t>
            </a:r>
          </a:p>
        </p:txBody>
      </p:sp>
    </p:spTree>
    <p:extLst>
      <p:ext uri="{BB962C8B-B14F-4D97-AF65-F5344CB8AC3E}">
        <p14:creationId xmlns:p14="http://schemas.microsoft.com/office/powerpoint/2010/main" val="12513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 animBg="1"/>
      <p:bldP spid="19" grpId="0"/>
      <p:bldP spid="20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3A4E00D-9D61-6685-331C-560F31A0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62899"/>
              </p:ext>
            </p:extLst>
          </p:nvPr>
        </p:nvGraphicFramePr>
        <p:xfrm>
          <a:off x="6096000" y="1939695"/>
          <a:ext cx="5556048" cy="414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6CC8EA1-9E0F-7A04-7609-B085C4F365D4}"/>
              </a:ext>
            </a:extLst>
          </p:cNvPr>
          <p:cNvSpPr txBox="1"/>
          <p:nvPr/>
        </p:nvSpPr>
        <p:spPr>
          <a:xfrm>
            <a:off x="2485697" y="762762"/>
            <a:ext cx="2149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(27) = -10.09, </a:t>
            </a:r>
            <a:r>
              <a:rPr lang="en-GB" sz="2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0.007, </a:t>
            </a:r>
          </a:p>
          <a:p>
            <a:r>
              <a:rPr lang="en-GB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.75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4E00D-9D61-6685-331C-560F31A0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526059"/>
              </p:ext>
            </p:extLst>
          </p:nvPr>
        </p:nvGraphicFramePr>
        <p:xfrm>
          <a:off x="185232" y="1843965"/>
          <a:ext cx="5138530" cy="423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8" y="-87013"/>
            <a:ext cx="11883082" cy="110799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B0FBC9E-4819-3444-CB06-D57158DB1722}"/>
              </a:ext>
            </a:extLst>
          </p:cNvPr>
          <p:cNvSpPr/>
          <p:nvPr/>
        </p:nvSpPr>
        <p:spPr>
          <a:xfrm rot="16200000">
            <a:off x="3006741" y="1146392"/>
            <a:ext cx="458150" cy="18288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4688A-706F-2BF1-EC55-C2B594E7D9E3}"/>
              </a:ext>
            </a:extLst>
          </p:cNvPr>
          <p:cNvSpPr txBox="1"/>
          <p:nvPr/>
        </p:nvSpPr>
        <p:spPr>
          <a:xfrm>
            <a:off x="8699301" y="718480"/>
            <a:ext cx="2178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(27) = 12.08, </a:t>
            </a:r>
          </a:p>
          <a:p>
            <a:r>
              <a:rPr lang="fr-FR" sz="2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&lt; 0.001</a:t>
            </a:r>
            <a:r>
              <a:rPr lang="fr-FR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.92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42B7A-4941-9211-C03C-9E401CAA3273}"/>
              </a:ext>
            </a:extLst>
          </p:cNvPr>
          <p:cNvSpPr txBox="1"/>
          <p:nvPr/>
        </p:nvSpPr>
        <p:spPr>
          <a:xfrm>
            <a:off x="8468139" y="3028890"/>
            <a:ext cx="87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88.30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61629-D8CC-D3B8-746D-5C08A069FF13}"/>
              </a:ext>
            </a:extLst>
          </p:cNvPr>
          <p:cNvSpPr txBox="1"/>
          <p:nvPr/>
        </p:nvSpPr>
        <p:spPr>
          <a:xfrm>
            <a:off x="9541565" y="3963078"/>
            <a:ext cx="9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80.04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DD3D989-6669-45E2-6F0B-2FD20887798F}"/>
              </a:ext>
            </a:extLst>
          </p:cNvPr>
          <p:cNvSpPr/>
          <p:nvPr/>
        </p:nvSpPr>
        <p:spPr>
          <a:xfrm rot="16200000">
            <a:off x="9204222" y="1136848"/>
            <a:ext cx="540427" cy="18288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8" descr="x.com Logo Twitter Rebranding transparent PNG - StickPNG">
            <a:extLst>
              <a:ext uri="{FF2B5EF4-FFF2-40B4-BE49-F238E27FC236}">
                <a16:creationId xmlns:a16="http://schemas.microsoft.com/office/drawing/2014/main" id="{E273A3E1-BF0C-586F-BD49-BE2FC466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BC603-E725-2316-8134-CB6AA5130CC8}"/>
              </a:ext>
            </a:extLst>
          </p:cNvPr>
          <p:cNvSpPr txBox="1"/>
          <p:nvPr/>
        </p:nvSpPr>
        <p:spPr>
          <a:xfrm>
            <a:off x="2290762" y="3028890"/>
            <a:ext cx="83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40.96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0AF75-90A6-F6AD-266D-00FB23501384}"/>
              </a:ext>
            </a:extLst>
          </p:cNvPr>
          <p:cNvSpPr txBox="1"/>
          <p:nvPr/>
        </p:nvSpPr>
        <p:spPr>
          <a:xfrm>
            <a:off x="3339548" y="2469719"/>
            <a:ext cx="82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51.12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769CD45-C7A4-79F5-3D31-B8075C350A75}"/>
              </a:ext>
            </a:extLst>
          </p:cNvPr>
          <p:cNvSpPr/>
          <p:nvPr/>
        </p:nvSpPr>
        <p:spPr>
          <a:xfrm>
            <a:off x="10401658" y="664610"/>
            <a:ext cx="1710569" cy="14744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Large (Cohen, 1988)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BAB1511-7E32-06E9-95A5-8D83D57EC123}"/>
              </a:ext>
            </a:extLst>
          </p:cNvPr>
          <p:cNvSpPr/>
          <p:nvPr/>
        </p:nvSpPr>
        <p:spPr>
          <a:xfrm>
            <a:off x="4379200" y="664610"/>
            <a:ext cx="1710569" cy="147447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Medium (Cohen, 1988)</a:t>
            </a:r>
          </a:p>
        </p:txBody>
      </p:sp>
    </p:spTree>
    <p:extLst>
      <p:ext uri="{BB962C8B-B14F-4D97-AF65-F5344CB8AC3E}">
        <p14:creationId xmlns:p14="http://schemas.microsoft.com/office/powerpoint/2010/main" val="37907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7" grpId="0"/>
      <p:bldP spid="19" grpId="0"/>
      <p:bldP spid="20" grpId="0"/>
      <p:bldP spid="21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70" y="48535"/>
            <a:ext cx="11357183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01655-4204-F8B6-6408-B35BE49D74A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X: @PhilBirch02</a:t>
            </a:r>
          </a:p>
        </p:txBody>
      </p:sp>
      <p:pic>
        <p:nvPicPr>
          <p:cNvPr id="5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61689528-9EAD-6D35-9CB4-4F9FD4D7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3B1B1-0E1E-D0DF-9D72-F87CADA3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341"/>
            <a:ext cx="6101030" cy="477327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Manipulated state anxiety…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…Yet, future research could measure states before each trial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(Thomas &amp; Clifford, 2017). 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validity of task. 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x.com Logo Twitter Rebranding transparent PNG - StickPNG">
            <a:extLst>
              <a:ext uri="{FF2B5EF4-FFF2-40B4-BE49-F238E27FC236}">
                <a16:creationId xmlns:a16="http://schemas.microsoft.com/office/drawing/2014/main" id="{9D7E1DC1-336D-B7F0-EE32-108359D5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0" y="6172116"/>
            <a:ext cx="641516" cy="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FDC778-4E9E-F098-DF17-BDD3F7CEC310}"/>
              </a:ext>
            </a:extLst>
          </p:cNvPr>
          <p:cNvSpPr txBox="1">
            <a:spLocks/>
          </p:cNvSpPr>
          <p:nvPr/>
        </p:nvSpPr>
        <p:spPr>
          <a:xfrm>
            <a:off x="5806440" y="1049341"/>
            <a:ext cx="6385560" cy="5079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859DAA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59DAA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59DAA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59DAA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59DAA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buNone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applied implications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Integrative Model feedback loops.</a:t>
            </a:r>
          </a:p>
          <a:p>
            <a:pPr lvl="1">
              <a:lnSpc>
                <a:spcPct val="110000"/>
              </a:lnSpc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informed interventions.</a:t>
            </a:r>
          </a:p>
          <a:p>
            <a:pPr lvl="2">
              <a:lnSpc>
                <a:spcPct val="110000"/>
              </a:lnSpc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Reappraisal/mindset intervention; Sharpe et al.’s 2024).</a:t>
            </a:r>
          </a:p>
          <a:p>
            <a:pPr lvl="1">
              <a:lnSpc>
                <a:spcPct val="110000"/>
              </a:lnSpc>
            </a:pP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psychophysiological measures.</a:t>
            </a:r>
          </a:p>
          <a:p>
            <a:pPr lvl="2">
              <a:lnSpc>
                <a:spcPct val="110000"/>
              </a:lnSpc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HRV; Welsh et al., 2023).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6527</TotalTime>
  <Words>629</Words>
  <Application>Microsoft Office PowerPoint</Application>
  <PresentationFormat>Widescreen</PresentationFormat>
  <Paragraphs>144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Gill Sans MT Std Book</vt:lpstr>
      <vt:lpstr>Optima</vt:lpstr>
      <vt:lpstr>Wingdings</vt:lpstr>
      <vt:lpstr>Office Theme</vt:lpstr>
      <vt:lpstr>Pressure impacts esports performance </vt:lpstr>
      <vt:lpstr>Pressure in esports</vt:lpstr>
      <vt:lpstr>Integrative framework of Stress, Attention, and Visuomotor Performance (Vine et al., 2016)</vt:lpstr>
      <vt:lpstr>Hypotheses (study 2 only)</vt:lpstr>
      <vt:lpstr>Method</vt:lpstr>
      <vt:lpstr>PowerPoint Presentation</vt:lpstr>
      <vt:lpstr>Search rate findings</vt:lpstr>
      <vt:lpstr>Performance findings</vt:lpstr>
      <vt:lpstr>Discussion</vt:lpstr>
      <vt:lpstr>Many thanks for your attention.  Please check out our publication.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Chichester</dc:title>
  <dc:creator>Sandra Whitehurst</dc:creator>
  <cp:lastModifiedBy>Phil Birch</cp:lastModifiedBy>
  <cp:revision>284</cp:revision>
  <dcterms:created xsi:type="dcterms:W3CDTF">2019-08-06T08:32:48Z</dcterms:created>
  <dcterms:modified xsi:type="dcterms:W3CDTF">2024-07-18T19:14:41Z</dcterms:modified>
</cp:coreProperties>
</file>