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59" r:id="rId7"/>
    <p:sldId id="260" r:id="rId8"/>
    <p:sldId id="261" r:id="rId9"/>
    <p:sldId id="270" r:id="rId10"/>
    <p:sldId id="269" r:id="rId11"/>
    <p:sldId id="262" r:id="rId12"/>
    <p:sldId id="263" r:id="rId13"/>
    <p:sldId id="264" r:id="rId14"/>
    <p:sldId id="266" r:id="rId15"/>
    <p:sldId id="265" r:id="rId16"/>
    <p:sldId id="268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2312AA-F4FC-4F82-9BEC-B08B7A058EED}" name="Phil Birch" initials="PB" userId="S::p.birch@chi.ac.uk::a94590c0-258b-4a56-ab42-5e919b4a41e9" providerId="AD"/>
  <p188:author id="{B09727DB-5C79-77E6-D4EF-572C61C41CAF}" name="Ben Sharpe" initials="BS" userId="S::b.sharpe@chi.ac.uk::b5b9ba6b-792b-4790-820a-ff4982c488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earch\esports\Mental%20health%20pro%20study\Pro%20Mental%20Ill%20health%20prev%20bar%20charts%20DS%20GHQ%20PHQ%20WEMWBS%20CS%20on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C-4E45-9AEF-96138A7133D9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C-4E45-9AEF-96138A7133D9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C-4E45-9AEF-96138A7133D9}"/>
              </c:ext>
            </c:extLst>
          </c:dPt>
          <c:cat>
            <c:strRef>
              <c:f>Sheet1!$D$3:$D$5</c:f>
              <c:strCache>
                <c:ptCount val="3"/>
                <c:pt idx="0">
                  <c:v>Birch et al. (in prep)</c:v>
                </c:pt>
                <c:pt idx="1">
                  <c:v>Pereira et al. (2021)</c:v>
                </c:pt>
                <c:pt idx="2">
                  <c:v>Foskett &amp; Longstaff (2018)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54.9</c:v>
                </c:pt>
                <c:pt idx="1">
                  <c:v>22.2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0C-4E45-9AEF-96138A713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691376"/>
        <c:axId val="2062433632"/>
      </c:barChart>
      <c:catAx>
        <c:axId val="206169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2433632"/>
        <c:crosses val="autoZero"/>
        <c:auto val="1"/>
        <c:lblAlgn val="ctr"/>
        <c:lblOffset val="100"/>
        <c:noMultiLvlLbl val="0"/>
      </c:catAx>
      <c:valAx>
        <c:axId val="206243363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4.5274059639556621E-2"/>
              <c:y val="0.26071006155862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1691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B-46C1-8D10-A1BD0F150B2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B-46C1-8D10-A1BD0F150B2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6B-46C1-8D10-A1BD0F150B28}"/>
              </c:ext>
            </c:extLst>
          </c:dPt>
          <c:cat>
            <c:strRef>
              <c:f>Sheet1!$D$26:$D$28</c:f>
              <c:strCache>
                <c:ptCount val="3"/>
                <c:pt idx="0">
                  <c:v>Birch et al. (in prep)</c:v>
                </c:pt>
                <c:pt idx="1">
                  <c:v>Pereira et al. (2021)</c:v>
                </c:pt>
                <c:pt idx="2">
                  <c:v>Foskett &amp; Longstaff (2018)</c:v>
                </c:pt>
              </c:strCache>
            </c:strRef>
          </c:cat>
          <c:val>
            <c:numRef>
              <c:f>Sheet1!$E$26:$E$28</c:f>
              <c:numCache>
                <c:formatCode>General</c:formatCode>
                <c:ptCount val="3"/>
                <c:pt idx="0">
                  <c:v>82.4</c:v>
                </c:pt>
                <c:pt idx="1">
                  <c:v>37.5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6B-46C1-8D10-A1BD0F150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003136"/>
        <c:axId val="1954001888"/>
      </c:barChart>
      <c:catAx>
        <c:axId val="19540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4001888"/>
        <c:crosses val="autoZero"/>
        <c:auto val="1"/>
        <c:lblAlgn val="ctr"/>
        <c:lblOffset val="100"/>
        <c:noMultiLvlLbl val="0"/>
      </c:catAx>
      <c:valAx>
        <c:axId val="1954001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4003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7-46A4-8248-C012F12BDAF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7-46A4-8248-C012F12BDAF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B7-46A4-8248-C012F12BDAF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B7-46A4-8248-C012F12BDAF1}"/>
              </c:ext>
            </c:extLst>
          </c:dPt>
          <c:cat>
            <c:strRef>
              <c:f>Sheet1!$D$59:$D$62</c:f>
              <c:strCache>
                <c:ptCount val="4"/>
                <c:pt idx="0">
                  <c:v>None</c:v>
                </c:pt>
                <c:pt idx="1">
                  <c:v>Mild</c:v>
                </c:pt>
                <c:pt idx="2">
                  <c:v>Moderate</c:v>
                </c:pt>
                <c:pt idx="3">
                  <c:v>Moderately severe to severe</c:v>
                </c:pt>
              </c:strCache>
            </c:strRef>
          </c:cat>
          <c:val>
            <c:numRef>
              <c:f>Sheet1!$E$59:$E$62</c:f>
              <c:numCache>
                <c:formatCode>General</c:formatCode>
                <c:ptCount val="4"/>
                <c:pt idx="0">
                  <c:v>35.299999999999997</c:v>
                </c:pt>
                <c:pt idx="1">
                  <c:v>21.6</c:v>
                </c:pt>
                <c:pt idx="2">
                  <c:v>17.600000000000001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B7-46A4-8248-C012F12BD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165632"/>
        <c:axId val="1963168128"/>
      </c:barChart>
      <c:catAx>
        <c:axId val="19631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168128"/>
        <c:crosses val="autoZero"/>
        <c:auto val="1"/>
        <c:lblAlgn val="ctr"/>
        <c:lblOffset val="100"/>
        <c:noMultiLvlLbl val="0"/>
      </c:catAx>
      <c:valAx>
        <c:axId val="19631681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3165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9F8AF-43D2-4780-90A2-06E413296B1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A8E3E2-648B-4B33-904C-CAFEEDA78C6E}">
      <dgm:prSet phldrT="[Text]" custT="1"/>
      <dgm:spPr/>
      <dgm:t>
        <a:bodyPr/>
        <a:lstStyle/>
        <a:p>
          <a:r>
            <a:rPr lang="en-GB" sz="2000" b="1" dirty="0">
              <a:latin typeface="Century Gothic" panose="020B0502020202020204" pitchFamily="34" charset="0"/>
            </a:rPr>
            <a:t>Enhance understanding</a:t>
          </a:r>
        </a:p>
      </dgm:t>
    </dgm:pt>
    <dgm:pt modelId="{FAF3DDB8-8C13-4EA9-AE9E-7659B59CEA04}" type="parTrans" cxnId="{357A880F-BC7F-4AC8-9804-C0F66A120474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CD714E6D-FD1D-4161-B112-431055E97557}" type="sibTrans" cxnId="{357A880F-BC7F-4AC8-9804-C0F66A120474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F43538CC-1B39-4137-B486-4F35080F6899}">
      <dgm:prSet phldrT="[Text]" custT="1"/>
      <dgm:spPr/>
      <dgm:t>
        <a:bodyPr/>
        <a:lstStyle/>
        <a:p>
          <a:r>
            <a:rPr lang="en-GB" sz="1600" b="1" dirty="0">
              <a:latin typeface="Century Gothic" panose="020B0502020202020204" pitchFamily="34" charset="0"/>
            </a:rPr>
            <a:t>Funding</a:t>
          </a:r>
        </a:p>
      </dgm:t>
    </dgm:pt>
    <dgm:pt modelId="{D63B5227-8BCF-4D44-BECA-195C992D95ED}" type="parTrans" cxnId="{3EF662B5-F450-4126-83B2-C97BF7238F0D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225EA953-910A-47A9-8177-08E0563E654E}" type="sibTrans" cxnId="{3EF662B5-F450-4126-83B2-C97BF7238F0D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7AFDE94C-A506-42A8-A4BA-0455C93FA77F}">
      <dgm:prSet phldrT="[Text]" custT="1"/>
      <dgm:spPr/>
      <dgm:t>
        <a:bodyPr/>
        <a:lstStyle/>
        <a:p>
          <a:r>
            <a:rPr lang="en-GB" sz="1600" b="1" dirty="0">
              <a:latin typeface="Century Gothic" panose="020B0502020202020204" pitchFamily="34" charset="0"/>
            </a:rPr>
            <a:t>Participants</a:t>
          </a:r>
        </a:p>
      </dgm:t>
    </dgm:pt>
    <dgm:pt modelId="{2EE06B68-9BEA-42A1-859C-04E132661ABC}" type="parTrans" cxnId="{4BC3A542-6F31-4AB5-9197-9ABC527C27EA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0487C2D5-2420-4493-A8AE-71791F32F850}" type="sibTrans" cxnId="{4BC3A542-6F31-4AB5-9197-9ABC527C27EA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80D86FFD-86F0-4C40-83B9-5C57C3968883}">
      <dgm:prSet phldrT="[Text]" custT="1"/>
      <dgm:spPr/>
      <dgm:t>
        <a:bodyPr/>
        <a:lstStyle/>
        <a:p>
          <a:r>
            <a:rPr lang="en-GB" sz="1600" b="1" dirty="0">
              <a:latin typeface="Century Gothic" panose="020B0502020202020204" pitchFamily="34" charset="0"/>
            </a:rPr>
            <a:t>Expertise</a:t>
          </a:r>
        </a:p>
      </dgm:t>
    </dgm:pt>
    <dgm:pt modelId="{F0249B0D-FC70-41A0-B07C-BE673153ACA0}" type="parTrans" cxnId="{D84C1EF4-0B2A-4617-8623-D57BF7B4BFF3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DA0735A7-400F-4500-A4C3-C150235DD6F8}" type="sibTrans" cxnId="{D84C1EF4-0B2A-4617-8623-D57BF7B4BFF3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6743DE61-BD68-43FC-813E-87EC8B6F3955}">
      <dgm:prSet phldrT="[Text]" custT="1"/>
      <dgm:spPr/>
      <dgm:t>
        <a:bodyPr/>
        <a:lstStyle/>
        <a:p>
          <a:r>
            <a:rPr lang="en-GB" sz="1600" b="1" dirty="0">
              <a:latin typeface="Century Gothic" panose="020B0502020202020204" pitchFamily="34" charset="0"/>
            </a:rPr>
            <a:t>Collaboration </a:t>
          </a:r>
        </a:p>
      </dgm:t>
    </dgm:pt>
    <dgm:pt modelId="{581058B7-2703-4C57-BE87-E97BDA28A2F5}" type="parTrans" cxnId="{C6E7D914-4B7F-4351-8C06-453CEE46ABBD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D423456E-0778-4E81-9A35-E9CA3F47DB8F}" type="sibTrans" cxnId="{C6E7D914-4B7F-4351-8C06-453CEE46ABBD}">
      <dgm:prSet/>
      <dgm:spPr/>
      <dgm:t>
        <a:bodyPr/>
        <a:lstStyle/>
        <a:p>
          <a:endParaRPr lang="en-GB" sz="2000" b="1">
            <a:latin typeface="Century Gothic" panose="020B0502020202020204" pitchFamily="34" charset="0"/>
          </a:endParaRPr>
        </a:p>
      </dgm:t>
    </dgm:pt>
    <dgm:pt modelId="{E0762486-2FE7-4302-A571-C170BC2CFC66}" type="pres">
      <dgm:prSet presAssocID="{3B89F8AF-43D2-4780-90A2-06E413296B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047011-F89B-4B1D-84E2-8D75A3B6D43A}" type="pres">
      <dgm:prSet presAssocID="{66A8E3E2-648B-4B33-904C-CAFEEDA78C6E}" presName="centerShape" presStyleLbl="node0" presStyleIdx="0" presStyleCnt="1" custScaleX="109961" custScaleY="111355"/>
      <dgm:spPr/>
    </dgm:pt>
    <dgm:pt modelId="{86380DBA-5C21-4496-96D7-1A9CF73BB18F}" type="pres">
      <dgm:prSet presAssocID="{F43538CC-1B39-4137-B486-4F35080F6899}" presName="node" presStyleLbl="node1" presStyleIdx="0" presStyleCnt="4" custScaleX="121230" custScaleY="117231">
        <dgm:presLayoutVars>
          <dgm:bulletEnabled val="1"/>
        </dgm:presLayoutVars>
      </dgm:prSet>
      <dgm:spPr/>
    </dgm:pt>
    <dgm:pt modelId="{73A90AA0-E1B9-431D-8D64-465FEFBBB7CF}" type="pres">
      <dgm:prSet presAssocID="{F43538CC-1B39-4137-B486-4F35080F6899}" presName="dummy" presStyleCnt="0"/>
      <dgm:spPr/>
    </dgm:pt>
    <dgm:pt modelId="{459E7C3B-4339-4E16-A09B-A3BD5854BEAD}" type="pres">
      <dgm:prSet presAssocID="{225EA953-910A-47A9-8177-08E0563E654E}" presName="sibTrans" presStyleLbl="sibTrans2D1" presStyleIdx="0" presStyleCnt="4"/>
      <dgm:spPr/>
    </dgm:pt>
    <dgm:pt modelId="{498399EA-8F84-49D9-9FF0-4D3F450BC936}" type="pres">
      <dgm:prSet presAssocID="{7AFDE94C-A506-42A8-A4BA-0455C93FA77F}" presName="node" presStyleLbl="node1" presStyleIdx="1" presStyleCnt="4" custScaleX="121230" custScaleY="117231">
        <dgm:presLayoutVars>
          <dgm:bulletEnabled val="1"/>
        </dgm:presLayoutVars>
      </dgm:prSet>
      <dgm:spPr/>
    </dgm:pt>
    <dgm:pt modelId="{A949ADD8-7DB7-4440-B287-42EBA08B4EC0}" type="pres">
      <dgm:prSet presAssocID="{7AFDE94C-A506-42A8-A4BA-0455C93FA77F}" presName="dummy" presStyleCnt="0"/>
      <dgm:spPr/>
    </dgm:pt>
    <dgm:pt modelId="{6B2286F0-A588-4468-9068-38547A5FA413}" type="pres">
      <dgm:prSet presAssocID="{0487C2D5-2420-4493-A8AE-71791F32F850}" presName="sibTrans" presStyleLbl="sibTrans2D1" presStyleIdx="1" presStyleCnt="4"/>
      <dgm:spPr/>
    </dgm:pt>
    <dgm:pt modelId="{12795A2C-A4E6-4751-932D-D7F296ADD2FF}" type="pres">
      <dgm:prSet presAssocID="{80D86FFD-86F0-4C40-83B9-5C57C3968883}" presName="node" presStyleLbl="node1" presStyleIdx="2" presStyleCnt="4" custScaleX="121230" custScaleY="117231">
        <dgm:presLayoutVars>
          <dgm:bulletEnabled val="1"/>
        </dgm:presLayoutVars>
      </dgm:prSet>
      <dgm:spPr/>
    </dgm:pt>
    <dgm:pt modelId="{B056C309-45CE-4F0F-BA1E-53E487DC07B7}" type="pres">
      <dgm:prSet presAssocID="{80D86FFD-86F0-4C40-83B9-5C57C3968883}" presName="dummy" presStyleCnt="0"/>
      <dgm:spPr/>
    </dgm:pt>
    <dgm:pt modelId="{B317D117-05A1-4030-BD10-E484FFD6A916}" type="pres">
      <dgm:prSet presAssocID="{DA0735A7-400F-4500-A4C3-C150235DD6F8}" presName="sibTrans" presStyleLbl="sibTrans2D1" presStyleIdx="2" presStyleCnt="4"/>
      <dgm:spPr/>
    </dgm:pt>
    <dgm:pt modelId="{D82C644E-4746-45A9-A5A8-3E4D202A780D}" type="pres">
      <dgm:prSet presAssocID="{6743DE61-BD68-43FC-813E-87EC8B6F3955}" presName="node" presStyleLbl="node1" presStyleIdx="3" presStyleCnt="4" custScaleX="121230" custScaleY="117231">
        <dgm:presLayoutVars>
          <dgm:bulletEnabled val="1"/>
        </dgm:presLayoutVars>
      </dgm:prSet>
      <dgm:spPr/>
    </dgm:pt>
    <dgm:pt modelId="{BCA94E91-F760-40DB-9F87-CE3645A2EB12}" type="pres">
      <dgm:prSet presAssocID="{6743DE61-BD68-43FC-813E-87EC8B6F3955}" presName="dummy" presStyleCnt="0"/>
      <dgm:spPr/>
    </dgm:pt>
    <dgm:pt modelId="{CA505133-406A-4D91-8FC6-A7B2DFEF3569}" type="pres">
      <dgm:prSet presAssocID="{D423456E-0778-4E81-9A35-E9CA3F47DB8F}" presName="sibTrans" presStyleLbl="sibTrans2D1" presStyleIdx="3" presStyleCnt="4"/>
      <dgm:spPr/>
    </dgm:pt>
  </dgm:ptLst>
  <dgm:cxnLst>
    <dgm:cxn modelId="{1CB1C406-F752-403C-9B03-A649F1C0C663}" type="presOf" srcId="{6743DE61-BD68-43FC-813E-87EC8B6F3955}" destId="{D82C644E-4746-45A9-A5A8-3E4D202A780D}" srcOrd="0" destOrd="0" presId="urn:microsoft.com/office/officeart/2005/8/layout/radial6"/>
    <dgm:cxn modelId="{357A880F-BC7F-4AC8-9804-C0F66A120474}" srcId="{3B89F8AF-43D2-4780-90A2-06E413296B17}" destId="{66A8E3E2-648B-4B33-904C-CAFEEDA78C6E}" srcOrd="0" destOrd="0" parTransId="{FAF3DDB8-8C13-4EA9-AE9E-7659B59CEA04}" sibTransId="{CD714E6D-FD1D-4161-B112-431055E97557}"/>
    <dgm:cxn modelId="{C6E7D914-4B7F-4351-8C06-453CEE46ABBD}" srcId="{66A8E3E2-648B-4B33-904C-CAFEEDA78C6E}" destId="{6743DE61-BD68-43FC-813E-87EC8B6F3955}" srcOrd="3" destOrd="0" parTransId="{581058B7-2703-4C57-BE87-E97BDA28A2F5}" sibTransId="{D423456E-0778-4E81-9A35-E9CA3F47DB8F}"/>
    <dgm:cxn modelId="{5A72B815-128C-49A7-A807-1E5EB50ABA2A}" type="presOf" srcId="{7AFDE94C-A506-42A8-A4BA-0455C93FA77F}" destId="{498399EA-8F84-49D9-9FF0-4D3F450BC936}" srcOrd="0" destOrd="0" presId="urn:microsoft.com/office/officeart/2005/8/layout/radial6"/>
    <dgm:cxn modelId="{C7CA4D19-2B5C-42B9-8C94-ACFCC539857A}" type="presOf" srcId="{D423456E-0778-4E81-9A35-E9CA3F47DB8F}" destId="{CA505133-406A-4D91-8FC6-A7B2DFEF3569}" srcOrd="0" destOrd="0" presId="urn:microsoft.com/office/officeart/2005/8/layout/radial6"/>
    <dgm:cxn modelId="{7C7B8229-CD0F-4D5B-BA6C-CA42C8B63A8F}" type="presOf" srcId="{F43538CC-1B39-4137-B486-4F35080F6899}" destId="{86380DBA-5C21-4496-96D7-1A9CF73BB18F}" srcOrd="0" destOrd="0" presId="urn:microsoft.com/office/officeart/2005/8/layout/radial6"/>
    <dgm:cxn modelId="{F6B55441-4BFC-4B55-A7C9-14D26E94531E}" type="presOf" srcId="{225EA953-910A-47A9-8177-08E0563E654E}" destId="{459E7C3B-4339-4E16-A09B-A3BD5854BEAD}" srcOrd="0" destOrd="0" presId="urn:microsoft.com/office/officeart/2005/8/layout/radial6"/>
    <dgm:cxn modelId="{4BC3A542-6F31-4AB5-9197-9ABC527C27EA}" srcId="{66A8E3E2-648B-4B33-904C-CAFEEDA78C6E}" destId="{7AFDE94C-A506-42A8-A4BA-0455C93FA77F}" srcOrd="1" destOrd="0" parTransId="{2EE06B68-9BEA-42A1-859C-04E132661ABC}" sibTransId="{0487C2D5-2420-4493-A8AE-71791F32F850}"/>
    <dgm:cxn modelId="{E6763C47-2102-445B-9C5F-FEE1309098B1}" type="presOf" srcId="{66A8E3E2-648B-4B33-904C-CAFEEDA78C6E}" destId="{B1047011-F89B-4B1D-84E2-8D75A3B6D43A}" srcOrd="0" destOrd="0" presId="urn:microsoft.com/office/officeart/2005/8/layout/radial6"/>
    <dgm:cxn modelId="{9400CC7F-9A69-48D6-AF65-DEA7419D68BD}" type="presOf" srcId="{80D86FFD-86F0-4C40-83B9-5C57C3968883}" destId="{12795A2C-A4E6-4751-932D-D7F296ADD2FF}" srcOrd="0" destOrd="0" presId="urn:microsoft.com/office/officeart/2005/8/layout/radial6"/>
    <dgm:cxn modelId="{46F89D8A-7DEF-4CC8-8BB1-EF5B626C7809}" type="presOf" srcId="{DA0735A7-400F-4500-A4C3-C150235DD6F8}" destId="{B317D117-05A1-4030-BD10-E484FFD6A916}" srcOrd="0" destOrd="0" presId="urn:microsoft.com/office/officeart/2005/8/layout/radial6"/>
    <dgm:cxn modelId="{BEC99392-A5EE-447F-8634-CBCEAFC19C9B}" type="presOf" srcId="{3B89F8AF-43D2-4780-90A2-06E413296B17}" destId="{E0762486-2FE7-4302-A571-C170BC2CFC66}" srcOrd="0" destOrd="0" presId="urn:microsoft.com/office/officeart/2005/8/layout/radial6"/>
    <dgm:cxn modelId="{3EF662B5-F450-4126-83B2-C97BF7238F0D}" srcId="{66A8E3E2-648B-4B33-904C-CAFEEDA78C6E}" destId="{F43538CC-1B39-4137-B486-4F35080F6899}" srcOrd="0" destOrd="0" parTransId="{D63B5227-8BCF-4D44-BECA-195C992D95ED}" sibTransId="{225EA953-910A-47A9-8177-08E0563E654E}"/>
    <dgm:cxn modelId="{F11CA4E9-4A3D-47AF-A304-B74B39A54536}" type="presOf" srcId="{0487C2D5-2420-4493-A8AE-71791F32F850}" destId="{6B2286F0-A588-4468-9068-38547A5FA413}" srcOrd="0" destOrd="0" presId="urn:microsoft.com/office/officeart/2005/8/layout/radial6"/>
    <dgm:cxn modelId="{D84C1EF4-0B2A-4617-8623-D57BF7B4BFF3}" srcId="{66A8E3E2-648B-4B33-904C-CAFEEDA78C6E}" destId="{80D86FFD-86F0-4C40-83B9-5C57C3968883}" srcOrd="2" destOrd="0" parTransId="{F0249B0D-FC70-41A0-B07C-BE673153ACA0}" sibTransId="{DA0735A7-400F-4500-A4C3-C150235DD6F8}"/>
    <dgm:cxn modelId="{F02B4305-C0D5-48BD-A9B4-FBB88FAD214A}" type="presParOf" srcId="{E0762486-2FE7-4302-A571-C170BC2CFC66}" destId="{B1047011-F89B-4B1D-84E2-8D75A3B6D43A}" srcOrd="0" destOrd="0" presId="urn:microsoft.com/office/officeart/2005/8/layout/radial6"/>
    <dgm:cxn modelId="{540328C9-8C3D-46B8-8B09-B619A58550A4}" type="presParOf" srcId="{E0762486-2FE7-4302-A571-C170BC2CFC66}" destId="{86380DBA-5C21-4496-96D7-1A9CF73BB18F}" srcOrd="1" destOrd="0" presId="urn:microsoft.com/office/officeart/2005/8/layout/radial6"/>
    <dgm:cxn modelId="{91C50BAA-F371-4137-846D-42E016A12078}" type="presParOf" srcId="{E0762486-2FE7-4302-A571-C170BC2CFC66}" destId="{73A90AA0-E1B9-431D-8D64-465FEFBBB7CF}" srcOrd="2" destOrd="0" presId="urn:microsoft.com/office/officeart/2005/8/layout/radial6"/>
    <dgm:cxn modelId="{F945CC19-2E01-43BF-AE26-55FBA59A2D30}" type="presParOf" srcId="{E0762486-2FE7-4302-A571-C170BC2CFC66}" destId="{459E7C3B-4339-4E16-A09B-A3BD5854BEAD}" srcOrd="3" destOrd="0" presId="urn:microsoft.com/office/officeart/2005/8/layout/radial6"/>
    <dgm:cxn modelId="{AC3389E9-349B-45EF-9334-A3AB75D080F2}" type="presParOf" srcId="{E0762486-2FE7-4302-A571-C170BC2CFC66}" destId="{498399EA-8F84-49D9-9FF0-4D3F450BC936}" srcOrd="4" destOrd="0" presId="urn:microsoft.com/office/officeart/2005/8/layout/radial6"/>
    <dgm:cxn modelId="{AFEA99EE-C059-4D04-AE03-7C58DFC803B2}" type="presParOf" srcId="{E0762486-2FE7-4302-A571-C170BC2CFC66}" destId="{A949ADD8-7DB7-4440-B287-42EBA08B4EC0}" srcOrd="5" destOrd="0" presId="urn:microsoft.com/office/officeart/2005/8/layout/radial6"/>
    <dgm:cxn modelId="{DFA655FD-67E6-4963-8954-9011BEAE8AFF}" type="presParOf" srcId="{E0762486-2FE7-4302-A571-C170BC2CFC66}" destId="{6B2286F0-A588-4468-9068-38547A5FA413}" srcOrd="6" destOrd="0" presId="urn:microsoft.com/office/officeart/2005/8/layout/radial6"/>
    <dgm:cxn modelId="{E69F480E-7FC5-42B2-B703-69D020D03D65}" type="presParOf" srcId="{E0762486-2FE7-4302-A571-C170BC2CFC66}" destId="{12795A2C-A4E6-4751-932D-D7F296ADD2FF}" srcOrd="7" destOrd="0" presId="urn:microsoft.com/office/officeart/2005/8/layout/radial6"/>
    <dgm:cxn modelId="{4417A8DB-47BD-4886-A7CF-D4BCFC17021F}" type="presParOf" srcId="{E0762486-2FE7-4302-A571-C170BC2CFC66}" destId="{B056C309-45CE-4F0F-BA1E-53E487DC07B7}" srcOrd="8" destOrd="0" presId="urn:microsoft.com/office/officeart/2005/8/layout/radial6"/>
    <dgm:cxn modelId="{84A6AF61-4CB2-4E5B-988B-DC1994551EBE}" type="presParOf" srcId="{E0762486-2FE7-4302-A571-C170BC2CFC66}" destId="{B317D117-05A1-4030-BD10-E484FFD6A916}" srcOrd="9" destOrd="0" presId="urn:microsoft.com/office/officeart/2005/8/layout/radial6"/>
    <dgm:cxn modelId="{F4D61E70-0C05-4967-9CAE-08CACC58233E}" type="presParOf" srcId="{E0762486-2FE7-4302-A571-C170BC2CFC66}" destId="{D82C644E-4746-45A9-A5A8-3E4D202A780D}" srcOrd="10" destOrd="0" presId="urn:microsoft.com/office/officeart/2005/8/layout/radial6"/>
    <dgm:cxn modelId="{0023CB31-9E24-4831-B2D8-8B9F76B21222}" type="presParOf" srcId="{E0762486-2FE7-4302-A571-C170BC2CFC66}" destId="{BCA94E91-F760-40DB-9F87-CE3645A2EB12}" srcOrd="11" destOrd="0" presId="urn:microsoft.com/office/officeart/2005/8/layout/radial6"/>
    <dgm:cxn modelId="{93DCC37F-C476-49A6-B27D-36486B502D74}" type="presParOf" srcId="{E0762486-2FE7-4302-A571-C170BC2CFC66}" destId="{CA505133-406A-4D91-8FC6-A7B2DFEF35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5133-406A-4D91-8FC6-A7B2DFEF3569}">
      <dsp:nvSpPr>
        <dsp:cNvPr id="0" name=""/>
        <dsp:cNvSpPr/>
      </dsp:nvSpPr>
      <dsp:spPr>
        <a:xfrm>
          <a:off x="2972394" y="766112"/>
          <a:ext cx="5112416" cy="511241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D117-05A1-4030-BD10-E484FFD6A916}">
      <dsp:nvSpPr>
        <dsp:cNvPr id="0" name=""/>
        <dsp:cNvSpPr/>
      </dsp:nvSpPr>
      <dsp:spPr>
        <a:xfrm>
          <a:off x="2972394" y="766112"/>
          <a:ext cx="5112416" cy="511241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286F0-A588-4468-9068-38547A5FA413}">
      <dsp:nvSpPr>
        <dsp:cNvPr id="0" name=""/>
        <dsp:cNvSpPr/>
      </dsp:nvSpPr>
      <dsp:spPr>
        <a:xfrm>
          <a:off x="2972394" y="766112"/>
          <a:ext cx="5112416" cy="511241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E7C3B-4339-4E16-A09B-A3BD5854BEAD}">
      <dsp:nvSpPr>
        <dsp:cNvPr id="0" name=""/>
        <dsp:cNvSpPr/>
      </dsp:nvSpPr>
      <dsp:spPr>
        <a:xfrm>
          <a:off x="2972394" y="766112"/>
          <a:ext cx="5112416" cy="511241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47011-F89B-4B1D-84E2-8D75A3B6D43A}">
      <dsp:nvSpPr>
        <dsp:cNvPr id="0" name=""/>
        <dsp:cNvSpPr/>
      </dsp:nvSpPr>
      <dsp:spPr>
        <a:xfrm>
          <a:off x="4234375" y="2011686"/>
          <a:ext cx="2588454" cy="2621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entury Gothic" panose="020B0502020202020204" pitchFamily="34" charset="0"/>
            </a:rPr>
            <a:t>Enhance understanding</a:t>
          </a:r>
        </a:p>
      </dsp:txBody>
      <dsp:txXfrm>
        <a:off x="4613445" y="2395562"/>
        <a:ext cx="1830314" cy="1853517"/>
      </dsp:txXfrm>
    </dsp:sp>
    <dsp:sp modelId="{86380DBA-5C21-4496-96D7-1A9CF73BB18F}">
      <dsp:nvSpPr>
        <dsp:cNvPr id="0" name=""/>
        <dsp:cNvSpPr/>
      </dsp:nvSpPr>
      <dsp:spPr>
        <a:xfrm>
          <a:off x="4529799" y="-140423"/>
          <a:ext cx="1997607" cy="1931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entury Gothic" panose="020B0502020202020204" pitchFamily="34" charset="0"/>
            </a:rPr>
            <a:t>Funding</a:t>
          </a:r>
        </a:p>
      </dsp:txBody>
      <dsp:txXfrm>
        <a:off x="4822342" y="142470"/>
        <a:ext cx="1412521" cy="1365926"/>
      </dsp:txXfrm>
    </dsp:sp>
    <dsp:sp modelId="{498399EA-8F84-49D9-9FF0-4D3F450BC936}">
      <dsp:nvSpPr>
        <dsp:cNvPr id="0" name=""/>
        <dsp:cNvSpPr/>
      </dsp:nvSpPr>
      <dsp:spPr>
        <a:xfrm>
          <a:off x="7026687" y="2356464"/>
          <a:ext cx="1997607" cy="1931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entury Gothic" panose="020B0502020202020204" pitchFamily="34" charset="0"/>
            </a:rPr>
            <a:t>Participants</a:t>
          </a:r>
        </a:p>
      </dsp:txBody>
      <dsp:txXfrm>
        <a:off x="7319230" y="2639357"/>
        <a:ext cx="1412521" cy="1365926"/>
      </dsp:txXfrm>
    </dsp:sp>
    <dsp:sp modelId="{12795A2C-A4E6-4751-932D-D7F296ADD2FF}">
      <dsp:nvSpPr>
        <dsp:cNvPr id="0" name=""/>
        <dsp:cNvSpPr/>
      </dsp:nvSpPr>
      <dsp:spPr>
        <a:xfrm>
          <a:off x="4529799" y="4853352"/>
          <a:ext cx="1997607" cy="1931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entury Gothic" panose="020B0502020202020204" pitchFamily="34" charset="0"/>
            </a:rPr>
            <a:t>Expertise</a:t>
          </a:r>
        </a:p>
      </dsp:txBody>
      <dsp:txXfrm>
        <a:off x="4822342" y="5136245"/>
        <a:ext cx="1412521" cy="1365926"/>
      </dsp:txXfrm>
    </dsp:sp>
    <dsp:sp modelId="{D82C644E-4746-45A9-A5A8-3E4D202A780D}">
      <dsp:nvSpPr>
        <dsp:cNvPr id="0" name=""/>
        <dsp:cNvSpPr/>
      </dsp:nvSpPr>
      <dsp:spPr>
        <a:xfrm>
          <a:off x="2032911" y="2356464"/>
          <a:ext cx="1997607" cy="1931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entury Gothic" panose="020B0502020202020204" pitchFamily="34" charset="0"/>
            </a:rPr>
            <a:t>Collaboration </a:t>
          </a:r>
        </a:p>
      </dsp:txBody>
      <dsp:txXfrm>
        <a:off x="2325454" y="2639357"/>
        <a:ext cx="1412521" cy="136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7016-8399-4BE1-B042-CB5AD59D41D4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AFC86-869E-4409-B3F9-0F94DC65A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AFC86-869E-4409-B3F9-0F94DC65AD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ijesports.org/article/76/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4018/IJGCMS.201904010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3390/healthcare10040626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21203/rs.3.rs-2784247/v1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i.org/10.1016/j.psychsport.2023.1024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oi.org/10.1123/jege.2022-00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rectangle with white text&#10;&#10;Description automatically generated">
            <a:extLst>
              <a:ext uri="{FF2B5EF4-FFF2-40B4-BE49-F238E27FC236}">
                <a16:creationId xmlns:a16="http://schemas.microsoft.com/office/drawing/2014/main" id="{E96303D7-92B8-7A46-5345-75D7905A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DBBC3D-61D5-8971-BE25-5870E9A6F311}"/>
              </a:ext>
            </a:extLst>
          </p:cNvPr>
          <p:cNvSpPr txBox="1"/>
          <p:nvPr/>
        </p:nvSpPr>
        <p:spPr>
          <a:xfrm>
            <a:off x="5352586" y="1257300"/>
            <a:ext cx="11487614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8000" dirty="0">
                <a:solidFill>
                  <a:schemeClr val="bg1"/>
                </a:solidFill>
                <a:latin typeface="Century Gothic"/>
                <a:cs typeface="Arial"/>
              </a:rPr>
              <a:t>Mental (ill) Health and Performance</a:t>
            </a:r>
          </a:p>
          <a:p>
            <a:endParaRPr lang="en-GB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6446-B238-D50D-C4F6-C7582F9E78ED}"/>
              </a:ext>
            </a:extLst>
          </p:cNvPr>
          <p:cNvSpPr txBox="1"/>
          <p:nvPr/>
        </p:nvSpPr>
        <p:spPr>
          <a:xfrm>
            <a:off x="8037394" y="3771900"/>
            <a:ext cx="88392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4000" dirty="0">
                <a:solidFill>
                  <a:schemeClr val="bg1">
                    <a:lumMod val="65000"/>
                  </a:schemeClr>
                </a:solidFill>
                <a:latin typeface="Century Gothic"/>
                <a:cs typeface="Arial"/>
              </a:rPr>
              <a:t>Dr Phil Birch &amp; Dr Benjamin Sharpe</a:t>
            </a:r>
          </a:p>
          <a:p>
            <a:endParaRPr lang="en-GB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News - University of Chichester">
            <a:extLst>
              <a:ext uri="{FF2B5EF4-FFF2-40B4-BE49-F238E27FC236}">
                <a16:creationId xmlns:a16="http://schemas.microsoft.com/office/drawing/2014/main" id="{0A73F03E-F902-25CC-95A5-9DBAEAEF7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t="35329" r="21666" b="33613"/>
          <a:stretch/>
        </p:blipFill>
        <p:spPr bwMode="auto">
          <a:xfrm>
            <a:off x="13603514" y="4876657"/>
            <a:ext cx="3236686" cy="9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199" y="1866900"/>
            <a:ext cx="14145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How is performance impacted by pressure?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E8E5915F-852F-39B2-4877-7D26D4241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85FBC2-3C23-F591-0F94-15A8050A8E61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BB936-A6D4-396F-5D67-493EA9F26FFF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4F946-A2B9-AB1D-30EF-313CCCB26F74}"/>
              </a:ext>
            </a:extLst>
          </p:cNvPr>
          <p:cNvSpPr txBox="1"/>
          <p:nvPr/>
        </p:nvSpPr>
        <p:spPr>
          <a:xfrm>
            <a:off x="9906564" y="9570710"/>
            <a:ext cx="78523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Sharpe et al. (Under Review) Performance Breakdown Under Pressure.</a:t>
            </a:r>
            <a:endParaRPr lang="en-GB" sz="11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A black and white screen&#10;&#10;Description automatically generated">
            <a:extLst>
              <a:ext uri="{FF2B5EF4-FFF2-40B4-BE49-F238E27FC236}">
                <a16:creationId xmlns:a16="http://schemas.microsoft.com/office/drawing/2014/main" id="{093284BF-87F5-A33C-A3F0-E5AF146AC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494" y="4553553"/>
            <a:ext cx="6421262" cy="3249181"/>
          </a:xfrm>
          <a:prstGeom prst="rect">
            <a:avLst/>
          </a:prstGeom>
        </p:spPr>
      </p:pic>
      <p:pic>
        <p:nvPicPr>
          <p:cNvPr id="22" name="Picture 21" descr="A black screen with white dots&#10;&#10;Description automatically generated">
            <a:extLst>
              <a:ext uri="{FF2B5EF4-FFF2-40B4-BE49-F238E27FC236}">
                <a16:creationId xmlns:a16="http://schemas.microsoft.com/office/drawing/2014/main" id="{BD29F271-0F05-7005-E792-1E97EA8F3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5376" y="4548998"/>
            <a:ext cx="6924906" cy="3238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D08118-5F29-47DC-872F-6BB0844E7AA7}"/>
              </a:ext>
            </a:extLst>
          </p:cNvPr>
          <p:cNvSpPr txBox="1"/>
          <p:nvPr/>
        </p:nvSpPr>
        <p:spPr>
          <a:xfrm>
            <a:off x="3204706" y="3754917"/>
            <a:ext cx="5061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Century Gothic"/>
                <a:ea typeface="+mn-lt"/>
                <a:cs typeface="+mn-lt"/>
              </a:rPr>
              <a:t>Action Performance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E94112-A423-FFF5-9179-B80542CE383C}"/>
              </a:ext>
            </a:extLst>
          </p:cNvPr>
          <p:cNvSpPr txBox="1"/>
          <p:nvPr/>
        </p:nvSpPr>
        <p:spPr>
          <a:xfrm>
            <a:off x="11052376" y="3754917"/>
            <a:ext cx="5061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Century Gothic"/>
                <a:ea typeface="+mn-lt"/>
                <a:cs typeface="+mn-lt"/>
              </a:rPr>
              <a:t>Gaze Behaviour (Visual Search)</a:t>
            </a:r>
          </a:p>
        </p:txBody>
      </p:sp>
    </p:spTree>
    <p:extLst>
      <p:ext uri="{BB962C8B-B14F-4D97-AF65-F5344CB8AC3E}">
        <p14:creationId xmlns:p14="http://schemas.microsoft.com/office/powerpoint/2010/main" val="30172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170758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Can we intervene to manage pressure?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54741736-4ACF-BF2B-3CF2-0A407325E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9D033-3A1E-FFF1-FB53-509B606DFB3A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366BB-FD32-125F-264D-C4AACCFF5552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B7CEA-6E1F-37E4-55BE-74B6CB39E948}"/>
              </a:ext>
            </a:extLst>
          </p:cNvPr>
          <p:cNvSpPr txBox="1"/>
          <p:nvPr/>
        </p:nvSpPr>
        <p:spPr>
          <a:xfrm>
            <a:off x="9906564" y="9570710"/>
            <a:ext cx="78523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Sharpe et al. (In Prep) </a:t>
            </a:r>
            <a:r>
              <a:rPr lang="en-GB" sz="1400">
                <a:latin typeface="Century Gothic"/>
                <a:ea typeface="+mn-lt"/>
                <a:cs typeface="Times New Roman"/>
              </a:rPr>
              <a:t>Reappraisal and Mindset on Pressurised Performance.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FCBD57-81E4-3675-529E-EFF3F328A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808" y="3797993"/>
            <a:ext cx="6946735" cy="4449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895EA0-CACF-071B-CD6E-B28ED9689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269" y="3800184"/>
            <a:ext cx="6994338" cy="4468986"/>
          </a:xfrm>
          <a:prstGeom prst="rect">
            <a:avLst/>
          </a:prstGeom>
        </p:spPr>
      </p:pic>
      <p:sp>
        <p:nvSpPr>
          <p:cNvPr id="23" name="Left Bracket 22">
            <a:extLst>
              <a:ext uri="{FF2B5EF4-FFF2-40B4-BE49-F238E27FC236}">
                <a16:creationId xmlns:a16="http://schemas.microsoft.com/office/drawing/2014/main" id="{C6320B70-1CD3-E12C-6296-D7CB499E8BF3}"/>
              </a:ext>
            </a:extLst>
          </p:cNvPr>
          <p:cNvSpPr/>
          <p:nvPr/>
        </p:nvSpPr>
        <p:spPr>
          <a:xfrm rot="5400000">
            <a:off x="4571999" y="4850781"/>
            <a:ext cx="278780" cy="1965402"/>
          </a:xfrm>
          <a:prstGeom prst="leftBracke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74DFD151-E41B-09D9-B5F6-B4819CE0322E}"/>
              </a:ext>
            </a:extLst>
          </p:cNvPr>
          <p:cNvSpPr/>
          <p:nvPr/>
        </p:nvSpPr>
        <p:spPr>
          <a:xfrm rot="5400000">
            <a:off x="6788304" y="3136281"/>
            <a:ext cx="278780" cy="1965402"/>
          </a:xfrm>
          <a:prstGeom prst="leftBracke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A069C89C-40A3-4BAE-9FF7-E4666DD4CBFD}"/>
              </a:ext>
            </a:extLst>
          </p:cNvPr>
          <p:cNvSpPr/>
          <p:nvPr/>
        </p:nvSpPr>
        <p:spPr>
          <a:xfrm rot="5400000">
            <a:off x="12656633" y="3136280"/>
            <a:ext cx="278780" cy="1965402"/>
          </a:xfrm>
          <a:prstGeom prst="leftBracke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AB409579-AC6A-F204-5DFA-72992A7A91F2}"/>
              </a:ext>
            </a:extLst>
          </p:cNvPr>
          <p:cNvSpPr/>
          <p:nvPr/>
        </p:nvSpPr>
        <p:spPr>
          <a:xfrm rot="5400000">
            <a:off x="14858998" y="3582329"/>
            <a:ext cx="278780" cy="1965402"/>
          </a:xfrm>
          <a:prstGeom prst="leftBracke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C66F19-C37D-95E7-F776-798CBA61ED82}"/>
              </a:ext>
            </a:extLst>
          </p:cNvPr>
          <p:cNvSpPr txBox="1"/>
          <p:nvPr/>
        </p:nvSpPr>
        <p:spPr>
          <a:xfrm>
            <a:off x="4036741" y="5333070"/>
            <a:ext cx="1655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Low Pressure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A6FE54-2925-0020-927D-8731348792FB}"/>
              </a:ext>
            </a:extLst>
          </p:cNvPr>
          <p:cNvSpPr txBox="1"/>
          <p:nvPr/>
        </p:nvSpPr>
        <p:spPr>
          <a:xfrm>
            <a:off x="12121375" y="3604631"/>
            <a:ext cx="1655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Low Pressure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B377E1-EF97-7763-D620-586A783FE39D}"/>
              </a:ext>
            </a:extLst>
          </p:cNvPr>
          <p:cNvSpPr txBox="1"/>
          <p:nvPr/>
        </p:nvSpPr>
        <p:spPr>
          <a:xfrm>
            <a:off x="6253045" y="3618569"/>
            <a:ext cx="1655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High Pressure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BB2622-CABB-0202-7901-ADBA69C82D8F}"/>
              </a:ext>
            </a:extLst>
          </p:cNvPr>
          <p:cNvSpPr txBox="1"/>
          <p:nvPr/>
        </p:nvSpPr>
        <p:spPr>
          <a:xfrm>
            <a:off x="14281923" y="4050679"/>
            <a:ext cx="1655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High Pressure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15284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Next HRV PhD steps…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29563391-5744-F1F3-BDF0-0C5B2B12E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AAD4F5-8553-0106-F288-08DAD04F81A7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419DD-4696-062B-E28E-EEB723FD56F8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7BA3C-3A40-6172-C2C0-35452BBD785A}"/>
              </a:ext>
            </a:extLst>
          </p:cNvPr>
          <p:cNvSpPr txBox="1"/>
          <p:nvPr/>
        </p:nvSpPr>
        <p:spPr>
          <a:xfrm>
            <a:off x="11714008" y="9406264"/>
            <a:ext cx="63134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Welsh et al. (In Planning). </a:t>
            </a:r>
            <a:r>
              <a:rPr lang="en-GB" sz="1400" dirty="0">
                <a:latin typeface="Century Gothic"/>
                <a:ea typeface="+mn-lt"/>
                <a:cs typeface="Times New Roman"/>
              </a:rPr>
              <a:t>Validation and Influence of Pressure on HRV.</a:t>
            </a:r>
          </a:p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Welsh et al. (In Planning). </a:t>
            </a:r>
            <a:r>
              <a:rPr lang="en-GB" sz="1400" dirty="0">
                <a:latin typeface="Century Gothic"/>
                <a:ea typeface="+mn-lt"/>
                <a:cs typeface="Times New Roman"/>
              </a:rPr>
              <a:t>HRV intervention: Deep breathing.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60DFD-72B5-D5C4-3C64-F9FBB7374059}"/>
              </a:ext>
            </a:extLst>
          </p:cNvPr>
          <p:cNvSpPr txBox="1"/>
          <p:nvPr/>
        </p:nvSpPr>
        <p:spPr>
          <a:xfrm>
            <a:off x="287145" y="3432167"/>
            <a:ext cx="885685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Welsh et al. (in planning) – </a:t>
            </a: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Validation and influence of pressure on HRV </a:t>
            </a: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D900D-F2E2-3DCB-74D5-511DBFEC7CDE}"/>
              </a:ext>
            </a:extLst>
          </p:cNvPr>
          <p:cNvSpPr txBox="1"/>
          <p:nvPr/>
        </p:nvSpPr>
        <p:spPr>
          <a:xfrm>
            <a:off x="9144000" y="3432167"/>
            <a:ext cx="885685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Welsh et al. (in planning) – </a:t>
            </a: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Self-regulation intervention: Deep breathing 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See related image detail. Portable Holter ECG recorder Bittium Faros 180 | Download Scientific ...">
            <a:extLst>
              <a:ext uri="{FF2B5EF4-FFF2-40B4-BE49-F238E27FC236}">
                <a16:creationId xmlns:a16="http://schemas.microsoft.com/office/drawing/2014/main" id="{277703F1-9537-BB06-37F1-12A3D3F0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9" y="4439885"/>
            <a:ext cx="28003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ar H10 Heart Rate Monitor, Bluetooth HRM Chest Strap | ExerciseN">
            <a:extLst>
              <a:ext uri="{FF2B5EF4-FFF2-40B4-BE49-F238E27FC236}">
                <a16:creationId xmlns:a16="http://schemas.microsoft.com/office/drawing/2014/main" id="{3EA75D18-D0DC-FA6B-EAFC-CAA48F5E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68" y="5377104"/>
            <a:ext cx="4726744" cy="23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sports Stars Suffer from same Stress Levels as Athletes Claims Study">
            <a:extLst>
              <a:ext uri="{FF2B5EF4-FFF2-40B4-BE49-F238E27FC236}">
                <a16:creationId xmlns:a16="http://schemas.microsoft.com/office/drawing/2014/main" id="{E792B03F-B20C-63CB-50C9-7008FE06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88" y="4997131"/>
            <a:ext cx="6752492" cy="37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242604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So, what? What’s next? What do we need?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1AA91462-542C-3827-24F3-467E5FF16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D2791-070D-0DAC-B970-9894CF8D4CD9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2962B-4B92-1E94-BEA2-7073F987B17A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1D45A7-21A6-BC30-E875-F2FCC4087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187745"/>
              </p:ext>
            </p:extLst>
          </p:nvPr>
        </p:nvGraphicFramePr>
        <p:xfrm>
          <a:off x="3615397" y="3376245"/>
          <a:ext cx="11057206" cy="664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8471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242604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Thank you for listening. Any questions?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1AA91462-542C-3827-24F3-467E5FF16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D2791-070D-0DAC-B970-9894CF8D4CD9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2962B-4B92-1E94-BEA2-7073F987B17A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FDB79-6574-4003-05CC-4EC50B8D2096}"/>
              </a:ext>
            </a:extLst>
          </p:cNvPr>
          <p:cNvSpPr txBox="1"/>
          <p:nvPr/>
        </p:nvSpPr>
        <p:spPr>
          <a:xfrm>
            <a:off x="9144000" y="9515212"/>
            <a:ext cx="59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References available on request.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91276C-5290-814D-77AD-05D90185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06" y="4252630"/>
            <a:ext cx="1854086" cy="18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liver Leis - Sportwissenschaft - Friedrich-Schiller-Universität Jena ...">
            <a:extLst>
              <a:ext uri="{FF2B5EF4-FFF2-40B4-BE49-F238E27FC236}">
                <a16:creationId xmlns:a16="http://schemas.microsoft.com/office/drawing/2014/main" id="{4C041E79-2616-7750-73C2-1D5BED44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206" y="6260616"/>
            <a:ext cx="1914694" cy="19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E3FFB-AA63-68AA-AEC6-082A07AB1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1257" y="6260616"/>
            <a:ext cx="1897936" cy="1944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B7DA2-70F7-0A8A-4570-BC9090B97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350" y="6260616"/>
            <a:ext cx="1213718" cy="1876884"/>
          </a:xfrm>
          <a:prstGeom prst="rect">
            <a:avLst/>
          </a:prstGeom>
        </p:spPr>
      </p:pic>
      <p:pic>
        <p:nvPicPr>
          <p:cNvPr id="13" name="Picture 8" descr="Matthew Welsh - University of Chichester">
            <a:extLst>
              <a:ext uri="{FF2B5EF4-FFF2-40B4-BE49-F238E27FC236}">
                <a16:creationId xmlns:a16="http://schemas.microsoft.com/office/drawing/2014/main" id="{272BE511-E9B0-1DEF-3B5D-DEDCBEE8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64" y="6252627"/>
            <a:ext cx="1901352" cy="19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5692BA-C089-DD62-0CBC-5B73A1E5FF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6728" y="4198355"/>
            <a:ext cx="1946236" cy="1946236"/>
          </a:xfrm>
          <a:prstGeom prst="rect">
            <a:avLst/>
          </a:prstGeom>
        </p:spPr>
      </p:pic>
      <p:pic>
        <p:nvPicPr>
          <p:cNvPr id="16" name="Picture 10" descr="Emmanuel Obine - Lecturer in Psychology (Student Experience) - University  of Chichester | LinkedIn">
            <a:extLst>
              <a:ext uri="{FF2B5EF4-FFF2-40B4-BE49-F238E27FC236}">
                <a16:creationId xmlns:a16="http://schemas.microsoft.com/office/drawing/2014/main" id="{DEFA3DFC-8820-76F3-FCCB-A133A9D56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18801" r="37444" b="52290"/>
          <a:stretch/>
        </p:blipFill>
        <p:spPr bwMode="auto">
          <a:xfrm>
            <a:off x="10598000" y="4290437"/>
            <a:ext cx="1918234" cy="1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e Moore">
            <a:extLst>
              <a:ext uri="{FF2B5EF4-FFF2-40B4-BE49-F238E27FC236}">
                <a16:creationId xmlns:a16="http://schemas.microsoft.com/office/drawing/2014/main" id="{337EBA8B-4E0A-B011-37A3-8710B319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913" y="6264888"/>
            <a:ext cx="2340764" cy="18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6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159821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  <a:cs typeface="Arial"/>
              </a:rPr>
              <a:t>Research roadmap</a:t>
            </a:r>
            <a:endParaRPr lang="en-US" b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B23D7-9D93-ED22-DDB6-FAF7AF53FF26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CCBDB-5F4B-0B53-C668-39E2F9B9EDF4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F86A4-F15C-1F17-7654-75F4FA2D0D51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94DE4F71-7D0F-2DB4-E468-BE2ECF98C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02BD7-D314-8332-3D94-57D2C99CE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239" y="3344593"/>
            <a:ext cx="15096394" cy="59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37004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  <a:cs typeface="Arial"/>
              </a:rPr>
              <a:t>What is the impact of stress on esports players?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4A282035-2AE7-C504-CE98-15C87B8F1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51BC2B-A2FB-27EE-6AE7-593874B72A9D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38345-0CDC-1C04-45A3-11BB7EEF8801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8C751-5CCA-1D99-CD2E-5F3C5320717A}"/>
              </a:ext>
            </a:extLst>
          </p:cNvPr>
          <p:cNvSpPr txBox="1"/>
          <p:nvPr/>
        </p:nvSpPr>
        <p:spPr>
          <a:xfrm>
            <a:off x="224517" y="3506188"/>
            <a:ext cx="6593775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Smith et al. (2019)</a:t>
            </a:r>
          </a:p>
          <a:p>
            <a:endParaRPr lang="en-GB" sz="2600" dirty="0">
              <a:solidFill>
                <a:srgbClr val="002060"/>
              </a:solidFill>
              <a:latin typeface="Century Gothic"/>
              <a:cs typeface="Arial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Internal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•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cs typeface="Arial"/>
              </a:rPr>
              <a:t>Team Issues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E.g., communication issues.</a:t>
            </a:r>
            <a:endParaRPr lang="en-GB" dirty="0">
              <a:cs typeface="Calibri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/>
                <a:cs typeface="Arial"/>
              </a:rPr>
              <a:t>•Individual Issues</a:t>
            </a:r>
            <a:endParaRPr lang="en-GB" sz="2400" b="1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E.g., life balance.</a:t>
            </a:r>
            <a:endParaRPr lang="en-GB" sz="2400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endParaRPr lang="en-GB" sz="2400" dirty="0">
              <a:solidFill>
                <a:srgbClr val="002060"/>
              </a:solidFill>
              <a:latin typeface="Century Gothic"/>
              <a:cs typeface="Arial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External 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•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cs typeface="Arial"/>
              </a:rPr>
              <a:t>Scrutiny and criticism</a:t>
            </a:r>
            <a:endParaRPr lang="en-GB" sz="2400" b="1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E.g., social media.</a:t>
            </a:r>
            <a:endParaRPr lang="en-GB" sz="2400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/>
                <a:cs typeface="Arial"/>
              </a:rPr>
              <a:t>•Event issues </a:t>
            </a:r>
            <a:endParaRPr lang="en-GB" sz="2400" b="1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/>
                <a:cs typeface="Arial"/>
              </a:rPr>
              <a:t>E.g., live audience.</a:t>
            </a:r>
            <a:endParaRPr lang="en-GB" sz="2400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DA41-B197-C988-2C9D-41DB3A6348C2}"/>
              </a:ext>
            </a:extLst>
          </p:cNvPr>
          <p:cNvSpPr txBox="1"/>
          <p:nvPr/>
        </p:nvSpPr>
        <p:spPr>
          <a:xfrm>
            <a:off x="5824474" y="3506187"/>
            <a:ext cx="5061116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Leis et al. (2022)</a:t>
            </a:r>
          </a:p>
          <a:p>
            <a:endParaRPr lang="en-GB" sz="2600" b="1" dirty="0">
              <a:solidFill>
                <a:srgbClr val="0070C0"/>
              </a:solidFill>
              <a:latin typeface="Century Gothic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Team issues</a:t>
            </a:r>
          </a:p>
          <a:p>
            <a:pPr marL="457200" indent="-457200">
              <a:buFont typeface="Arial"/>
              <a:buChar char="•"/>
            </a:pPr>
            <a:endParaRPr lang="en-GB" sz="2800" b="1" dirty="0">
              <a:solidFill>
                <a:srgbClr val="002060"/>
              </a:solidFill>
              <a:latin typeface="Century Gothic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Performance expectations </a:t>
            </a:r>
            <a:endParaRPr lang="en-GB" sz="2800" b="1" dirty="0">
              <a:solidFill>
                <a:srgbClr val="002060"/>
              </a:solidFill>
              <a:latin typeface="Century Gothic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b="1" dirty="0">
              <a:solidFill>
                <a:srgbClr val="002060"/>
              </a:solidFill>
              <a:latin typeface="Century Gothic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Internal evaluation </a:t>
            </a:r>
            <a:endParaRPr lang="en-GB" sz="2800" b="1" dirty="0">
              <a:latin typeface="Century Gothic"/>
            </a:endParaRPr>
          </a:p>
          <a:p>
            <a:endParaRPr lang="en-GB" sz="2800" b="1" dirty="0">
              <a:solidFill>
                <a:srgbClr val="002060"/>
              </a:solidFill>
              <a:latin typeface="Century Gothic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cs typeface="Arial"/>
              </a:rPr>
              <a:t>Environmental constraints</a:t>
            </a:r>
          </a:p>
          <a:p>
            <a:pPr marL="457200" indent="-457200">
              <a:buFont typeface="Arial"/>
              <a:buChar char="•"/>
            </a:pPr>
            <a:endParaRPr lang="en-GB" sz="2800" b="1" dirty="0">
              <a:solidFill>
                <a:srgbClr val="002060"/>
              </a:solidFill>
              <a:latin typeface="Century Gothic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Audience and social media</a:t>
            </a:r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 </a:t>
            </a:r>
            <a:endParaRPr lang="en-GB" sz="2000" dirty="0">
              <a:latin typeface="Century Gothic" panose="020B0502020202020204" pitchFamily="34" charset="0"/>
              <a:cs typeface="Calibri"/>
            </a:endParaRPr>
          </a:p>
          <a:p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92" name="Cloud 1091">
            <a:extLst>
              <a:ext uri="{FF2B5EF4-FFF2-40B4-BE49-F238E27FC236}">
                <a16:creationId xmlns:a16="http://schemas.microsoft.com/office/drawing/2014/main" id="{EE7F377C-E5E7-4DC0-5291-65897EBCD464}"/>
              </a:ext>
            </a:extLst>
          </p:cNvPr>
          <p:cNvSpPr/>
          <p:nvPr/>
        </p:nvSpPr>
        <p:spPr>
          <a:xfrm>
            <a:off x="11183216" y="4308516"/>
            <a:ext cx="7026852" cy="457571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53C0B-0820-ADDB-DF45-96F4EDB63D30}"/>
              </a:ext>
            </a:extLst>
          </p:cNvPr>
          <p:cNvSpPr txBox="1"/>
          <p:nvPr/>
        </p:nvSpPr>
        <p:spPr>
          <a:xfrm>
            <a:off x="12074072" y="4837960"/>
            <a:ext cx="6135462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"If you start playing scared you don’t </a:t>
            </a:r>
            <a:r>
              <a:rPr lang="en-GB" sz="2400" b="1" err="1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wanna</a:t>
            </a:r>
            <a:r>
              <a:rPr lang="en-GB" sz="2400" b="1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 die, you don’t want to make a mistake. . . just playing really passively and not really going for anything and not playing how you would usually play." (Smith et al., 2019)</a:t>
            </a:r>
            <a:endParaRPr lang="en-GB" sz="2600" b="1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2200" b="1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B9462-3C11-1E71-61CC-BBBD5238541F}"/>
              </a:ext>
            </a:extLst>
          </p:cNvPr>
          <p:cNvSpPr txBox="1"/>
          <p:nvPr/>
        </p:nvSpPr>
        <p:spPr>
          <a:xfrm rot="-10800000" flipV="1">
            <a:off x="10754943" y="3506186"/>
            <a:ext cx="734551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entury Gothic"/>
                <a:ea typeface="+mn-lt"/>
                <a:cs typeface="+mn-lt"/>
              </a:rPr>
              <a:t> </a:t>
            </a:r>
            <a:r>
              <a:rPr lang="en-GB" sz="32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Dissociation and avoidance coping</a:t>
            </a:r>
            <a:endParaRPr lang="en-US" sz="3200" b="1" dirty="0">
              <a:solidFill>
                <a:srgbClr val="002060"/>
              </a:solidFill>
              <a:latin typeface="Century Gothic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BED31-2563-525E-FBC8-3B751F11B94D}"/>
              </a:ext>
            </a:extLst>
          </p:cNvPr>
          <p:cNvSpPr txBox="1"/>
          <p:nvPr/>
        </p:nvSpPr>
        <p:spPr>
          <a:xfrm>
            <a:off x="11740756" y="9406264"/>
            <a:ext cx="64097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Century Gothic"/>
              </a:rPr>
              <a:t>Smith et al. (2019). </a:t>
            </a:r>
            <a:r>
              <a:rPr lang="en-GB" sz="1600" dirty="0">
                <a:latin typeface="Century Gothic"/>
                <a:ea typeface="+mn-lt"/>
                <a:cs typeface="+mn-lt"/>
                <a:hlinkClick r:id="rId6"/>
              </a:rPr>
              <a:t>https://doi.org/10.4018/IJGCMS.2019040102</a:t>
            </a:r>
          </a:p>
          <a:p>
            <a:r>
              <a:rPr lang="en-GB" sz="1600" dirty="0">
                <a:solidFill>
                  <a:srgbClr val="000000"/>
                </a:solidFill>
                <a:latin typeface="Century Gothic"/>
                <a:cs typeface="Calibri"/>
              </a:rPr>
              <a:t>Leis et al. (2022). </a:t>
            </a:r>
            <a:r>
              <a:rPr lang="en-GB" sz="1600" dirty="0">
                <a:latin typeface="Century Gothic"/>
                <a:cs typeface="Times New Roman"/>
                <a:hlinkClick r:id="rId7"/>
              </a:rPr>
              <a:t>https://www.ijesports.org/article/76/html</a:t>
            </a:r>
            <a:r>
              <a:rPr lang="en-GB" sz="1600" dirty="0">
                <a:latin typeface="Century Gothic"/>
                <a:cs typeface="Times New Roman"/>
              </a:rPr>
              <a:t> </a:t>
            </a:r>
            <a:endParaRPr lang="en-GB" sz="1600" dirty="0">
              <a:solidFill>
                <a:srgbClr val="000000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0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92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73806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What are the correlates of stress and mental (ill) health?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FBEF2892-0CDA-8058-02D9-7796CB4F0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F66E4A-CBD3-2528-FE95-F4E831FA0F10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DC540-57F3-D207-3030-D782F0A15DCE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392B-52D5-2B7D-DB32-83D54CCA3CEA}"/>
              </a:ext>
            </a:extLst>
          </p:cNvPr>
          <p:cNvSpPr txBox="1"/>
          <p:nvPr/>
        </p:nvSpPr>
        <p:spPr>
          <a:xfrm>
            <a:off x="12402079" y="9569175"/>
            <a:ext cx="55987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Smith et al. (2022)</a:t>
            </a:r>
            <a:r>
              <a:rPr lang="en-GB" sz="1400" dirty="0">
                <a:latin typeface="Century Gothic"/>
                <a:ea typeface="+mn-lt"/>
                <a:cs typeface="Times New Roman"/>
              </a:rPr>
              <a:t>. </a:t>
            </a:r>
            <a:r>
              <a:rPr lang="en-GB" sz="1400" dirty="0">
                <a:solidFill>
                  <a:srgbClr val="000000"/>
                </a:solidFill>
                <a:latin typeface="Century Gothic"/>
                <a:ea typeface="+mn-lt"/>
                <a:cs typeface="Times New Roman"/>
                <a:hlinkClick r:id="rId6"/>
              </a:rPr>
              <a:t>https://doi.org/10.3390/healthcare10040626</a:t>
            </a:r>
            <a:endParaRPr lang="en-GB" sz="1400" dirty="0">
              <a:solidFill>
                <a:srgbClr val="000000"/>
              </a:solidFill>
              <a:latin typeface="Century Gothic"/>
              <a:ea typeface="+mn-lt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FA9AA6-8AC1-53F5-B89D-CCD233CC6B54}"/>
              </a:ext>
            </a:extLst>
          </p:cNvPr>
          <p:cNvSpPr/>
          <p:nvPr/>
        </p:nvSpPr>
        <p:spPr>
          <a:xfrm>
            <a:off x="4659072" y="3909418"/>
            <a:ext cx="2880320" cy="1826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= 313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Uni-based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FPS players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88329A-47A9-E328-2167-DE843D78C9C5}"/>
              </a:ext>
            </a:extLst>
          </p:cNvPr>
          <p:cNvSpPr/>
          <p:nvPr/>
        </p:nvSpPr>
        <p:spPr>
          <a:xfrm>
            <a:off x="7741951" y="3938897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Personal concerns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776DD8-32EB-CABC-21A4-10108A1B4DBF}"/>
              </a:ext>
            </a:extLst>
          </p:cNvPr>
          <p:cNvSpPr/>
          <p:nvPr/>
        </p:nvSpPr>
        <p:spPr>
          <a:xfrm>
            <a:off x="7741951" y="4579061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Game-specific uncertainty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B3CD2D-2BD4-8FC6-AA71-A1493FDD1B77}"/>
              </a:ext>
            </a:extLst>
          </p:cNvPr>
          <p:cNvSpPr/>
          <p:nvPr/>
        </p:nvSpPr>
        <p:spPr>
          <a:xfrm>
            <a:off x="7741951" y="5219225"/>
            <a:ext cx="3737545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In-game pressure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6137C8-CF22-ADA6-4EBC-7C47C97B8CA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1479496" y="4197285"/>
            <a:ext cx="1916547" cy="482597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620CD-1799-1E05-A2C8-A56BD7FC8CE5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1479496" y="4837448"/>
            <a:ext cx="1916547" cy="1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157018-AC89-77D1-3036-3482CC94314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1479496" y="5005855"/>
            <a:ext cx="1916547" cy="471757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817EA3-8465-F766-D61D-AF39093F4967}"/>
              </a:ext>
            </a:extLst>
          </p:cNvPr>
          <p:cNvSpPr/>
          <p:nvPr/>
        </p:nvSpPr>
        <p:spPr>
          <a:xfrm>
            <a:off x="13396043" y="4564321"/>
            <a:ext cx="3072341" cy="51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DS, GHQ-12, PHQ-9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A49865-CEEF-5CC1-E2EB-4CCEE24D49E7}"/>
              </a:ext>
            </a:extLst>
          </p:cNvPr>
          <p:cNvSpPr/>
          <p:nvPr/>
        </p:nvSpPr>
        <p:spPr>
          <a:xfrm>
            <a:off x="4659072" y="6151977"/>
            <a:ext cx="2880320" cy="18265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n </a:t>
            </a:r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= 51 </a:t>
            </a:r>
          </a:p>
          <a:p>
            <a:pPr algn="ctr"/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pro CS players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504E64-07A7-BDB4-1BB8-DEA2D0D6995A}"/>
              </a:ext>
            </a:extLst>
          </p:cNvPr>
          <p:cNvSpPr/>
          <p:nvPr/>
        </p:nvSpPr>
        <p:spPr>
          <a:xfrm>
            <a:off x="7741951" y="6802046"/>
            <a:ext cx="3677344" cy="516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latin typeface="Century Gothic" panose="020B0502020202020204" pitchFamily="34" charset="0"/>
                <a:cs typeface="Arial" panose="020B0604020202020204" pitchFamily="34" charset="0"/>
              </a:rPr>
              <a:t>Personal stressors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E0D41A-A265-7C15-809D-0867D6C0462F}"/>
              </a:ext>
            </a:extLst>
          </p:cNvPr>
          <p:cNvCxnSpPr>
            <a:cxnSpLocks/>
          </p:cNvCxnSpPr>
          <p:nvPr/>
        </p:nvCxnSpPr>
        <p:spPr>
          <a:xfrm flipH="1">
            <a:off x="11442741" y="7045377"/>
            <a:ext cx="786181" cy="0"/>
          </a:xfrm>
          <a:prstGeom prst="straightConnector1">
            <a:avLst/>
          </a:prstGeom>
          <a:ln w="317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0A53CD-10F4-F0A2-A773-F339804569E7}"/>
              </a:ext>
            </a:extLst>
          </p:cNvPr>
          <p:cNvSpPr/>
          <p:nvPr/>
        </p:nvSpPr>
        <p:spPr>
          <a:xfrm>
            <a:off x="12238862" y="6793123"/>
            <a:ext cx="4265332" cy="516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latin typeface="Century Gothic" panose="020B0502020202020204" pitchFamily="34" charset="0"/>
                <a:cs typeface="Arial" panose="020B0604020202020204" pitchFamily="34" charset="0"/>
              </a:rPr>
              <a:t>DS (</a:t>
            </a:r>
            <a:r>
              <a:rPr lang="en-GB" sz="2133" b="1" i="1" dirty="0">
                <a:latin typeface="Century Gothic" panose="020B0502020202020204" pitchFamily="34" charset="0"/>
                <a:cs typeface="Arial" panose="020B0604020202020204" pitchFamily="34" charset="0"/>
              </a:rPr>
              <a:t>r </a:t>
            </a:r>
            <a:r>
              <a:rPr lang="en-GB" sz="2133" b="1" dirty="0">
                <a:latin typeface="Century Gothic" panose="020B0502020202020204" pitchFamily="34" charset="0"/>
                <a:cs typeface="Arial" panose="020B0604020202020204" pitchFamily="34" charset="0"/>
              </a:rPr>
              <a:t>= .34*), PHQ-9 (</a:t>
            </a:r>
            <a:r>
              <a:rPr lang="en-GB" sz="2133" b="1" i="1" dirty="0">
                <a:latin typeface="Century Gothic" panose="020B0502020202020204" pitchFamily="34" charset="0"/>
                <a:cs typeface="Arial" panose="020B0604020202020204" pitchFamily="34" charset="0"/>
              </a:rPr>
              <a:t>r </a:t>
            </a:r>
            <a:r>
              <a:rPr lang="en-GB" sz="2133" b="1" dirty="0">
                <a:latin typeface="Century Gothic" panose="020B0502020202020204" pitchFamily="34" charset="0"/>
                <a:cs typeface="Arial" panose="020B0604020202020204" pitchFamily="34" charset="0"/>
              </a:rPr>
              <a:t>= .46**)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682D1E-B442-834D-278A-57F7604B78A2}"/>
              </a:ext>
            </a:extLst>
          </p:cNvPr>
          <p:cNvSpPr txBox="1"/>
          <p:nvPr/>
        </p:nvSpPr>
        <p:spPr>
          <a:xfrm>
            <a:off x="13750551" y="7585783"/>
            <a:ext cx="31683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i="1" dirty="0"/>
              <a:t>Note. *p &lt; .05. **p &lt; .01.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B6443E-9001-DD84-B998-CBC11302E08A}"/>
              </a:ext>
            </a:extLst>
          </p:cNvPr>
          <p:cNvSpPr/>
          <p:nvPr/>
        </p:nvSpPr>
        <p:spPr>
          <a:xfrm>
            <a:off x="1576193" y="6132086"/>
            <a:ext cx="2880320" cy="18265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Birch et al. (in prep)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91F116-1329-D225-042F-4B6A78F75853}"/>
              </a:ext>
            </a:extLst>
          </p:cNvPr>
          <p:cNvSpPr/>
          <p:nvPr/>
        </p:nvSpPr>
        <p:spPr>
          <a:xfrm>
            <a:off x="1576193" y="3909417"/>
            <a:ext cx="2880320" cy="1826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Smith et al.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41144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496099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What is the prevalence of mental (ill) health in esports?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776348C8-EE26-EDBA-2986-E9A98334C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2A9E33-86B2-357C-EC64-98BD4884186E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F979C-B2ED-C65C-1BAA-153CA9879C64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6E408-B1CF-49C2-E1A2-8DEE1DA98A3C}"/>
              </a:ext>
            </a:extLst>
          </p:cNvPr>
          <p:cNvSpPr txBox="1"/>
          <p:nvPr/>
        </p:nvSpPr>
        <p:spPr>
          <a:xfrm>
            <a:off x="12255118" y="9568459"/>
            <a:ext cx="5624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Birch et al. (In Prep). </a:t>
            </a:r>
            <a:r>
              <a:rPr lang="en-GB" sz="1400" dirty="0">
                <a:latin typeface="Century Gothic"/>
                <a:ea typeface="+mn-lt"/>
                <a:cs typeface="Times New Roman"/>
              </a:rPr>
              <a:t>Prevalence of Mental (ill) Health in Esports. 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708A75-7DCB-6C22-FED8-361D260D3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088500"/>
              </p:ext>
            </p:extLst>
          </p:nvPr>
        </p:nvGraphicFramePr>
        <p:xfrm>
          <a:off x="3766368" y="4305161"/>
          <a:ext cx="4429711" cy="411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9FE90E-6740-673A-5EBF-017275C5E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722123"/>
              </p:ext>
            </p:extLst>
          </p:nvPr>
        </p:nvGraphicFramePr>
        <p:xfrm>
          <a:off x="8849481" y="4344917"/>
          <a:ext cx="4415437" cy="407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AF3316-3703-F2FF-2214-5C4524F31F36}"/>
              </a:ext>
            </a:extLst>
          </p:cNvPr>
          <p:cNvSpPr txBox="1"/>
          <p:nvPr/>
        </p:nvSpPr>
        <p:spPr>
          <a:xfrm>
            <a:off x="4916253" y="5486249"/>
            <a:ext cx="97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54.9%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63E26-26E1-8585-6560-CF5B96CC69EB}"/>
              </a:ext>
            </a:extLst>
          </p:cNvPr>
          <p:cNvSpPr txBox="1"/>
          <p:nvPr/>
        </p:nvSpPr>
        <p:spPr>
          <a:xfrm>
            <a:off x="9991075" y="4680484"/>
            <a:ext cx="95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82.4%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AD6AC-575E-EE68-961E-598EC8BCAC91}"/>
              </a:ext>
            </a:extLst>
          </p:cNvPr>
          <p:cNvSpPr txBox="1"/>
          <p:nvPr/>
        </p:nvSpPr>
        <p:spPr>
          <a:xfrm>
            <a:off x="4626083" y="3619745"/>
            <a:ext cx="3429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Distress screener</a:t>
            </a:r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AB1E6-32D1-29A2-B805-B26F1C1C63D2}"/>
              </a:ext>
            </a:extLst>
          </p:cNvPr>
          <p:cNvSpPr txBox="1"/>
          <p:nvPr/>
        </p:nvSpPr>
        <p:spPr>
          <a:xfrm>
            <a:off x="9741970" y="3619745"/>
            <a:ext cx="3429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GHQ-12</a:t>
            </a:r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4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697267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What is the prevalence of mental (ill) health in esports?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776348C8-EE26-EDBA-2986-E9A98334C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2A9E33-86B2-357C-EC64-98BD4884186E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F979C-B2ED-C65C-1BAA-153CA9879C64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6E408-B1CF-49C2-E1A2-8DEE1DA98A3C}"/>
              </a:ext>
            </a:extLst>
          </p:cNvPr>
          <p:cNvSpPr txBox="1"/>
          <p:nvPr/>
        </p:nvSpPr>
        <p:spPr>
          <a:xfrm>
            <a:off x="12255118" y="9568459"/>
            <a:ext cx="56249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Birch et al. (In Prep). </a:t>
            </a:r>
            <a:r>
              <a:rPr lang="en-GB" sz="1400" dirty="0">
                <a:latin typeface="Century Gothic"/>
                <a:ea typeface="+mn-lt"/>
                <a:cs typeface="Times New Roman"/>
              </a:rPr>
              <a:t>Prevalence of Mental (ill) Health in Esports.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AB1E6-32D1-29A2-B805-B26F1C1C63D2}"/>
              </a:ext>
            </a:extLst>
          </p:cNvPr>
          <p:cNvSpPr txBox="1"/>
          <p:nvPr/>
        </p:nvSpPr>
        <p:spPr>
          <a:xfrm>
            <a:off x="7429500" y="3704151"/>
            <a:ext cx="3429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/>
                <a:ea typeface="+mn-lt"/>
                <a:cs typeface="+mn-lt"/>
              </a:rPr>
              <a:t>PHQ-9</a:t>
            </a:r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0AAB74-ED31-9D1E-1F76-D6CF4486D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20555"/>
              </p:ext>
            </p:extLst>
          </p:nvPr>
        </p:nvGraphicFramePr>
        <p:xfrm>
          <a:off x="6340583" y="4502598"/>
          <a:ext cx="4947594" cy="407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298AF06-44C1-4310-9150-B1C6B19333DA}"/>
              </a:ext>
            </a:extLst>
          </p:cNvPr>
          <p:cNvSpPr txBox="1"/>
          <p:nvPr/>
        </p:nvSpPr>
        <p:spPr>
          <a:xfrm>
            <a:off x="10252938" y="6540189"/>
            <a:ext cx="89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25.5%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109C0-2143-1242-B0E3-5FCE2483B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3751" y="3965761"/>
            <a:ext cx="2617208" cy="40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37004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What is the impact on health?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y be an image of text that says &quot;EST1839 EST 1839&quot;">
            <a:extLst>
              <a:ext uri="{FF2B5EF4-FFF2-40B4-BE49-F238E27FC236}">
                <a16:creationId xmlns:a16="http://schemas.microsoft.com/office/drawing/2014/main" id="{4A282035-2AE7-C504-CE98-15C87B8F1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51BC2B-A2FB-27EE-6AE7-593874B72A9D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38345-0CDC-1C04-45A3-11BB7EEF8801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8C751-5CCA-1D99-CD2E-5F3C5320717A}"/>
              </a:ext>
            </a:extLst>
          </p:cNvPr>
          <p:cNvSpPr txBox="1"/>
          <p:nvPr/>
        </p:nvSpPr>
        <p:spPr>
          <a:xfrm>
            <a:off x="0" y="3432167"/>
            <a:ext cx="18286857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Monteiro-Pereira et al. (2023) –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6 elite FIFA players, 2 coaches, and 2 members of the esports department.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   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sz="26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 sz="26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 sz="22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CE696-DB75-5048-00A2-5C4A4C182238}"/>
              </a:ext>
            </a:extLst>
          </p:cNvPr>
          <p:cNvSpPr txBox="1"/>
          <p:nvPr/>
        </p:nvSpPr>
        <p:spPr>
          <a:xfrm>
            <a:off x="10635175" y="9719152"/>
            <a:ext cx="73908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entury Gothic"/>
                <a:cs typeface="Times New Roman"/>
              </a:rPr>
              <a:t>Monteiro-Pereira et al. (2023).</a:t>
            </a:r>
            <a:r>
              <a:rPr lang="en-GB" sz="1600" dirty="0">
                <a:latin typeface="Century Gothic"/>
                <a:ea typeface="+mn-lt"/>
                <a:cs typeface="Times New Roman"/>
              </a:rPr>
              <a:t> 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+mn-lt"/>
                <a:cs typeface="Times New Roman"/>
                <a:hlinkClick r:id="rId6"/>
              </a:rPr>
              <a:t>https://doi.org/10.21203/rs.3.rs-2784247/v1</a:t>
            </a:r>
            <a:endParaRPr lang="en-GB" sz="1600" dirty="0">
              <a:solidFill>
                <a:srgbClr val="000000"/>
              </a:solidFill>
              <a:latin typeface="Century Gothic"/>
              <a:ea typeface="+mn-lt"/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B216F9-2828-5057-8BC5-7AC7DCBF58FA}"/>
              </a:ext>
            </a:extLst>
          </p:cNvPr>
          <p:cNvSpPr/>
          <p:nvPr/>
        </p:nvSpPr>
        <p:spPr>
          <a:xfrm>
            <a:off x="3383939" y="4577574"/>
            <a:ext cx="142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F395E4-2AFB-28B0-A76A-096A04F585B0}"/>
              </a:ext>
            </a:extLst>
          </p:cNvPr>
          <p:cNvSpPr/>
          <p:nvPr/>
        </p:nvSpPr>
        <p:spPr>
          <a:xfrm>
            <a:off x="5151779" y="5969494"/>
            <a:ext cx="142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47B7E9-BBC7-88E1-3836-E48A2AADD148}"/>
              </a:ext>
            </a:extLst>
          </p:cNvPr>
          <p:cNvSpPr/>
          <p:nvPr/>
        </p:nvSpPr>
        <p:spPr>
          <a:xfrm>
            <a:off x="6919619" y="7442694"/>
            <a:ext cx="142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1822E-0757-E8E5-C2E2-6A5BEC0D4435}"/>
              </a:ext>
            </a:extLst>
          </p:cNvPr>
          <p:cNvSpPr txBox="1"/>
          <p:nvPr/>
        </p:nvSpPr>
        <p:spPr>
          <a:xfrm>
            <a:off x="5151779" y="4763981"/>
            <a:ext cx="9875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Physical health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Negatively impacted by poor equipment/facilities and sitting time.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BDED74-8B1F-F429-A298-886A6142EB8E}"/>
              </a:ext>
            </a:extLst>
          </p:cNvPr>
          <p:cNvSpPr txBox="1"/>
          <p:nvPr/>
        </p:nvSpPr>
        <p:spPr>
          <a:xfrm>
            <a:off x="6919619" y="5969494"/>
            <a:ext cx="8859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Mental health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Positively impacted by gaming (e.g., multitasking ability).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Negatively impacted by competition performance results.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966A0-F850-F0B1-C285-C27A0D3A9DD0}"/>
              </a:ext>
            </a:extLst>
          </p:cNvPr>
          <p:cNvSpPr txBox="1"/>
          <p:nvPr/>
        </p:nvSpPr>
        <p:spPr>
          <a:xfrm>
            <a:off x="8687459" y="7385266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Strategies to improve health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Optimise</a:t>
            </a:r>
            <a:r>
              <a:rPr lang="en-US" sz="2400" dirty="0"/>
              <a:t> training/scheduling.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Improve lifestyle (e.g., increase physical activity).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Enhance health support provision.</a:t>
            </a:r>
            <a:endParaRPr lang="en-GB" sz="2400" dirty="0"/>
          </a:p>
        </p:txBody>
      </p:sp>
      <p:pic>
        <p:nvPicPr>
          <p:cNvPr id="25" name="Graphic 24" descr="Brain in head outline">
            <a:extLst>
              <a:ext uri="{FF2B5EF4-FFF2-40B4-BE49-F238E27FC236}">
                <a16:creationId xmlns:a16="http://schemas.microsoft.com/office/drawing/2014/main" id="{2F1A7DC6-2993-9D64-4C2B-1B0317EC8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0873" y="6103127"/>
            <a:ext cx="904212" cy="904212"/>
          </a:xfrm>
          <a:prstGeom prst="rect">
            <a:avLst/>
          </a:prstGeom>
        </p:spPr>
      </p:pic>
      <p:pic>
        <p:nvPicPr>
          <p:cNvPr id="26" name="Graphic 25" descr="Bullseye outline">
            <a:extLst>
              <a:ext uri="{FF2B5EF4-FFF2-40B4-BE49-F238E27FC236}">
                <a16:creationId xmlns:a16="http://schemas.microsoft.com/office/drawing/2014/main" id="{8D9FD066-643B-6828-6B2F-2F97AE604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3619" y="7595094"/>
            <a:ext cx="914400" cy="914400"/>
          </a:xfrm>
          <a:prstGeom prst="rect">
            <a:avLst/>
          </a:prstGeom>
        </p:spPr>
      </p:pic>
      <p:pic>
        <p:nvPicPr>
          <p:cNvPr id="27" name="Graphic 26" descr="Skeleton with solid fill">
            <a:extLst>
              <a:ext uri="{FF2B5EF4-FFF2-40B4-BE49-F238E27FC236}">
                <a16:creationId xmlns:a16="http://schemas.microsoft.com/office/drawing/2014/main" id="{E3CA7665-CCCA-C2F6-54F1-CDD2ECC539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7459" y="4741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199" y="1866900"/>
            <a:ext cx="1731103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Century Gothic"/>
                <a:cs typeface="Arial"/>
              </a:rPr>
              <a:t>What is the value of heart rate variability in esports?</a:t>
            </a:r>
            <a:endParaRPr lang="en-US" sz="4400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y be an image of text that says &quot;EST1839 EST 1839&quot;">
            <a:extLst>
              <a:ext uri="{FF2B5EF4-FFF2-40B4-BE49-F238E27FC236}">
                <a16:creationId xmlns:a16="http://schemas.microsoft.com/office/drawing/2014/main" id="{79CC6456-B332-69E7-0AEB-A6AE306F8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330455-D328-3BD5-576A-CBC17BBA9583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BDF4C-F456-9DE3-CA4E-FE7CC57F6ADD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56729-C510-176E-7C5F-A0EDB540BDD0}"/>
              </a:ext>
            </a:extLst>
          </p:cNvPr>
          <p:cNvSpPr txBox="1"/>
          <p:nvPr/>
        </p:nvSpPr>
        <p:spPr>
          <a:xfrm>
            <a:off x="11614125" y="9570710"/>
            <a:ext cx="6154108" cy="305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entury Gothic"/>
                <a:cs typeface="Times New Roman"/>
              </a:rPr>
              <a:t>Welsh et al. (2023). </a:t>
            </a:r>
            <a:r>
              <a:rPr lang="en-GB" sz="1400" dirty="0">
                <a:latin typeface="Century Gothic"/>
                <a:ea typeface="+mn-lt"/>
                <a:cs typeface="Times New Roman"/>
                <a:hlinkClick r:id="rId7"/>
              </a:rPr>
              <a:t>https://doi.org/10.1016/j.psychsport.2023.102495</a:t>
            </a:r>
            <a:endParaRPr lang="en-GB" sz="800" dirty="0">
              <a:solidFill>
                <a:srgbClr val="007398"/>
              </a:solidFill>
              <a:latin typeface="Calibri"/>
              <a:ea typeface="+mn-l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521B7-7A1F-09B6-B7DC-685F247E393F}"/>
              </a:ext>
            </a:extLst>
          </p:cNvPr>
          <p:cNvSpPr txBox="1"/>
          <p:nvPr/>
        </p:nvSpPr>
        <p:spPr>
          <a:xfrm>
            <a:off x="287145" y="3432167"/>
            <a:ext cx="1773357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Welsh et al. (2023) –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Systematic review of HRV in esports.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endParaRPr lang="en-GB" sz="2200" b="1" dirty="0">
              <a:solidFill>
                <a:srgbClr val="0070C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F2FE61-D920-B783-A3CD-760D4DF6A900}"/>
              </a:ext>
            </a:extLst>
          </p:cNvPr>
          <p:cNvSpPr/>
          <p:nvPr/>
        </p:nvSpPr>
        <p:spPr>
          <a:xfrm>
            <a:off x="11723717" y="4445174"/>
            <a:ext cx="6144117" cy="38342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Harness more theory and methodological guidelines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9C7521-17B6-02E0-D9EA-9F13250D6F39}"/>
              </a:ext>
            </a:extLst>
          </p:cNvPr>
          <p:cNvSpPr txBox="1">
            <a:spLocks/>
          </p:cNvSpPr>
          <p:nvPr/>
        </p:nvSpPr>
        <p:spPr>
          <a:xfrm>
            <a:off x="509214" y="4445174"/>
            <a:ext cx="5269263" cy="42914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Stress* (self-regulation)</a:t>
            </a:r>
          </a:p>
          <a:p>
            <a:pPr marL="269875" lvl="2" indent="269875">
              <a:spcBef>
                <a:spcPts val="0"/>
              </a:spcBef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269875" lvl="2" indent="269875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Physiological reaction of players</a:t>
            </a:r>
          </a:p>
          <a:p>
            <a:pPr marL="269875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(Andre et al., 2020; </a:t>
            </a:r>
          </a:p>
          <a:p>
            <a:pPr marL="269875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Bennet et al., 2022).</a:t>
            </a:r>
          </a:p>
          <a:p>
            <a:pPr marL="269875" lvl="2" indent="269875">
              <a:spcBef>
                <a:spcPts val="0"/>
              </a:spcBef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269875" lvl="2" indent="269875"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high inter-participant variability – facing different in game stressors </a:t>
            </a:r>
          </a:p>
          <a:p>
            <a:pPr marL="269875" lvl="2" indent="0">
              <a:spcBef>
                <a:spcPts val="0"/>
              </a:spcBef>
              <a:buFont typeface="Arial" pitchFamily="34" charset="0"/>
              <a:buNone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(Bennet et al., 2022).</a:t>
            </a:r>
          </a:p>
          <a:p>
            <a:pPr marL="269875" lvl="2" indent="0">
              <a:spcBef>
                <a:spcPts val="0"/>
              </a:spcBef>
              <a:buFont typeface="Arial" pitchFamily="34" charset="0"/>
              <a:buNone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4237" lvl="1" indent="0">
              <a:buFont typeface="Arial" pitchFamily="34" charset="0"/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Font typeface="Arial" pitchFamily="34" charset="0"/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201C41-4EBF-A392-B34A-FCD91D70A487}"/>
              </a:ext>
            </a:extLst>
          </p:cNvPr>
          <p:cNvSpPr txBox="1">
            <a:spLocks/>
          </p:cNvSpPr>
          <p:nvPr/>
        </p:nvSpPr>
        <p:spPr>
          <a:xfrm>
            <a:off x="6168452" y="4445174"/>
            <a:ext cx="5269263" cy="42914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Font typeface="Arial" pitchFamily="34" charset="0"/>
              <a:buNone/>
            </a:pP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Internet gaming disorder (IGD)</a:t>
            </a:r>
          </a:p>
          <a:p>
            <a:pPr marL="539750" lvl="3" indent="-269875">
              <a:spcBef>
                <a:spcPts val="0"/>
              </a:spcBef>
            </a:pPr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612775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Individuals with IGD may have lower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LnHF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during gaming (Hong et al. 2018). </a:t>
            </a:r>
          </a:p>
          <a:p>
            <a:pPr marL="539750" lvl="3" indent="-269875">
              <a:spcBef>
                <a:spcPts val="0"/>
              </a:spcBef>
            </a:pP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  <a:p>
            <a:pPr marL="612775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Reduction in HF may be linked to IGD (Thayer et al., 2009). </a:t>
            </a:r>
          </a:p>
          <a:p>
            <a:pPr marL="269875" lvl="2" indent="-269875">
              <a:spcBef>
                <a:spcPts val="0"/>
              </a:spcBef>
            </a:pP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4237" lvl="1" indent="0">
              <a:buFont typeface="Arial" pitchFamily="34" charset="0"/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44237" lvl="1" indent="0">
              <a:buFont typeface="Arial" pitchFamily="34" charset="0"/>
              <a:buNone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2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black rectangle&#10;&#10;Description automatically generated">
            <a:extLst>
              <a:ext uri="{FF2B5EF4-FFF2-40B4-BE49-F238E27FC236}">
                <a16:creationId xmlns:a16="http://schemas.microsoft.com/office/drawing/2014/main" id="{D598AC9D-B6F1-4286-5E4D-89999375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0CB2-A690-6239-FBEA-E338595E78C2}"/>
              </a:ext>
            </a:extLst>
          </p:cNvPr>
          <p:cNvSpPr txBox="1"/>
          <p:nvPr/>
        </p:nvSpPr>
        <p:spPr>
          <a:xfrm>
            <a:off x="457200" y="1866900"/>
            <a:ext cx="1290710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How can we index </a:t>
            </a:r>
            <a:r>
              <a:rPr lang="en-GB" sz="4400" b="1" dirty="0" err="1">
                <a:solidFill>
                  <a:schemeClr val="bg1"/>
                </a:solidFill>
                <a:latin typeface="Century Gothic"/>
              </a:rPr>
              <a:t>esport</a:t>
            </a:r>
            <a:r>
              <a:rPr lang="en-GB" sz="4400" b="1" dirty="0">
                <a:solidFill>
                  <a:schemeClr val="bg1"/>
                </a:solidFill>
                <a:latin typeface="Century Gothic"/>
              </a:rPr>
              <a:t> performance?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F6D84-C000-A2F4-EEF1-60EBF9EBDB33}"/>
              </a:ext>
            </a:extLst>
          </p:cNvPr>
          <p:cNvSpPr/>
          <p:nvPr/>
        </p:nvSpPr>
        <p:spPr>
          <a:xfrm>
            <a:off x="304800" y="8877300"/>
            <a:ext cx="1295400" cy="11049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entury Gothic" panose="020B0502020202020204" pitchFamily="34" charset="0"/>
              </a:rPr>
              <a:t>[Delete this box and add your logo]</a:t>
            </a:r>
          </a:p>
        </p:txBody>
      </p:sp>
      <p:pic>
        <p:nvPicPr>
          <p:cNvPr id="1026" name="Picture 2" descr="Twitter Icon Png Black Images - Free Download on Freepik">
            <a:extLst>
              <a:ext uri="{FF2B5EF4-FFF2-40B4-BE49-F238E27FC236}">
                <a16:creationId xmlns:a16="http://schemas.microsoft.com/office/drawing/2014/main" id="{EC65DE02-F83F-0B5F-F0CC-8D79B7EB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4" y="8967753"/>
            <a:ext cx="369794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Icon Black Simple transparent PNG - StickPNG">
            <a:extLst>
              <a:ext uri="{FF2B5EF4-FFF2-40B4-BE49-F238E27FC236}">
                <a16:creationId xmlns:a16="http://schemas.microsoft.com/office/drawing/2014/main" id="{F760CF48-9411-7442-649E-BAF8FEEB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2" y="9406264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y be an image of text that says &quot;EST1839 EST 1839&quot;">
            <a:extLst>
              <a:ext uri="{FF2B5EF4-FFF2-40B4-BE49-F238E27FC236}">
                <a16:creationId xmlns:a16="http://schemas.microsoft.com/office/drawing/2014/main" id="{2C516E78-F6AB-C394-8521-2609A9086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44" y="8734192"/>
            <a:ext cx="1349298" cy="1363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610A0-F75A-956A-C4C5-4D9A7002E34C}"/>
              </a:ext>
            </a:extLst>
          </p:cNvPr>
          <p:cNvSpPr txBox="1"/>
          <p:nvPr/>
        </p:nvSpPr>
        <p:spPr>
          <a:xfrm>
            <a:off x="2395840" y="8992740"/>
            <a:ext cx="3429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@Philbirch02 / </a:t>
            </a:r>
            <a:r>
              <a:rPr lang="en-GB" sz="14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@benjamintsharpe</a:t>
            </a:r>
            <a:endParaRPr lang="en-GB" sz="14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9668A-48D0-FC01-0DFD-8A6CB3B06F86}"/>
              </a:ext>
            </a:extLst>
          </p:cNvPr>
          <p:cNvSpPr txBox="1"/>
          <p:nvPr/>
        </p:nvSpPr>
        <p:spPr>
          <a:xfrm>
            <a:off x="2395840" y="9568459"/>
            <a:ext cx="3944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Century Gothic"/>
                <a:ea typeface="+mn-lt"/>
                <a:cs typeface="+mn-lt"/>
              </a:rPr>
              <a:t>P.Birch@chi.ac.uk / B.Sharpe@chi.ac.uk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13" name="Picture 12" descr="A diagram of performance&#10;&#10;Description automatically generated">
            <a:extLst>
              <a:ext uri="{FF2B5EF4-FFF2-40B4-BE49-F238E27FC236}">
                <a16:creationId xmlns:a16="http://schemas.microsoft.com/office/drawing/2014/main" id="{267ECBF7-7B7E-CF21-61AF-796872DA3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279" y="3453868"/>
            <a:ext cx="10009413" cy="4752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273E0E-5C76-EBB9-3F4A-32589FBFD895}"/>
              </a:ext>
            </a:extLst>
          </p:cNvPr>
          <p:cNvSpPr txBox="1"/>
          <p:nvPr/>
        </p:nvSpPr>
        <p:spPr>
          <a:xfrm>
            <a:off x="9870085" y="9570710"/>
            <a:ext cx="788878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Sharpe et al. (2023) Indexing </a:t>
            </a:r>
            <a:r>
              <a:rPr lang="en-GB" sz="1400" err="1">
                <a:solidFill>
                  <a:srgbClr val="000000"/>
                </a:solidFill>
                <a:latin typeface="Century Gothic"/>
                <a:cs typeface="Times New Roman"/>
              </a:rPr>
              <a:t>Esport</a:t>
            </a:r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</a:rPr>
              <a:t> Performance. </a:t>
            </a:r>
            <a:r>
              <a:rPr lang="en-GB" sz="1400">
                <a:solidFill>
                  <a:srgbClr val="000000"/>
                </a:solidFill>
                <a:latin typeface="Century Gothic"/>
                <a:cs typeface="Times New Roman"/>
                <a:hlinkClick r:id="rId7"/>
              </a:rPr>
              <a:t>https://doi.org/10.1123/jege.2022-0017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76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AFE64EC1848409E9566A8EE82C2E7" ma:contentTypeVersion="9" ma:contentTypeDescription="Create a new document." ma:contentTypeScope="" ma:versionID="97384080f4ef899839312db0da15a4a7">
  <xsd:schema xmlns:xsd="http://www.w3.org/2001/XMLSchema" xmlns:xs="http://www.w3.org/2001/XMLSchema" xmlns:p="http://schemas.microsoft.com/office/2006/metadata/properties" xmlns:ns2="19cd9470-1fa9-4f1c-9269-a242113b85a5" xmlns:ns3="31d3f129-3beb-4803-98fc-800bbfcae1e8" targetNamespace="http://schemas.microsoft.com/office/2006/metadata/properties" ma:root="true" ma:fieldsID="9c567fd89b6755a053f2b761e2e1c712" ns2:_="" ns3:_="">
    <xsd:import namespace="19cd9470-1fa9-4f1c-9269-a242113b85a5"/>
    <xsd:import namespace="31d3f129-3beb-4803-98fc-800bbfcae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d9470-1fa9-4f1c-9269-a242113b8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3f129-3beb-4803-98fc-800bbfcae1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7c8406d-6ec6-42c0-b07d-361d79f07c10}" ma:internalName="TaxCatchAll" ma:showField="CatchAllData" ma:web="31d3f129-3beb-4803-98fc-800bbfcae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d3f129-3beb-4803-98fc-800bbfcae1e8" xsi:nil="true"/>
    <lcf76f155ced4ddcb4097134ff3c332f xmlns="19cd9470-1fa9-4f1c-9269-a242113b85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FC9F1E-4896-4B4D-9143-872950E93933}">
  <ds:schemaRefs>
    <ds:schemaRef ds:uri="19cd9470-1fa9-4f1c-9269-a242113b85a5"/>
    <ds:schemaRef ds:uri="31d3f129-3beb-4803-98fc-800bbfcae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D707FD-B0AB-4083-9C99-77FF9071E7F9}">
  <ds:schemaRefs>
    <ds:schemaRef ds:uri="19cd9470-1fa9-4f1c-9269-a242113b85a5"/>
    <ds:schemaRef ds:uri="31d3f129-3beb-4803-98fc-800bbfcae1e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A7C852-2FA2-4E00-AA05-863789BF1D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1211</Words>
  <Application>Microsoft Office PowerPoint</Application>
  <PresentationFormat>Custom</PresentationFormat>
  <Paragraphs>164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Calibri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Powerpoint Template</dc:title>
  <dc:creator>Benjamin</dc:creator>
  <cp:lastModifiedBy>Phil Birch</cp:lastModifiedBy>
  <cp:revision>176</cp:revision>
  <dcterms:created xsi:type="dcterms:W3CDTF">2006-08-16T00:00:00Z</dcterms:created>
  <dcterms:modified xsi:type="dcterms:W3CDTF">2023-09-04T19:49:00Z</dcterms:modified>
  <dc:identifier>DAFqS3RgNlc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0x010100B4DAFE64EC1848409E9566A8EE82C2E7</vt:lpwstr>
  </property>
  <property fmtid="{D5CDD505-2E9C-101B-9397-08002B2CF9AE}" pid="3" name="MediaServiceImageTags">
    <vt:lpwstr/>
  </property>
</Properties>
</file>