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59" r:id="rId3"/>
    <p:sldId id="339" r:id="rId4"/>
    <p:sldId id="391" r:id="rId5"/>
    <p:sldId id="350" r:id="rId6"/>
    <p:sldId id="360" r:id="rId7"/>
    <p:sldId id="341" r:id="rId8"/>
    <p:sldId id="343" r:id="rId9"/>
    <p:sldId id="338" r:id="rId10"/>
    <p:sldId id="281" r:id="rId11"/>
    <p:sldId id="385" r:id="rId12"/>
    <p:sldId id="363" r:id="rId13"/>
    <p:sldId id="280" r:id="rId14"/>
    <p:sldId id="376" r:id="rId15"/>
    <p:sldId id="387" r:id="rId16"/>
    <p:sldId id="364" r:id="rId17"/>
    <p:sldId id="392" r:id="rId18"/>
    <p:sldId id="34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C1E"/>
    <a:srgbClr val="EB903D"/>
    <a:srgbClr val="167DBF"/>
    <a:srgbClr val="859DAA"/>
    <a:srgbClr val="12B4CD"/>
    <a:srgbClr val="AB1D75"/>
    <a:srgbClr val="5C2A84"/>
    <a:srgbClr val="8575AD"/>
    <a:srgbClr val="629F82"/>
    <a:srgbClr val="177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8" autoAdjust="0"/>
    <p:restoredTop sz="84227" autoAdjust="0"/>
  </p:normalViewPr>
  <p:slideViewPr>
    <p:cSldViewPr snapToGrid="0">
      <p:cViewPr varScale="1">
        <p:scale>
          <a:sx n="93" d="100"/>
          <a:sy n="93" d="100"/>
        </p:scale>
        <p:origin x="12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earch\esports\Mental%20health%20pro%20study\Pro%20Mental%20Ill%20health%20prev%20bar%20charts%20DS%20GHQ%20PHQ%20WEMWBS%20CS%20onl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earch\esports\Mental%20health%20pro%20study\Pro%20Mental%20Ill%20health%20prev%20bar%20charts%20DS%20GHQ%20PHQ%20WEMWBS%20CS%20onl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earch\esports\Mental%20health%20pro%20study\Pro%20Mental%20Ill%20health%20prev%20bar%20charts%20DS%20GHQ%20PHQ%20WEMWBS%20CS%20onl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FE-4313-A376-26BE79492CC5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FE-4313-A376-26BE79492CC5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FE-4313-A376-26BE79492CC5}"/>
              </c:ext>
            </c:extLst>
          </c:dPt>
          <c:cat>
            <c:strRef>
              <c:f>Sheet1!$D$3:$D$5</c:f>
              <c:strCache>
                <c:ptCount val="3"/>
                <c:pt idx="0">
                  <c:v>Birch et al. (in prep)</c:v>
                </c:pt>
                <c:pt idx="1">
                  <c:v>Pereira et al. (2021)</c:v>
                </c:pt>
                <c:pt idx="2">
                  <c:v>Foskett &amp; Longstaff (2018)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54.9</c:v>
                </c:pt>
                <c:pt idx="1">
                  <c:v>22.2</c:v>
                </c:pt>
                <c:pt idx="2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FE-4313-A376-26BE79492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1691376"/>
        <c:axId val="2062433632"/>
      </c:barChart>
      <c:catAx>
        <c:axId val="206169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2433632"/>
        <c:crosses val="autoZero"/>
        <c:auto val="1"/>
        <c:lblAlgn val="ctr"/>
        <c:lblOffset val="100"/>
        <c:noMultiLvlLbl val="0"/>
      </c:catAx>
      <c:valAx>
        <c:axId val="206243363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4.5274059639556621E-2"/>
              <c:y val="0.26071006155862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1691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98-4242-9CEF-77D7FA40CD84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98-4242-9CEF-77D7FA40CD84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98-4242-9CEF-77D7FA40CD84}"/>
              </c:ext>
            </c:extLst>
          </c:dPt>
          <c:cat>
            <c:strRef>
              <c:f>Sheet1!$D$26:$D$28</c:f>
              <c:strCache>
                <c:ptCount val="3"/>
                <c:pt idx="0">
                  <c:v>Birch et al. (in prep)</c:v>
                </c:pt>
                <c:pt idx="1">
                  <c:v>Pereira et al. (2021)</c:v>
                </c:pt>
                <c:pt idx="2">
                  <c:v>Foskett &amp; Longstaff (2018)</c:v>
                </c:pt>
              </c:strCache>
            </c:strRef>
          </c:cat>
          <c:val>
            <c:numRef>
              <c:f>Sheet1!$E$26:$E$28</c:f>
              <c:numCache>
                <c:formatCode>General</c:formatCode>
                <c:ptCount val="3"/>
                <c:pt idx="0">
                  <c:v>82.4</c:v>
                </c:pt>
                <c:pt idx="1">
                  <c:v>37.5</c:v>
                </c:pt>
                <c:pt idx="2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98-4242-9CEF-77D7FA40C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4003136"/>
        <c:axId val="1954001888"/>
      </c:barChart>
      <c:catAx>
        <c:axId val="19540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4001888"/>
        <c:crosses val="autoZero"/>
        <c:auto val="1"/>
        <c:lblAlgn val="ctr"/>
        <c:lblOffset val="100"/>
        <c:noMultiLvlLbl val="0"/>
      </c:catAx>
      <c:valAx>
        <c:axId val="1954001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40031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89-402E-8783-A2D1B3092A61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89-402E-8783-A2D1B3092A61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89-402E-8783-A2D1B3092A6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89-402E-8783-A2D1B3092A61}"/>
              </c:ext>
            </c:extLst>
          </c:dPt>
          <c:cat>
            <c:strRef>
              <c:f>Sheet1!$D$59:$D$62</c:f>
              <c:strCache>
                <c:ptCount val="4"/>
                <c:pt idx="0">
                  <c:v>None</c:v>
                </c:pt>
                <c:pt idx="1">
                  <c:v>Mild</c:v>
                </c:pt>
                <c:pt idx="2">
                  <c:v>Moderate</c:v>
                </c:pt>
                <c:pt idx="3">
                  <c:v>Moderately severe to severe</c:v>
                </c:pt>
              </c:strCache>
            </c:strRef>
          </c:cat>
          <c:val>
            <c:numRef>
              <c:f>Sheet1!$E$59:$E$62</c:f>
              <c:numCache>
                <c:formatCode>General</c:formatCode>
                <c:ptCount val="4"/>
                <c:pt idx="0">
                  <c:v>35.299999999999997</c:v>
                </c:pt>
                <c:pt idx="1">
                  <c:v>21.6</c:v>
                </c:pt>
                <c:pt idx="2">
                  <c:v>17.600000000000001</c:v>
                </c:pt>
                <c:pt idx="3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89-402E-8783-A2D1B3092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3165632"/>
        <c:axId val="1963168128"/>
      </c:barChart>
      <c:catAx>
        <c:axId val="196316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3168128"/>
        <c:crosses val="autoZero"/>
        <c:auto val="1"/>
        <c:lblAlgn val="ctr"/>
        <c:lblOffset val="100"/>
        <c:noMultiLvlLbl val="0"/>
      </c:catAx>
      <c:valAx>
        <c:axId val="196316812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31656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8E371-16AD-475B-AA32-DE90E30598A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61B200-6DEF-4FD7-9BEA-B0AFBA76E5F6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/>
              <a:cs typeface="Arial"/>
            </a:rPr>
            <a:t>E.g., worries about skill level.</a:t>
          </a:r>
          <a:endParaRPr lang="en-GB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91D7C-67B7-42DF-ABD6-14BA00A2DA16}" type="parTrans" cxnId="{2C8C3B1C-FD01-4FE5-88F7-56917CD996F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8E4DED-04B4-4F9F-AAA8-D3F5F5EE9735}" type="sibTrans" cxnId="{2C8C3B1C-FD01-4FE5-88F7-56917CD996F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2B988-89B6-4952-A011-CCA8E04D5383}">
      <dgm:prSet custT="1"/>
      <dgm:spPr/>
      <dgm:t>
        <a:bodyPr/>
        <a:lstStyle/>
        <a:p>
          <a:r>
            <a: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E.g., what to do after competing.</a:t>
          </a:r>
        </a:p>
      </dgm:t>
    </dgm:pt>
    <dgm:pt modelId="{6E951A64-8656-4EEF-9B33-DB414906FA5B}" type="parTrans" cxnId="{DA02EAE3-3DC5-4B5C-828D-5B420B7A6D43}">
      <dgm:prSet/>
      <dgm:spPr/>
      <dgm:t>
        <a:bodyPr/>
        <a:lstStyle/>
        <a:p>
          <a:endParaRPr lang="en-GB"/>
        </a:p>
      </dgm:t>
    </dgm:pt>
    <dgm:pt modelId="{0F90A1E6-6875-4B0F-B49C-4C0532ECBBE7}" type="sibTrans" cxnId="{DA02EAE3-3DC5-4B5C-828D-5B420B7A6D43}">
      <dgm:prSet/>
      <dgm:spPr/>
      <dgm:t>
        <a:bodyPr/>
        <a:lstStyle/>
        <a:p>
          <a:endParaRPr lang="en-GB"/>
        </a:p>
      </dgm:t>
    </dgm:pt>
    <dgm:pt modelId="{46FF6496-44CB-47B1-840B-134166955A6E}">
      <dgm:prSet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Competitive (</a:t>
          </a:r>
          <a:r>
            <a:rPr lang="en-GB" sz="2400" b="1" i="1" dirty="0">
              <a:latin typeface="Arial" panose="020B0604020202020204" pitchFamily="34" charset="0"/>
              <a:cs typeface="Arial" panose="020B0604020202020204" pitchFamily="34" charset="0"/>
            </a:rPr>
            <a:t>n </a:t>
          </a:r>
          <a:r>
            <a:rPr lang="en-GB" sz="2400" b="1" i="0" dirty="0">
              <a:latin typeface="Arial" panose="020B0604020202020204" pitchFamily="34" charset="0"/>
              <a:cs typeface="Arial" panose="020B0604020202020204" pitchFamily="34" charset="0"/>
            </a:rPr>
            <a:t>= 11)</a:t>
          </a:r>
          <a:endParaRPr lang="en-GB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78BB3F-2077-43C7-BD51-F44E00145A35}" type="parTrans" cxnId="{C43F8AD5-4D7F-4118-ABC8-06748AE39663}">
      <dgm:prSet/>
      <dgm:spPr/>
      <dgm:t>
        <a:bodyPr/>
        <a:lstStyle/>
        <a:p>
          <a:endParaRPr lang="en-GB"/>
        </a:p>
      </dgm:t>
    </dgm:pt>
    <dgm:pt modelId="{0F1EC754-5725-497B-BED1-6C5DD2C90079}" type="sibTrans" cxnId="{C43F8AD5-4D7F-4118-ABC8-06748AE39663}">
      <dgm:prSet/>
      <dgm:spPr/>
      <dgm:t>
        <a:bodyPr/>
        <a:lstStyle/>
        <a:p>
          <a:endParaRPr lang="en-GB"/>
        </a:p>
      </dgm:t>
    </dgm:pt>
    <dgm:pt modelId="{80A1F164-4F8D-4672-97CD-AF108EC5E691}">
      <dgm:prSet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Personal (</a:t>
          </a:r>
          <a:r>
            <a:rPr lang="en-GB" sz="2400" b="1" i="1" dirty="0">
              <a:latin typeface="Arial" panose="020B0604020202020204" pitchFamily="34" charset="0"/>
              <a:cs typeface="Arial" panose="020B0604020202020204" pitchFamily="34" charset="0"/>
            </a:rPr>
            <a:t>n </a:t>
          </a:r>
          <a:r>
            <a:rPr lang="en-GB" sz="2400" b="1" i="0" dirty="0">
              <a:latin typeface="Arial" panose="020B0604020202020204" pitchFamily="34" charset="0"/>
              <a:cs typeface="Arial" panose="020B0604020202020204" pitchFamily="34" charset="0"/>
            </a:rPr>
            <a:t>= 3)</a:t>
          </a:r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3A2E2295-33CA-41DD-8110-DADF29DBD9F1}" type="parTrans" cxnId="{B5F7CACB-6C20-4FED-A6D5-3AD06879C111}">
      <dgm:prSet/>
      <dgm:spPr/>
      <dgm:t>
        <a:bodyPr/>
        <a:lstStyle/>
        <a:p>
          <a:endParaRPr lang="en-GB"/>
        </a:p>
      </dgm:t>
    </dgm:pt>
    <dgm:pt modelId="{3ED77551-E736-44DA-89FC-F3486352E8A0}" type="sibTrans" cxnId="{B5F7CACB-6C20-4FED-A6D5-3AD06879C111}">
      <dgm:prSet/>
      <dgm:spPr/>
      <dgm:t>
        <a:bodyPr/>
        <a:lstStyle/>
        <a:p>
          <a:endParaRPr lang="en-GB"/>
        </a:p>
      </dgm:t>
    </dgm:pt>
    <dgm:pt modelId="{81B04623-7A23-4661-99E6-AD7CA3AE52E7}">
      <dgm:prSet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/>
              <a:cs typeface="Arial"/>
            </a:rPr>
            <a:t>E.g., contract issues.</a:t>
          </a:r>
          <a:endParaRPr lang="en-GB" sz="2400" dirty="0"/>
        </a:p>
      </dgm:t>
    </dgm:pt>
    <dgm:pt modelId="{C791A8DB-693B-4858-A105-6B32E5D064A4}" type="parTrans" cxnId="{C44F5DB7-9A00-47AE-9A8E-FB4B4C04F046}">
      <dgm:prSet/>
      <dgm:spPr/>
      <dgm:t>
        <a:bodyPr/>
        <a:lstStyle/>
        <a:p>
          <a:endParaRPr lang="en-GB"/>
        </a:p>
      </dgm:t>
    </dgm:pt>
    <dgm:pt modelId="{312FADDB-B93A-4511-8763-46BD4F92D4FA}" type="sibTrans" cxnId="{C44F5DB7-9A00-47AE-9A8E-FB4B4C04F046}">
      <dgm:prSet/>
      <dgm:spPr/>
      <dgm:t>
        <a:bodyPr/>
        <a:lstStyle/>
        <a:p>
          <a:endParaRPr lang="en-GB"/>
        </a:p>
      </dgm:t>
    </dgm:pt>
    <dgm:pt modelId="{F660C204-AD1D-4C53-8F27-7A5966F8DC74}">
      <dgm:prSet custT="1"/>
      <dgm:spPr>
        <a:solidFill>
          <a:srgbClr val="0070C0"/>
        </a:solidFill>
      </dgm:spPr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Organisational (</a:t>
          </a:r>
          <a:r>
            <a:rPr lang="en-GB" sz="2400" b="1" i="1" dirty="0">
              <a:latin typeface="Arial" panose="020B0604020202020204" pitchFamily="34" charset="0"/>
              <a:cs typeface="Arial" panose="020B0604020202020204" pitchFamily="34" charset="0"/>
            </a:rPr>
            <a:t>n </a:t>
          </a:r>
          <a:r>
            <a:rPr lang="en-GB" sz="2400" b="1" i="0" dirty="0">
              <a:latin typeface="Arial" panose="020B0604020202020204" pitchFamily="34" charset="0"/>
              <a:cs typeface="Arial" panose="020B0604020202020204" pitchFamily="34" charset="0"/>
            </a:rPr>
            <a:t>= 9)</a:t>
          </a:r>
          <a:r>
            <a:rPr lang="en-GB" sz="2400" b="1" dirty="0"/>
            <a:t> </a:t>
          </a:r>
        </a:p>
      </dgm:t>
    </dgm:pt>
    <dgm:pt modelId="{F4089316-57F8-47B4-965E-83C852AC2225}" type="parTrans" cxnId="{49F033D4-8901-46F7-9E0A-318896458C59}">
      <dgm:prSet/>
      <dgm:spPr/>
      <dgm:t>
        <a:bodyPr/>
        <a:lstStyle/>
        <a:p>
          <a:endParaRPr lang="en-GB"/>
        </a:p>
      </dgm:t>
    </dgm:pt>
    <dgm:pt modelId="{E9709FC2-529D-47B9-ADA3-F0F31F85AF0A}" type="sibTrans" cxnId="{49F033D4-8901-46F7-9E0A-318896458C59}">
      <dgm:prSet/>
      <dgm:spPr/>
      <dgm:t>
        <a:bodyPr/>
        <a:lstStyle/>
        <a:p>
          <a:endParaRPr lang="en-GB"/>
        </a:p>
      </dgm:t>
    </dgm:pt>
    <dgm:pt modelId="{FD62428B-C5BB-40BB-811C-4BC1C84F4FE5}" type="pres">
      <dgm:prSet presAssocID="{A288E371-16AD-475B-AA32-DE90E30598A4}" presName="Name0" presStyleCnt="0">
        <dgm:presLayoutVars>
          <dgm:dir/>
          <dgm:animLvl val="lvl"/>
          <dgm:resizeHandles val="exact"/>
        </dgm:presLayoutVars>
      </dgm:prSet>
      <dgm:spPr/>
    </dgm:pt>
    <dgm:pt modelId="{4C6D6942-4D9F-45F0-8C37-5A54F789BBA8}" type="pres">
      <dgm:prSet presAssocID="{46FF6496-44CB-47B1-840B-134166955A6E}" presName="linNode" presStyleCnt="0"/>
      <dgm:spPr/>
    </dgm:pt>
    <dgm:pt modelId="{7E46ED03-0A58-4BDF-BD5D-7E05292DD31C}" type="pres">
      <dgm:prSet presAssocID="{46FF6496-44CB-47B1-840B-134166955A6E}" presName="parentText" presStyleLbl="node1" presStyleIdx="0" presStyleCnt="3" custScaleX="117788" custLinFactNeighborX="-7208" custLinFactNeighborY="-151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</dgm:pt>
    <dgm:pt modelId="{3EF0E16D-D703-4376-9B54-EF11642D32C5}" type="pres">
      <dgm:prSet presAssocID="{46FF6496-44CB-47B1-840B-134166955A6E}" presName="descendantText" presStyleLbl="alignAccFollowNode1" presStyleIdx="0" presStyleCnt="3">
        <dgm:presLayoutVars>
          <dgm:bulletEnabled val="1"/>
        </dgm:presLayoutVars>
      </dgm:prSet>
      <dgm:spPr/>
    </dgm:pt>
    <dgm:pt modelId="{424984E3-52F9-453D-8867-2477A6989BA6}" type="pres">
      <dgm:prSet presAssocID="{0F1EC754-5725-497B-BED1-6C5DD2C90079}" presName="sp" presStyleCnt="0"/>
      <dgm:spPr/>
    </dgm:pt>
    <dgm:pt modelId="{D3B08A0C-16F1-4A03-BC1D-01A6190E66C0}" type="pres">
      <dgm:prSet presAssocID="{F660C204-AD1D-4C53-8F27-7A5966F8DC74}" presName="linNode" presStyleCnt="0"/>
      <dgm:spPr/>
    </dgm:pt>
    <dgm:pt modelId="{6917FD3C-AB4E-4DFF-9A5D-7E91C5280AEF}" type="pres">
      <dgm:prSet presAssocID="{F660C204-AD1D-4C53-8F27-7A5966F8DC74}" presName="parentText" presStyleLbl="node1" presStyleIdx="1" presStyleCnt="3" custScaleX="115679">
        <dgm:presLayoutVars>
          <dgm:chMax val="1"/>
          <dgm:bulletEnabled val="1"/>
        </dgm:presLayoutVars>
      </dgm:prSet>
      <dgm:spPr/>
    </dgm:pt>
    <dgm:pt modelId="{AADC68F4-1BFB-49F8-B99C-DB2A736F2840}" type="pres">
      <dgm:prSet presAssocID="{F660C204-AD1D-4C53-8F27-7A5966F8DC74}" presName="descendantText" presStyleLbl="alignAccFollowNode1" presStyleIdx="1" presStyleCnt="3">
        <dgm:presLayoutVars>
          <dgm:bulletEnabled val="1"/>
        </dgm:presLayoutVars>
      </dgm:prSet>
      <dgm:spPr/>
    </dgm:pt>
    <dgm:pt modelId="{B3ED1277-819E-4B69-9A9A-FAEAFBD52928}" type="pres">
      <dgm:prSet presAssocID="{E9709FC2-529D-47B9-ADA3-F0F31F85AF0A}" presName="sp" presStyleCnt="0"/>
      <dgm:spPr/>
    </dgm:pt>
    <dgm:pt modelId="{68241881-7407-43F1-8AFF-84BD0A03D70C}" type="pres">
      <dgm:prSet presAssocID="{80A1F164-4F8D-4672-97CD-AF108EC5E691}" presName="linNode" presStyleCnt="0"/>
      <dgm:spPr/>
    </dgm:pt>
    <dgm:pt modelId="{BE9BA299-539C-4134-B48A-BD7977DEE0C2}" type="pres">
      <dgm:prSet presAssocID="{80A1F164-4F8D-4672-97CD-AF108EC5E691}" presName="parentText" presStyleLbl="node1" presStyleIdx="2" presStyleCnt="3" custScaleX="117788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0BA0DC5-8B5C-4414-99A5-6BFE39B646EB}" type="pres">
      <dgm:prSet presAssocID="{80A1F164-4F8D-4672-97CD-AF108EC5E69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C8C3B1C-FD01-4FE5-88F7-56917CD996F9}" srcId="{46FF6496-44CB-47B1-840B-134166955A6E}" destId="{1A61B200-6DEF-4FD7-9BEA-B0AFBA76E5F6}" srcOrd="0" destOrd="0" parTransId="{49491D7C-67B7-42DF-ABD6-14BA00A2DA16}" sibTransId="{5A8E4DED-04B4-4F9F-AAA8-D3F5F5EE9735}"/>
    <dgm:cxn modelId="{B9E9EA70-5BB4-4CDF-B109-99A9BDB5F08C}" type="presOf" srcId="{F660C204-AD1D-4C53-8F27-7A5966F8DC74}" destId="{6917FD3C-AB4E-4DFF-9A5D-7E91C5280AEF}" srcOrd="0" destOrd="0" presId="urn:microsoft.com/office/officeart/2005/8/layout/vList5"/>
    <dgm:cxn modelId="{EFC99651-4AE0-4716-9065-2FD7AD028860}" type="presOf" srcId="{81B04623-7A23-4661-99E6-AD7CA3AE52E7}" destId="{AADC68F4-1BFB-49F8-B99C-DB2A736F2840}" srcOrd="0" destOrd="0" presId="urn:microsoft.com/office/officeart/2005/8/layout/vList5"/>
    <dgm:cxn modelId="{84E3EF56-9BC2-4FA5-81A0-9C806B640ABF}" type="presOf" srcId="{1A61B200-6DEF-4FD7-9BEA-B0AFBA76E5F6}" destId="{3EF0E16D-D703-4376-9B54-EF11642D32C5}" srcOrd="0" destOrd="0" presId="urn:microsoft.com/office/officeart/2005/8/layout/vList5"/>
    <dgm:cxn modelId="{C44F5DB7-9A00-47AE-9A8E-FB4B4C04F046}" srcId="{F660C204-AD1D-4C53-8F27-7A5966F8DC74}" destId="{81B04623-7A23-4661-99E6-AD7CA3AE52E7}" srcOrd="0" destOrd="0" parTransId="{C791A8DB-693B-4858-A105-6B32E5D064A4}" sibTransId="{312FADDB-B93A-4511-8763-46BD4F92D4FA}"/>
    <dgm:cxn modelId="{B5F7CACB-6C20-4FED-A6D5-3AD06879C111}" srcId="{A288E371-16AD-475B-AA32-DE90E30598A4}" destId="{80A1F164-4F8D-4672-97CD-AF108EC5E691}" srcOrd="2" destOrd="0" parTransId="{3A2E2295-33CA-41DD-8110-DADF29DBD9F1}" sibTransId="{3ED77551-E736-44DA-89FC-F3486352E8A0}"/>
    <dgm:cxn modelId="{D27F33D4-3BD6-4545-A6FD-0975DEE72298}" type="presOf" srcId="{BB82B988-89B6-4952-A011-CCA8E04D5383}" destId="{F0BA0DC5-8B5C-4414-99A5-6BFE39B646EB}" srcOrd="0" destOrd="0" presId="urn:microsoft.com/office/officeart/2005/8/layout/vList5"/>
    <dgm:cxn modelId="{49F033D4-8901-46F7-9E0A-318896458C59}" srcId="{A288E371-16AD-475B-AA32-DE90E30598A4}" destId="{F660C204-AD1D-4C53-8F27-7A5966F8DC74}" srcOrd="1" destOrd="0" parTransId="{F4089316-57F8-47B4-965E-83C852AC2225}" sibTransId="{E9709FC2-529D-47B9-ADA3-F0F31F85AF0A}"/>
    <dgm:cxn modelId="{C43F8AD5-4D7F-4118-ABC8-06748AE39663}" srcId="{A288E371-16AD-475B-AA32-DE90E30598A4}" destId="{46FF6496-44CB-47B1-840B-134166955A6E}" srcOrd="0" destOrd="0" parTransId="{DD78BB3F-2077-43C7-BD51-F44E00145A35}" sibTransId="{0F1EC754-5725-497B-BED1-6C5DD2C90079}"/>
    <dgm:cxn modelId="{DA02EAE3-3DC5-4B5C-828D-5B420B7A6D43}" srcId="{80A1F164-4F8D-4672-97CD-AF108EC5E691}" destId="{BB82B988-89B6-4952-A011-CCA8E04D5383}" srcOrd="0" destOrd="0" parTransId="{6E951A64-8656-4EEF-9B33-DB414906FA5B}" sibTransId="{0F90A1E6-6875-4B0F-B49C-4C0532ECBBE7}"/>
    <dgm:cxn modelId="{72B6B2EF-57B9-4FFF-9242-DA03858C382F}" type="presOf" srcId="{46FF6496-44CB-47B1-840B-134166955A6E}" destId="{7E46ED03-0A58-4BDF-BD5D-7E05292DD31C}" srcOrd="0" destOrd="0" presId="urn:microsoft.com/office/officeart/2005/8/layout/vList5"/>
    <dgm:cxn modelId="{35A4D0FC-979B-435F-918E-390E64D15DD6}" type="presOf" srcId="{80A1F164-4F8D-4672-97CD-AF108EC5E691}" destId="{BE9BA299-539C-4134-B48A-BD7977DEE0C2}" srcOrd="0" destOrd="0" presId="urn:microsoft.com/office/officeart/2005/8/layout/vList5"/>
    <dgm:cxn modelId="{6B6DF8FC-D1A4-4E74-92E8-82A4CEBB69FF}" type="presOf" srcId="{A288E371-16AD-475B-AA32-DE90E30598A4}" destId="{FD62428B-C5BB-40BB-811C-4BC1C84F4FE5}" srcOrd="0" destOrd="0" presId="urn:microsoft.com/office/officeart/2005/8/layout/vList5"/>
    <dgm:cxn modelId="{50BF8D7B-AC6F-4830-950A-19A39AD44849}" type="presParOf" srcId="{FD62428B-C5BB-40BB-811C-4BC1C84F4FE5}" destId="{4C6D6942-4D9F-45F0-8C37-5A54F789BBA8}" srcOrd="0" destOrd="0" presId="urn:microsoft.com/office/officeart/2005/8/layout/vList5"/>
    <dgm:cxn modelId="{663CA452-3845-4138-95FC-407F9EA269F4}" type="presParOf" srcId="{4C6D6942-4D9F-45F0-8C37-5A54F789BBA8}" destId="{7E46ED03-0A58-4BDF-BD5D-7E05292DD31C}" srcOrd="0" destOrd="0" presId="urn:microsoft.com/office/officeart/2005/8/layout/vList5"/>
    <dgm:cxn modelId="{CF1350E0-68DB-4370-A00C-F2E90476A7BF}" type="presParOf" srcId="{4C6D6942-4D9F-45F0-8C37-5A54F789BBA8}" destId="{3EF0E16D-D703-4376-9B54-EF11642D32C5}" srcOrd="1" destOrd="0" presId="urn:microsoft.com/office/officeart/2005/8/layout/vList5"/>
    <dgm:cxn modelId="{D21169DD-F0D1-4E68-8C68-CAB0A2FEC30B}" type="presParOf" srcId="{FD62428B-C5BB-40BB-811C-4BC1C84F4FE5}" destId="{424984E3-52F9-453D-8867-2477A6989BA6}" srcOrd="1" destOrd="0" presId="urn:microsoft.com/office/officeart/2005/8/layout/vList5"/>
    <dgm:cxn modelId="{CE4200C2-45A4-4C73-8EAB-6BD289224FAB}" type="presParOf" srcId="{FD62428B-C5BB-40BB-811C-4BC1C84F4FE5}" destId="{D3B08A0C-16F1-4A03-BC1D-01A6190E66C0}" srcOrd="2" destOrd="0" presId="urn:microsoft.com/office/officeart/2005/8/layout/vList5"/>
    <dgm:cxn modelId="{00A1C6AC-4129-4D9F-9770-7020FA903003}" type="presParOf" srcId="{D3B08A0C-16F1-4A03-BC1D-01A6190E66C0}" destId="{6917FD3C-AB4E-4DFF-9A5D-7E91C5280AEF}" srcOrd="0" destOrd="0" presId="urn:microsoft.com/office/officeart/2005/8/layout/vList5"/>
    <dgm:cxn modelId="{5C7CDE63-AB77-4650-A333-0AAD1532CF07}" type="presParOf" srcId="{D3B08A0C-16F1-4A03-BC1D-01A6190E66C0}" destId="{AADC68F4-1BFB-49F8-B99C-DB2A736F2840}" srcOrd="1" destOrd="0" presId="urn:microsoft.com/office/officeart/2005/8/layout/vList5"/>
    <dgm:cxn modelId="{7B7868AB-39A9-44F0-B018-7C23DC084AC0}" type="presParOf" srcId="{FD62428B-C5BB-40BB-811C-4BC1C84F4FE5}" destId="{B3ED1277-819E-4B69-9A9A-FAEAFBD52928}" srcOrd="3" destOrd="0" presId="urn:microsoft.com/office/officeart/2005/8/layout/vList5"/>
    <dgm:cxn modelId="{232988BD-607F-42D1-8BD8-335A9BB89F37}" type="presParOf" srcId="{FD62428B-C5BB-40BB-811C-4BC1C84F4FE5}" destId="{68241881-7407-43F1-8AFF-84BD0A03D70C}" srcOrd="4" destOrd="0" presId="urn:microsoft.com/office/officeart/2005/8/layout/vList5"/>
    <dgm:cxn modelId="{919726D3-C187-4AB6-B0A8-257FE5BBFB8A}" type="presParOf" srcId="{68241881-7407-43F1-8AFF-84BD0A03D70C}" destId="{BE9BA299-539C-4134-B48A-BD7977DEE0C2}" srcOrd="0" destOrd="0" presId="urn:microsoft.com/office/officeart/2005/8/layout/vList5"/>
    <dgm:cxn modelId="{E4D18A99-7E3C-4635-BD93-824FE2173D47}" type="presParOf" srcId="{68241881-7407-43F1-8AFF-84BD0A03D70C}" destId="{F0BA0DC5-8B5C-4414-99A5-6BFE39B646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/>
        <a:lstStyle/>
        <a:p>
          <a:endParaRPr lang="en-US"/>
        </a:p>
      </dgm:t>
    </dgm:pt>
    <dgm:pt modelId="{5D70EFF5-8B31-4A1F-AE44-51E4CF0013EB}">
      <dgm:prSet phldrT="[Text]" custT="1"/>
      <dgm:spPr>
        <a:xfrm>
          <a:off x="2308656" y="1187489"/>
          <a:ext cx="1818372" cy="2215020"/>
        </a:xfrm>
        <a:prstGeom prst="rect">
          <a:avLst/>
        </a:prstGeom>
        <a:noFill/>
        <a:ln>
          <a:noFill/>
        </a:ln>
        <a:effectLst/>
      </dgm:spPr>
      <dgm:t>
        <a:bodyPr lIns="108000" tIns="648000" rIns="288000" anchor="t" anchorCtr="0"/>
        <a:lstStyle/>
        <a:p>
          <a:pPr>
            <a:lnSpc>
              <a:spcPct val="100000"/>
            </a:lnSpc>
            <a:buNone/>
          </a:pPr>
          <a:r>
            <a:rPr lang="en-GB" sz="2000" b="0" i="0" u="none" dirty="0">
              <a:solidFill>
                <a:srgbClr val="002060"/>
              </a:solidFill>
              <a:latin typeface="Arial"/>
              <a:ea typeface="+mn-ea"/>
              <a:cs typeface="+mn-cs"/>
            </a:rPr>
            <a:t>Examining the Predictors of Mental Ill Health in Esport Competitors</a:t>
          </a:r>
          <a:endParaRPr lang="en-US" sz="2000" u="none" dirty="0">
            <a:solidFill>
              <a:srgbClr val="002060"/>
            </a:solidFill>
            <a:latin typeface="Arial"/>
            <a:ea typeface="+mn-ea"/>
            <a:cs typeface="+mn-cs"/>
          </a:endParaRPr>
        </a:p>
      </dgm:t>
    </dgm:pt>
    <dgm:pt modelId="{96C720A0-FEEF-48D1-8DF6-ABA03C304822}" type="parTrans" cxnId="{E97FF64F-8020-497E-AE7D-2395DDA4560D}">
      <dgm:prSet/>
      <dgm:spPr/>
      <dgm:t>
        <a:bodyPr/>
        <a:lstStyle/>
        <a:p>
          <a:endParaRPr lang="en-US"/>
        </a:p>
      </dgm:t>
    </dgm:pt>
    <dgm:pt modelId="{B6A59CDE-18AD-4553-B6C5-FF001A8E8510}" type="sibTrans" cxnId="{E97FF64F-8020-497E-AE7D-2395DDA4560D}">
      <dgm:prSet/>
      <dgm:spPr/>
      <dgm:t>
        <a:bodyPr/>
        <a:lstStyle/>
        <a:p>
          <a:endParaRPr lang="en-US"/>
        </a:p>
      </dgm:t>
    </dgm:pt>
    <dgm:pt modelId="{D07AD3FD-84FF-467E-9693-752776549C61}">
      <dgm:prSet phldrT="[Text]" custT="1"/>
      <dgm:spPr>
        <a:xfrm>
          <a:off x="2129506" y="3510000"/>
          <a:ext cx="2239374" cy="810000"/>
        </a:xfrm>
        <a:prstGeom prst="chevron">
          <a:avLst>
            <a:gd name="adj" fmla="val 25000"/>
          </a:avLst>
        </a:prstGeom>
        <a:solidFill>
          <a:srgbClr val="F15A24"/>
        </a:solidFill>
        <a:ln w="12700" cap="flat" cmpd="sng" algn="ctr">
          <a:solidFill>
            <a:srgbClr val="F15A24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u="none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Smith et al. (2022)</a:t>
          </a:r>
        </a:p>
        <a:p>
          <a:pPr>
            <a:buNone/>
          </a:pPr>
          <a:r>
            <a:rPr lang="en-US" sz="1800" b="1" u="none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Birch et al. (in prep)</a:t>
          </a:r>
        </a:p>
      </dgm:t>
    </dgm:pt>
    <dgm:pt modelId="{A8C9B7A9-BC2A-4753-B7F0-F2E361D95520}" type="sibTrans" cxnId="{55492768-9A5E-4F74-AC7C-959C5C24EFD3}">
      <dgm:prSet/>
      <dgm:spPr/>
      <dgm:t>
        <a:bodyPr/>
        <a:lstStyle/>
        <a:p>
          <a:endParaRPr lang="en-US"/>
        </a:p>
      </dgm:t>
    </dgm:pt>
    <dgm:pt modelId="{7B691773-F524-4FAD-A272-BDF0B0C4370A}" type="parTrans" cxnId="{55492768-9A5E-4F74-AC7C-959C5C24EFD3}">
      <dgm:prSet/>
      <dgm:spPr/>
      <dgm:t>
        <a:bodyPr/>
        <a:lstStyle/>
        <a:p>
          <a:endParaRPr lang="en-US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0" presStyleCnt="1">
        <dgm:presLayoutVars>
          <dgm:chMax val="0"/>
          <dgm:chPref val="0"/>
        </dgm:presLayoutVars>
      </dgm:prSet>
      <dgm:spPr>
        <a:xfrm rot="5400000">
          <a:off x="1004081" y="2205425"/>
          <a:ext cx="2430000" cy="179149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15A24"/>
          </a:solidFill>
          <a:prstDash val="solid"/>
          <a:miter lim="800000"/>
        </a:ln>
        <a:effectLst/>
      </dgm:spPr>
    </dgm:pt>
    <dgm:pt modelId="{6C46E586-0364-4C52-98F9-74A7ACD803D1}" type="pres">
      <dgm:prSet presAssocID="{D07AD3FD-84FF-467E-9693-752776549C6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</dgm:ptLst>
  <dgm:cxnLst>
    <dgm:cxn modelId="{55492768-9A5E-4F74-AC7C-959C5C24EFD3}" srcId="{55C0B14E-AEA6-48D3-A387-ED4A3A3BF840}" destId="{D07AD3FD-84FF-467E-9693-752776549C61}" srcOrd="0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0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0E16D-D703-4376-9B54-EF11642D32C5}">
      <dsp:nvSpPr>
        <dsp:cNvPr id="0" name=""/>
        <dsp:cNvSpPr/>
      </dsp:nvSpPr>
      <dsp:spPr>
        <a:xfrm rot="5400000">
          <a:off x="6056961" y="-2378993"/>
          <a:ext cx="547388" cy="54442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002060"/>
              </a:solidFill>
              <a:latin typeface="Arial"/>
              <a:cs typeface="Arial"/>
            </a:rPr>
            <a:t>E.g., worries about skill level.</a:t>
          </a:r>
          <a:endParaRPr lang="en-GB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608509" y="96180"/>
        <a:ext cx="5417573" cy="493946"/>
      </dsp:txXfrm>
    </dsp:sp>
    <dsp:sp modelId="{7E46ED03-0A58-4BDF-BD5D-7E05292DD31C}">
      <dsp:nvSpPr>
        <dsp:cNvPr id="0" name=""/>
        <dsp:cNvSpPr/>
      </dsp:nvSpPr>
      <dsp:spPr>
        <a:xfrm>
          <a:off x="0" y="3"/>
          <a:ext cx="3607158" cy="684235"/>
        </a:xfrm>
        <a:prstGeom prst="flowChartAlternateProcess">
          <a:avLst/>
        </a:prstGeom>
        <a:solidFill>
          <a:schemeClr val="accent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Competitive (</a:t>
          </a:r>
          <a:r>
            <a:rPr lang="en-GB" sz="2400" b="1" i="1" kern="1200" dirty="0">
              <a:latin typeface="Arial" panose="020B0604020202020204" pitchFamily="34" charset="0"/>
              <a:cs typeface="Arial" panose="020B0604020202020204" pitchFamily="34" charset="0"/>
            </a:rPr>
            <a:t>n </a:t>
          </a:r>
          <a:r>
            <a:rPr lang="en-GB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= 11)</a:t>
          </a:r>
          <a:endParaRPr lang="en-GB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01" y="33404"/>
        <a:ext cx="3540356" cy="617433"/>
      </dsp:txXfrm>
    </dsp:sp>
    <dsp:sp modelId="{AADC68F4-1BFB-49F8-B99C-DB2A736F2840}">
      <dsp:nvSpPr>
        <dsp:cNvPr id="0" name=""/>
        <dsp:cNvSpPr/>
      </dsp:nvSpPr>
      <dsp:spPr>
        <a:xfrm rot="5400000">
          <a:off x="6037960" y="-1680354"/>
          <a:ext cx="547388" cy="54839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002060"/>
              </a:solidFill>
              <a:latin typeface="Arial"/>
              <a:cs typeface="Arial"/>
            </a:rPr>
            <a:t>E.g., contract issues.</a:t>
          </a:r>
          <a:endParaRPr lang="en-GB" sz="2400" kern="1200" dirty="0"/>
        </a:p>
      </dsp:txBody>
      <dsp:txXfrm rot="-5400000">
        <a:off x="3569700" y="814627"/>
        <a:ext cx="5457189" cy="493946"/>
      </dsp:txXfrm>
    </dsp:sp>
    <dsp:sp modelId="{6917FD3C-AB4E-4DFF-9A5D-7E91C5280AEF}">
      <dsp:nvSpPr>
        <dsp:cNvPr id="0" name=""/>
        <dsp:cNvSpPr/>
      </dsp:nvSpPr>
      <dsp:spPr>
        <a:xfrm>
          <a:off x="1350" y="719483"/>
          <a:ext cx="3568349" cy="68423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Organisational (</a:t>
          </a:r>
          <a:r>
            <a:rPr lang="en-GB" sz="2400" b="1" i="1" kern="1200" dirty="0">
              <a:latin typeface="Arial" panose="020B0604020202020204" pitchFamily="34" charset="0"/>
              <a:cs typeface="Arial" panose="020B0604020202020204" pitchFamily="34" charset="0"/>
            </a:rPr>
            <a:t>n </a:t>
          </a:r>
          <a:r>
            <a:rPr lang="en-GB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= 9)</a:t>
          </a:r>
          <a:r>
            <a:rPr lang="en-GB" sz="2400" b="1" kern="1200" dirty="0"/>
            <a:t> </a:t>
          </a:r>
        </a:p>
      </dsp:txBody>
      <dsp:txXfrm>
        <a:off x="34752" y="752885"/>
        <a:ext cx="3501545" cy="617431"/>
      </dsp:txXfrm>
    </dsp:sp>
    <dsp:sp modelId="{F0BA0DC5-8B5C-4414-99A5-6BFE39B646EB}">
      <dsp:nvSpPr>
        <dsp:cNvPr id="0" name=""/>
        <dsp:cNvSpPr/>
      </dsp:nvSpPr>
      <dsp:spPr>
        <a:xfrm rot="5400000">
          <a:off x="6056961" y="-942099"/>
          <a:ext cx="547388" cy="54442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E.g., what to do after competing.</a:t>
          </a:r>
        </a:p>
      </dsp:txBody>
      <dsp:txXfrm rot="-5400000">
        <a:off x="3608509" y="1533074"/>
        <a:ext cx="5417573" cy="493946"/>
      </dsp:txXfrm>
    </dsp:sp>
    <dsp:sp modelId="{BE9BA299-539C-4134-B48A-BD7977DEE0C2}">
      <dsp:nvSpPr>
        <dsp:cNvPr id="0" name=""/>
        <dsp:cNvSpPr/>
      </dsp:nvSpPr>
      <dsp:spPr>
        <a:xfrm>
          <a:off x="1350" y="1437930"/>
          <a:ext cx="3607158" cy="684235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Personal (</a:t>
          </a:r>
          <a:r>
            <a:rPr lang="en-GB" sz="2400" b="1" i="1" kern="1200" dirty="0">
              <a:latin typeface="Arial" panose="020B0604020202020204" pitchFamily="34" charset="0"/>
              <a:cs typeface="Arial" panose="020B0604020202020204" pitchFamily="34" charset="0"/>
            </a:rPr>
            <a:t>n </a:t>
          </a:r>
          <a:r>
            <a:rPr lang="en-GB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= 3)</a:t>
          </a: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4752" y="1471332"/>
        <a:ext cx="3540354" cy="617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E7729-FD3F-426D-804C-45BD60BD762D}">
      <dsp:nvSpPr>
        <dsp:cNvPr id="0" name=""/>
        <dsp:cNvSpPr/>
      </dsp:nvSpPr>
      <dsp:spPr>
        <a:xfrm rot="5400000">
          <a:off x="-1090646" y="2168050"/>
          <a:ext cx="2420903" cy="236717"/>
        </a:xfrm>
        <a:prstGeom prst="corner">
          <a:avLst>
            <a:gd name="adj1" fmla="val 1000"/>
            <a:gd name="adj2" fmla="val 1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15A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1446" y="3496860"/>
          <a:ext cx="2958969" cy="806967"/>
        </a:xfrm>
        <a:prstGeom prst="chevron">
          <a:avLst>
            <a:gd name="adj" fmla="val 25000"/>
          </a:avLst>
        </a:prstGeom>
        <a:solidFill>
          <a:srgbClr val="F15A24"/>
        </a:solidFill>
        <a:ln w="12700" cap="flat" cmpd="sng" algn="ctr">
          <a:solidFill>
            <a:srgbClr val="F15A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228600" rIns="114300" bIns="2286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kern="120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Smith et al. (2022)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kern="1200" dirty="0">
              <a:solidFill>
                <a:sysClr val="window" lastClr="FFFFFF"/>
              </a:solidFill>
              <a:effectLst>
                <a:outerShdw blurRad="50800" dist="38100" dir="2700000" algn="tl" rotWithShape="0">
                  <a:sysClr val="windowText" lastClr="000000">
                    <a:alpha val="50000"/>
                  </a:sys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Birch et al. (in prep)</a:t>
          </a:r>
        </a:p>
      </dsp:txBody>
      <dsp:txXfrm>
        <a:off x="203188" y="3496860"/>
        <a:ext cx="2555485" cy="806967"/>
      </dsp:txXfrm>
    </dsp:sp>
    <dsp:sp modelId="{5E07F9E4-149C-4A89-848F-4ABDD305F0C5}">
      <dsp:nvSpPr>
        <dsp:cNvPr id="0" name=""/>
        <dsp:cNvSpPr/>
      </dsp:nvSpPr>
      <dsp:spPr>
        <a:xfrm>
          <a:off x="238163" y="1217987"/>
          <a:ext cx="2402683" cy="2136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u="none" kern="1200" dirty="0">
              <a:solidFill>
                <a:srgbClr val="002060"/>
              </a:solidFill>
              <a:latin typeface="Arial"/>
              <a:ea typeface="+mn-ea"/>
              <a:cs typeface="+mn-cs"/>
            </a:rPr>
            <a:t>Examining the Predictors of Mental Ill Health in Esport Competitors</a:t>
          </a:r>
          <a:endParaRPr lang="en-US" sz="2000" u="none" kern="1200" dirty="0">
            <a:solidFill>
              <a:srgbClr val="002060"/>
            </a:solidFill>
            <a:latin typeface="Arial"/>
            <a:ea typeface="+mn-ea"/>
            <a:cs typeface="+mn-cs"/>
          </a:endParaRPr>
        </a:p>
      </dsp:txBody>
      <dsp:txXfrm>
        <a:off x="238163" y="1217987"/>
        <a:ext cx="2402683" cy="2136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D1769-9684-4B05-AADB-1F69FD68EDB5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E39A2-E1A3-4608-B5B4-242164DCB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6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38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21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91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25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9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7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71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59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4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938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6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04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CBE-E909-43B7-863A-EF9F8F0502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63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and image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94889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s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FD14-D188-4AC3-A98B-5E5C2F0A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1" y="423949"/>
            <a:ext cx="4746369" cy="1375959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DD78D-9DCB-4AA5-8996-591359999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6B4F4-0558-4C66-891B-6FC0D9DE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402" y="2002902"/>
            <a:ext cx="4746368" cy="383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EB3E-5E77-48C9-B3CB-14C33AC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22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FD14-D188-4AC3-A98B-5E5C2F0A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550" y="714896"/>
            <a:ext cx="5552699" cy="135913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DD78D-9DCB-4AA5-8996-591359999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1890" y="714896"/>
            <a:ext cx="4818611" cy="486294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6B4F4-0558-4C66-891B-6FC0D9DE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10551" y="2244437"/>
            <a:ext cx="5552698" cy="333340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EB3E-5E77-48C9-B3CB-14C33AC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8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30949-A260-404F-B545-22D06A333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100"/>
          </a:xfrm>
        </p:spPr>
        <p:txBody>
          <a:bodyPr vert="eaVert"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C5D10-A3CE-47A7-88EE-ED36BA9E2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1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6910-B71D-4933-BDA0-04AD5526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7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siness Sch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00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46858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reative Digital Technolo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85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63870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AF9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01194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ngineering &amp;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5A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47361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ne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C85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418647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uma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2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181488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nservat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B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205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8467-0F19-45A6-9418-2F149E1C4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2538"/>
            <a:ext cx="9144000" cy="1575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62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sychology &amp; Couns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766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053667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hea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7B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58548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ducation, Health &amp; Social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004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035112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2C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41687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ofessiona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007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89945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5024-9FC8-450E-AD4D-592E11EC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6D19-A94A-4E1C-869C-A9537C14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29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7F65-3426-4F70-A841-5625DBB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4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66F1-0EF4-427B-A506-71AA86E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90E29-9D21-4EA1-9EDC-834D29028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628"/>
            <a:ext cx="10515600" cy="102246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CA874-A269-4FDD-88B4-A938C809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375E-6CB5-4BBF-B99E-F8FF7798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8C0B0-9AEF-4AFD-BB0E-89044BD43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67F8A-AFD3-4608-8A97-CB14D1005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B1526-EDB3-4D08-A158-2212E26A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20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D735-47E3-404D-AF75-AB02FD80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8907E-BB0A-4B17-B37E-963102973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2175"/>
            <a:ext cx="5157787" cy="6929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555DE-3311-40CE-8E5B-BBD8A2400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43447"/>
            <a:ext cx="5157787" cy="33250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E8F89-5C8F-483F-97B5-121E0CBAA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2175"/>
            <a:ext cx="5183188" cy="6929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F3AB0-7DD9-4317-BF9A-48E0FFB32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3447"/>
            <a:ext cx="5183188" cy="33250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205E9-C1E8-4479-81CB-F91E065C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2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02AA-EA54-4ABD-A668-B4180128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94012-4178-4EB7-90B2-AA1E1589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8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62AA6-0BFE-415E-91D5-D5EF071A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1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DB13-3611-4614-B1D7-D6540A24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9730"/>
            <a:ext cx="5145376" cy="1327669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866A7-AB52-4932-A27F-92341D197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15" y="729731"/>
            <a:ext cx="504602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84D5A-B621-4E40-B0FA-2C41D4D76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184"/>
            <a:ext cx="5145376" cy="33921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B4935-62B3-44A4-A4CA-190330B7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0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02512E-8062-401E-A810-9E4E2E470D9C}"/>
              </a:ext>
            </a:extLst>
          </p:cNvPr>
          <p:cNvSpPr/>
          <p:nvPr userDrawn="1"/>
        </p:nvSpPr>
        <p:spPr>
          <a:xfrm>
            <a:off x="0" y="6087512"/>
            <a:ext cx="12192000" cy="782549"/>
          </a:xfrm>
          <a:prstGeom prst="rect">
            <a:avLst/>
          </a:prstGeom>
          <a:solidFill>
            <a:srgbClr val="85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51688-8BC6-4365-9059-C2903A01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40639-DF12-4B59-A4EB-96EE5F00A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06743-5CF4-4CA1-B18E-3D4C94F0C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96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7ED3A-EEB6-4D04-9835-7C969E066C3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4" y="6251311"/>
            <a:ext cx="1871405" cy="424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2ED17A-115C-4211-88D6-6FDCD471763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680" y="6373492"/>
            <a:ext cx="1395263" cy="1761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92F3B2-C875-4272-BD25-73FF21D6C528}"/>
              </a:ext>
            </a:extLst>
          </p:cNvPr>
          <p:cNvSpPr txBox="1">
            <a:spLocks/>
          </p:cNvSpPr>
          <p:nvPr userDrawn="1"/>
        </p:nvSpPr>
        <p:spPr>
          <a:xfrm>
            <a:off x="7508486" y="6308517"/>
            <a:ext cx="2951357" cy="316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bg1"/>
                </a:solidFill>
                <a:latin typeface="Gill Sans MT" panose="020B0502020104020203" pitchFamily="34" charset="77"/>
              </a:rPr>
              <a:t>chi.ac.uk   |   #chiuni   |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41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3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Optim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ports.com/en/gla1ve-steps-down-the-grueling-stress-in-esports-9437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2A93-E680-4809-820F-737C2A292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483989"/>
            <a:ext cx="5259531" cy="2124323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Mental ill health in professional esports players: 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Prevalence and relationships  </a:t>
            </a:r>
            <a:endParaRPr lang="it-I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010A2-1B05-4425-A68D-CB925DF3B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038" y="3729518"/>
            <a:ext cx="5795962" cy="1982912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FF00"/>
                </a:solidFill>
                <a:ea typeface="+mn-lt"/>
                <a:cs typeface="+mn-lt"/>
              </a:rPr>
              <a:t>Phil Birch </a:t>
            </a:r>
            <a:r>
              <a:rPr lang="it-IT" sz="1800" b="1" dirty="0">
                <a:solidFill>
                  <a:srgbClr val="FFFF00"/>
                </a:solidFill>
                <a:ea typeface="+mn-lt"/>
                <a:cs typeface="+mn-lt"/>
              </a:rPr>
              <a:t>(University of Chichester)</a:t>
            </a:r>
            <a:endParaRPr lang="it-IT" sz="1800" b="1" baseline="30000" dirty="0">
              <a:solidFill>
                <a:srgbClr val="FFFF00"/>
              </a:solidFill>
              <a:ea typeface="+mn-lt"/>
              <a:cs typeface="+mn-lt"/>
            </a:endParaRPr>
          </a:p>
          <a:p>
            <a:r>
              <a:rPr lang="it-IT" b="1" dirty="0">
                <a:solidFill>
                  <a:srgbClr val="FFFF00"/>
                </a:solidFill>
                <a:ea typeface="+mn-lt"/>
                <a:cs typeface="+mn-lt"/>
              </a:rPr>
              <a:t>Ben Sharpe </a:t>
            </a:r>
            <a:r>
              <a:rPr lang="it-IT" sz="1800" b="1" dirty="0">
                <a:solidFill>
                  <a:srgbClr val="FFFF00"/>
                </a:solidFill>
                <a:ea typeface="+mn-lt"/>
                <a:cs typeface="+mn-lt"/>
              </a:rPr>
              <a:t>(University of Chichester)</a:t>
            </a:r>
          </a:p>
          <a:p>
            <a:r>
              <a:rPr lang="it-IT" b="1" dirty="0">
                <a:solidFill>
                  <a:srgbClr val="FFFF00"/>
                </a:solidFill>
                <a:ea typeface="+mn-lt"/>
                <a:cs typeface="+mn-lt"/>
              </a:rPr>
              <a:t>Angelica Beatriz Ortiz de Gortari </a:t>
            </a:r>
            <a:r>
              <a:rPr lang="it-IT" sz="1800" b="1" dirty="0">
                <a:solidFill>
                  <a:srgbClr val="FFFF00"/>
                </a:solidFill>
                <a:ea typeface="+mn-lt"/>
                <a:cs typeface="+mn-lt"/>
              </a:rPr>
              <a:t>(University of Bergen)</a:t>
            </a:r>
            <a:endParaRPr lang="it-IT" sz="1800" b="1" baseline="30000" dirty="0">
              <a:solidFill>
                <a:srgbClr val="FFFF00"/>
              </a:solidFill>
              <a:ea typeface="+mn-lt"/>
              <a:cs typeface="+mn-lt"/>
            </a:endParaRPr>
          </a:p>
          <a:p>
            <a:r>
              <a:rPr lang="it-IT" b="1" dirty="0">
                <a:ea typeface="+mn-lt"/>
                <a:cs typeface="+mn-lt"/>
              </a:rPr>
              <a:t>Aty Arumuham </a:t>
            </a:r>
            <a:r>
              <a:rPr lang="it-IT" sz="1800" b="1" dirty="0">
                <a:ea typeface="+mn-lt"/>
                <a:cs typeface="+mn-lt"/>
              </a:rPr>
              <a:t>(King’s College London)</a:t>
            </a:r>
            <a:endParaRPr lang="it-IT" sz="1800" b="1" baseline="30000" dirty="0">
              <a:ea typeface="+mn-lt"/>
              <a:cs typeface="+mn-lt"/>
            </a:endParaRPr>
          </a:p>
          <a:p>
            <a:r>
              <a:rPr lang="it-IT" b="1" dirty="0">
                <a:solidFill>
                  <a:srgbClr val="FFFF00"/>
                </a:solidFill>
                <a:ea typeface="+mn-lt"/>
                <a:cs typeface="+mn-lt"/>
              </a:rPr>
              <a:t>Matt Smith </a:t>
            </a:r>
            <a:r>
              <a:rPr lang="it-IT" sz="1800" b="1" dirty="0">
                <a:solidFill>
                  <a:srgbClr val="FFFF00"/>
                </a:solidFill>
                <a:ea typeface="+mn-lt"/>
                <a:cs typeface="+mn-lt"/>
              </a:rPr>
              <a:t>(University of Winchester)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A4CC43B-5012-4DC6-85C0-56472596E4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8145" r="28145"/>
          <a:stretch>
            <a:fillRect/>
          </a:stretch>
        </p:blipFill>
        <p:spPr>
          <a:xfrm>
            <a:off x="6096000" y="0"/>
            <a:ext cx="6096000" cy="6092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0895C5-12B0-E90E-A4E7-B0B9592CC8D6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5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65EA5BE8-4543-FA19-A050-C6C65DC7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9" y="274639"/>
            <a:ext cx="11814131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in FPS 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B28FF-111A-2D85-2D4F-88799263EDA8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4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B3783A64-5200-D691-F34F-106847979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6C03BF-03D6-DC24-5C4D-2123F43883C7}"/>
              </a:ext>
            </a:extLst>
          </p:cNvPr>
          <p:cNvSpPr txBox="1">
            <a:spLocks/>
          </p:cNvSpPr>
          <p:nvPr/>
        </p:nvSpPr>
        <p:spPr>
          <a:xfrm>
            <a:off x="73069" y="1549276"/>
            <a:ext cx="6231562" cy="4466326"/>
          </a:xfrm>
          <a:prstGeom prst="rect">
            <a:avLst/>
          </a:prstGeom>
        </p:spPr>
        <p:txBody>
          <a:bodyPr vert="horz" lIns="108852" tIns="54426" rIns="108852" bIns="54426" rtlCol="0">
            <a:normAutofit fontScale="62500" lnSpcReduction="20000"/>
          </a:bodyPr>
          <a:lstStyle>
            <a:lvl1pPr marL="489833" indent="-489833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653110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237" lvl="1" indent="0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167DBF"/>
                </a:solidFill>
                <a:latin typeface="Arial"/>
                <a:cs typeface="Arial"/>
              </a:rPr>
              <a:t>Aim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Examine the correlates </a:t>
            </a: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and prevalence </a:t>
            </a: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of mental ill health in pro CS:GO players.</a:t>
            </a:r>
          </a:p>
          <a:p>
            <a:pPr marL="544237" lvl="1" indent="0">
              <a:spcBef>
                <a:spcPts val="0"/>
              </a:spcBef>
              <a:buNone/>
            </a:pPr>
            <a:endParaRPr lang="en-US" sz="4400" b="1" dirty="0">
              <a:solidFill>
                <a:srgbClr val="167DBF"/>
              </a:solidFill>
              <a:latin typeface="Arial"/>
              <a:cs typeface="Arial"/>
            </a:endParaRPr>
          </a:p>
          <a:p>
            <a:pPr marL="544237" lvl="1" indent="0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167DBF"/>
                </a:solidFill>
                <a:latin typeface="Arial"/>
                <a:cs typeface="Arial"/>
              </a:rPr>
              <a:t>Participants/procedure</a:t>
            </a:r>
          </a:p>
          <a:p>
            <a:pPr marL="544237" lvl="1" indent="0">
              <a:spcBef>
                <a:spcPts val="0"/>
              </a:spcBef>
              <a:buNone/>
            </a:pP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Pro (</a:t>
            </a:r>
            <a:r>
              <a:rPr lang="en-US" sz="3600" i="1" dirty="0">
                <a:solidFill>
                  <a:srgbClr val="002060"/>
                </a:solidFill>
                <a:latin typeface="Arial"/>
                <a:cs typeface="Arial"/>
              </a:rPr>
              <a:t>n </a:t>
            </a: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= 51) CS:GO players;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17.1% of total registered pros.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76.5% played at least one €500k prize in previous 12 months. </a:t>
            </a:r>
          </a:p>
          <a:p>
            <a:pPr marL="653110" lvl="1" indent="0">
              <a:spcBef>
                <a:spcPts val="0"/>
              </a:spcBef>
              <a:buNone/>
            </a:pPr>
            <a:endParaRPr lang="en-US" sz="3600" dirty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Data was collected via Qualtrics over 5 months (during Covid). </a:t>
            </a:r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sz="2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sz="2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sz="3333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Esports Stars Suffer from same Stress Levels as Athletes Claims Study">
            <a:extLst>
              <a:ext uri="{FF2B5EF4-FFF2-40B4-BE49-F238E27FC236}">
                <a16:creationId xmlns:a16="http://schemas.microsoft.com/office/drawing/2014/main" id="{3BFF2CEC-32A5-4BFC-8E1D-3E274276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208" y="2034283"/>
            <a:ext cx="4958992" cy="27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7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59" y="274639"/>
            <a:ext cx="11883082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and hypotheses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29468-AD2A-F975-37CE-D1C6B98B1F41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6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C8B8B2AE-7C2B-E8AD-9D7D-CA594DCF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1A674E-53AD-B734-3F1D-65A3AAFAB095}"/>
              </a:ext>
            </a:extLst>
          </p:cNvPr>
          <p:cNvSpPr/>
          <p:nvPr/>
        </p:nvSpPr>
        <p:spPr>
          <a:xfrm>
            <a:off x="865414" y="2461643"/>
            <a:ext cx="4223422" cy="1579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0"/>
              </a:spcBef>
              <a:buNone/>
            </a:pPr>
            <a:r>
              <a:rPr lang="en-US" sz="5400" dirty="0">
                <a:solidFill>
                  <a:srgbClr val="FF0000"/>
                </a:solidFill>
                <a:latin typeface="Arial"/>
                <a:cs typeface="Arial"/>
              </a:rPr>
              <a:t>Stressors</a:t>
            </a:r>
            <a:endParaRPr lang="en-US" sz="21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24774A-AD0A-2F1A-66B4-81DD3B5BF090}"/>
              </a:ext>
            </a:extLst>
          </p:cNvPr>
          <p:cNvSpPr/>
          <p:nvPr/>
        </p:nvSpPr>
        <p:spPr>
          <a:xfrm>
            <a:off x="5734879" y="1302025"/>
            <a:ext cx="6326123" cy="39160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3110" lvl="1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FF0000"/>
                </a:solidFill>
                <a:latin typeface="Arial"/>
                <a:cs typeface="Arial"/>
              </a:rPr>
              <a:t>Psychological distress: </a:t>
            </a:r>
          </a:p>
          <a:p>
            <a:pPr marL="653110" lvl="1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Distress Screener </a:t>
            </a:r>
          </a:p>
          <a:p>
            <a:pPr marL="653110" lvl="1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en-US" sz="2100" dirty="0" err="1">
                <a:solidFill>
                  <a:srgbClr val="002060"/>
                </a:solidFill>
                <a:latin typeface="Arial"/>
                <a:cs typeface="Arial"/>
              </a:rPr>
              <a:t>Foskett</a:t>
            </a:r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 &amp; Longstaff, 2017)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653110" lvl="1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FF0000"/>
                </a:solidFill>
                <a:latin typeface="Arial"/>
                <a:cs typeface="Arial"/>
              </a:rPr>
              <a:t>General anxiety and depression:</a:t>
            </a:r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653110" lvl="1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General Health Questionnaire – short form </a:t>
            </a:r>
          </a:p>
          <a:p>
            <a:pPr marL="653110" lvl="1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en-US" sz="2100" dirty="0">
                <a:solidFill>
                  <a:srgbClr val="FF0000"/>
                </a:solidFill>
                <a:latin typeface="Arial"/>
                <a:cs typeface="Arial"/>
              </a:rPr>
              <a:t>GHQ-12</a:t>
            </a:r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; Goldberg et al., 1997).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653110" lvl="1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FF0000"/>
                </a:solidFill>
                <a:latin typeface="Arial"/>
                <a:cs typeface="Arial"/>
              </a:rPr>
              <a:t>Severe depressive symptoms:</a:t>
            </a:r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653110" lvl="1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Patient Health Questionnaire </a:t>
            </a:r>
          </a:p>
          <a:p>
            <a:pPr marL="653110" lvl="1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en-US" sz="2100" dirty="0">
                <a:solidFill>
                  <a:srgbClr val="FF0000"/>
                </a:solidFill>
                <a:latin typeface="Arial"/>
                <a:cs typeface="Arial"/>
              </a:rPr>
              <a:t>PHQ-9</a:t>
            </a:r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; Johnson et al., 2002).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E4AA9C-637C-C010-1569-B47125062F57}"/>
              </a:ext>
            </a:extLst>
          </p:cNvPr>
          <p:cNvCxnSpPr>
            <a:cxnSpLocks/>
          </p:cNvCxnSpPr>
          <p:nvPr/>
        </p:nvCxnSpPr>
        <p:spPr>
          <a:xfrm>
            <a:off x="5088836" y="3256014"/>
            <a:ext cx="64604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C623F14-386C-DB8A-6C69-03117950DF88}"/>
              </a:ext>
            </a:extLst>
          </p:cNvPr>
          <p:cNvSpPr/>
          <p:nvPr/>
        </p:nvSpPr>
        <p:spPr>
          <a:xfrm>
            <a:off x="5734879" y="5471993"/>
            <a:ext cx="6302661" cy="4616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Mental ill health prevalence</a:t>
            </a:r>
          </a:p>
        </p:txBody>
      </p:sp>
    </p:spTree>
    <p:extLst>
      <p:ext uri="{BB962C8B-B14F-4D97-AF65-F5344CB8AC3E}">
        <p14:creationId xmlns:p14="http://schemas.microsoft.com/office/powerpoint/2010/main" val="27421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59" y="274639"/>
            <a:ext cx="11883082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- stressors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29" y="1647300"/>
            <a:ext cx="11330610" cy="1979003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Collated stressors from traditional sports (e.g., Sakar &amp; Fletcher, 2016) and esports (e.g., Smith et al., 2019).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Expert panel of CS:GO players (</a:t>
            </a:r>
            <a:r>
              <a:rPr lang="en-US" i="1" dirty="0">
                <a:solidFill>
                  <a:srgbClr val="002060"/>
                </a:solidFill>
                <a:latin typeface="Arial"/>
                <a:cs typeface="Arial"/>
              </a:rPr>
              <a:t>n 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= 3) and coaches (</a:t>
            </a:r>
            <a:r>
              <a:rPr lang="en-US" i="1" dirty="0">
                <a:solidFill>
                  <a:srgbClr val="002060"/>
                </a:solidFill>
                <a:latin typeface="Arial"/>
                <a:cs typeface="Arial"/>
              </a:rPr>
              <a:t>n 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= 3) ranked stressor importance.</a:t>
            </a:r>
          </a:p>
          <a:p>
            <a:pPr marL="544237" lvl="1" indent="0"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29468-AD2A-F975-37CE-D1C6B98B1F41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6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C8B8B2AE-7C2B-E8AD-9D7D-CA594DCF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B688279-59E6-4E39-95D3-0EB79A758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373882"/>
              </p:ext>
            </p:extLst>
          </p:nvPr>
        </p:nvGraphicFramePr>
        <p:xfrm>
          <a:off x="1568520" y="3855964"/>
          <a:ext cx="9054960" cy="212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55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7382" y="564940"/>
            <a:ext cx="11137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findings - stressors</a:t>
            </a:r>
          </a:p>
          <a:p>
            <a:pPr algn="r"/>
            <a:endParaRPr lang="it-IT" sz="2400" dirty="0">
              <a:solidFill>
                <a:srgbClr val="5B5B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E96526-A8A9-4523-A87D-FF9219F2B960}"/>
              </a:ext>
            </a:extLst>
          </p:cNvPr>
          <p:cNvSpPr/>
          <p:nvPr/>
        </p:nvSpPr>
        <p:spPr>
          <a:xfrm>
            <a:off x="143339" y="1602419"/>
            <a:ext cx="2880320" cy="18265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et al. 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0E1D2B-F530-476F-98F5-B082FEE45013}"/>
              </a:ext>
            </a:extLst>
          </p:cNvPr>
          <p:cNvSpPr/>
          <p:nvPr/>
        </p:nvSpPr>
        <p:spPr>
          <a:xfrm>
            <a:off x="3226218" y="1631898"/>
            <a:ext cx="3737545" cy="516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concerns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48FFDF-63B4-419A-B6EF-9D4EEB6FD565}"/>
              </a:ext>
            </a:extLst>
          </p:cNvPr>
          <p:cNvSpPr/>
          <p:nvPr/>
        </p:nvSpPr>
        <p:spPr>
          <a:xfrm>
            <a:off x="3226218" y="2272062"/>
            <a:ext cx="3737545" cy="516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Game-specific uncertainty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0CA91F-4C0E-4730-92B2-D5CF0CE8B0CF}"/>
              </a:ext>
            </a:extLst>
          </p:cNvPr>
          <p:cNvSpPr/>
          <p:nvPr/>
        </p:nvSpPr>
        <p:spPr>
          <a:xfrm>
            <a:off x="3226218" y="2912226"/>
            <a:ext cx="3737545" cy="516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In-game pressure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F6F4AE-F2A4-4C21-95CB-540A3269012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963763" y="1890286"/>
            <a:ext cx="1916547" cy="482597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9E1A61-8984-45BE-B1EF-1AD9C0986B8D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963763" y="2530449"/>
            <a:ext cx="1916547" cy="1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CD7B78-3CC6-406F-8ABF-0CA138BC4BD3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963763" y="2698856"/>
            <a:ext cx="1916547" cy="471757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A6628-98FF-4081-9EED-172ACB4CD6ED}"/>
              </a:ext>
            </a:extLst>
          </p:cNvPr>
          <p:cNvSpPr/>
          <p:nvPr/>
        </p:nvSpPr>
        <p:spPr>
          <a:xfrm>
            <a:off x="8880310" y="2257322"/>
            <a:ext cx="3072341" cy="516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DS, GHQ-12, PHQ-9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6AFBC1B-CA37-447B-A54D-ED0C36C6206E}"/>
              </a:ext>
            </a:extLst>
          </p:cNvPr>
          <p:cNvSpPr/>
          <p:nvPr/>
        </p:nvSpPr>
        <p:spPr>
          <a:xfrm>
            <a:off x="143339" y="3844978"/>
            <a:ext cx="2880320" cy="182658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Birch et al.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(current study)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C54CCCB-C778-4E01-B155-13815AC1EF6A}"/>
              </a:ext>
            </a:extLst>
          </p:cNvPr>
          <p:cNvSpPr/>
          <p:nvPr/>
        </p:nvSpPr>
        <p:spPr>
          <a:xfrm>
            <a:off x="3226218" y="4495047"/>
            <a:ext cx="3677344" cy="5167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b="1" dirty="0">
                <a:latin typeface="Arial" panose="020B0604020202020204" pitchFamily="34" charset="0"/>
                <a:cs typeface="Arial" panose="020B0604020202020204" pitchFamily="34" charset="0"/>
              </a:rPr>
              <a:t>Personal stressors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641946B-006F-4251-9A67-20602944B1E6}"/>
              </a:ext>
            </a:extLst>
          </p:cNvPr>
          <p:cNvCxnSpPr>
            <a:cxnSpLocks/>
          </p:cNvCxnSpPr>
          <p:nvPr/>
        </p:nvCxnSpPr>
        <p:spPr>
          <a:xfrm flipH="1">
            <a:off x="6927008" y="4738378"/>
            <a:ext cx="78618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743DD63-AAB9-4B08-A7C2-C1D14E3AEF05}"/>
              </a:ext>
            </a:extLst>
          </p:cNvPr>
          <p:cNvSpPr/>
          <p:nvPr/>
        </p:nvSpPr>
        <p:spPr>
          <a:xfrm>
            <a:off x="7723129" y="4486124"/>
            <a:ext cx="4265332" cy="5167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b="1" dirty="0">
                <a:latin typeface="Arial" panose="020B0604020202020204" pitchFamily="34" charset="0"/>
                <a:cs typeface="Arial" panose="020B0604020202020204" pitchFamily="34" charset="0"/>
              </a:rPr>
              <a:t>DS (</a:t>
            </a:r>
            <a:r>
              <a:rPr lang="en-GB" sz="2133" b="1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GB" sz="2133" b="1" dirty="0">
                <a:latin typeface="Arial" panose="020B0604020202020204" pitchFamily="34" charset="0"/>
                <a:cs typeface="Arial" panose="020B0604020202020204" pitchFamily="34" charset="0"/>
              </a:rPr>
              <a:t>= .34*), PHQ-9 (</a:t>
            </a:r>
            <a:r>
              <a:rPr lang="en-GB" sz="2133" b="1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GB" sz="2133" b="1" dirty="0">
                <a:latin typeface="Arial" panose="020B0604020202020204" pitchFamily="34" charset="0"/>
                <a:cs typeface="Arial" panose="020B0604020202020204" pitchFamily="34" charset="0"/>
              </a:rPr>
              <a:t>= .46**)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BEEDD5-656F-481B-8E7C-54B23D5D950E}"/>
              </a:ext>
            </a:extLst>
          </p:cNvPr>
          <p:cNvSpPr txBox="1"/>
          <p:nvPr/>
        </p:nvSpPr>
        <p:spPr>
          <a:xfrm>
            <a:off x="9168341" y="5637246"/>
            <a:ext cx="316835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b="1" i="1" dirty="0"/>
              <a:t>Note. *p &lt; .05. **p &lt; .01.</a:t>
            </a:r>
          </a:p>
        </p:txBody>
      </p:sp>
    </p:spTree>
    <p:extLst>
      <p:ext uri="{BB962C8B-B14F-4D97-AF65-F5344CB8AC3E}">
        <p14:creationId xmlns:p14="http://schemas.microsoft.com/office/powerpoint/2010/main" val="6338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59" y="274639"/>
            <a:ext cx="11883082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prevalence findings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29468-AD2A-F975-37CE-D1C6B98B1F41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6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C8B8B2AE-7C2B-E8AD-9D7D-CA594DCF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DB88067-21F8-0ABE-2395-E73EB2D960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479444"/>
              </p:ext>
            </p:extLst>
          </p:nvPr>
        </p:nvGraphicFramePr>
        <p:xfrm>
          <a:off x="1346725" y="1958010"/>
          <a:ext cx="4429711" cy="411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68CB383-A252-4A1C-CE63-ED3B11990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214849"/>
              </p:ext>
            </p:extLst>
          </p:nvPr>
        </p:nvGraphicFramePr>
        <p:xfrm>
          <a:off x="6429838" y="1997766"/>
          <a:ext cx="4415437" cy="407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sellaDiTesto 6">
            <a:extLst>
              <a:ext uri="{FF2B5EF4-FFF2-40B4-BE49-F238E27FC236}">
                <a16:creationId xmlns:a16="http://schemas.microsoft.com/office/drawing/2014/main" id="{34B51712-4A7A-E458-4C9C-59CF72F91DF9}"/>
              </a:ext>
            </a:extLst>
          </p:cNvPr>
          <p:cNvSpPr txBox="1"/>
          <p:nvPr/>
        </p:nvSpPr>
        <p:spPr>
          <a:xfrm>
            <a:off x="8529682" y="1291541"/>
            <a:ext cx="134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GHQ-12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asellaDiTesto 6">
            <a:extLst>
              <a:ext uri="{FF2B5EF4-FFF2-40B4-BE49-F238E27FC236}">
                <a16:creationId xmlns:a16="http://schemas.microsoft.com/office/drawing/2014/main" id="{5FFBD965-DFB1-500F-3343-0C2A0FB5CD81}"/>
              </a:ext>
            </a:extLst>
          </p:cNvPr>
          <p:cNvSpPr txBox="1"/>
          <p:nvPr/>
        </p:nvSpPr>
        <p:spPr>
          <a:xfrm>
            <a:off x="2941649" y="1291541"/>
            <a:ext cx="289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Distress screener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45A29C-B478-55D1-D657-958664920F30}"/>
              </a:ext>
            </a:extLst>
          </p:cNvPr>
          <p:cNvSpPr txBox="1"/>
          <p:nvPr/>
        </p:nvSpPr>
        <p:spPr>
          <a:xfrm>
            <a:off x="2496610" y="3139098"/>
            <a:ext cx="978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54.9%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2CD76-804A-0498-37F2-618FF666D9EC}"/>
              </a:ext>
            </a:extLst>
          </p:cNvPr>
          <p:cNvSpPr txBox="1"/>
          <p:nvPr/>
        </p:nvSpPr>
        <p:spPr>
          <a:xfrm>
            <a:off x="7571432" y="2333333"/>
            <a:ext cx="95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82.4%</a:t>
            </a:r>
          </a:p>
        </p:txBody>
      </p:sp>
    </p:spTree>
    <p:extLst>
      <p:ext uri="{BB962C8B-B14F-4D97-AF65-F5344CB8AC3E}">
        <p14:creationId xmlns:p14="http://schemas.microsoft.com/office/powerpoint/2010/main" val="2576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59" y="274639"/>
            <a:ext cx="11883082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prevalence findings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29468-AD2A-F975-37CE-D1C6B98B1F41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6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C8B8B2AE-7C2B-E8AD-9D7D-CA594DCF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8CF3F07-CF0C-5EA0-7959-2002A06DD3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247485"/>
              </p:ext>
            </p:extLst>
          </p:nvPr>
        </p:nvGraphicFramePr>
        <p:xfrm>
          <a:off x="3441032" y="1997765"/>
          <a:ext cx="4947594" cy="407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6">
            <a:extLst>
              <a:ext uri="{FF2B5EF4-FFF2-40B4-BE49-F238E27FC236}">
                <a16:creationId xmlns:a16="http://schemas.microsoft.com/office/drawing/2014/main" id="{1EB8717F-F997-DCEE-008F-F10739B8261A}"/>
              </a:ext>
            </a:extLst>
          </p:cNvPr>
          <p:cNvSpPr txBox="1"/>
          <p:nvPr/>
        </p:nvSpPr>
        <p:spPr>
          <a:xfrm>
            <a:off x="5726822" y="1287713"/>
            <a:ext cx="124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PHQ-9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2E2D4A-8222-B66E-34C0-ED5D31077564}"/>
              </a:ext>
            </a:extLst>
          </p:cNvPr>
          <p:cNvSpPr txBox="1"/>
          <p:nvPr/>
        </p:nvSpPr>
        <p:spPr>
          <a:xfrm>
            <a:off x="7353387" y="4035356"/>
            <a:ext cx="89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25.5%</a:t>
            </a:r>
          </a:p>
        </p:txBody>
      </p:sp>
    </p:spTree>
    <p:extLst>
      <p:ext uri="{BB962C8B-B14F-4D97-AF65-F5344CB8AC3E}">
        <p14:creationId xmlns:p14="http://schemas.microsoft.com/office/powerpoint/2010/main" val="5817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D804-61B0-CA96-DACF-9103EDCA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these findings mean?</a:t>
            </a:r>
            <a:endParaRPr lang="en-GB" b="1" dirty="0"/>
          </a:p>
        </p:txBody>
      </p:sp>
      <p:graphicFrame>
        <p:nvGraphicFramePr>
          <p:cNvPr id="16" name="Content Placeholder 6" descr="SmartArt Process diagram">
            <a:extLst>
              <a:ext uri="{FF2B5EF4-FFF2-40B4-BE49-F238E27FC236}">
                <a16:creationId xmlns:a16="http://schemas.microsoft.com/office/drawing/2014/main" id="{B2A4955C-8E72-B149-4381-A05A5F8CC9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751497"/>
              </p:ext>
            </p:extLst>
          </p:nvPr>
        </p:nvGraphicFramePr>
        <p:xfrm>
          <a:off x="327990" y="914400"/>
          <a:ext cx="2961862" cy="537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Graphic 23" descr="Target">
            <a:extLst>
              <a:ext uri="{FF2B5EF4-FFF2-40B4-BE49-F238E27FC236}">
                <a16:creationId xmlns:a16="http://schemas.microsoft.com/office/drawing/2014/main" id="{1305FD95-5B49-0D69-DA96-84EA5649D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53126" y="2043422"/>
            <a:ext cx="432000" cy="432000"/>
          </a:xfrm>
          <a:prstGeom prst="rect">
            <a:avLst/>
          </a:prstGeom>
        </p:spPr>
      </p:pic>
      <p:pic>
        <p:nvPicPr>
          <p:cNvPr id="27" name="Graphic 26" descr="Presentation with bar chart">
            <a:extLst>
              <a:ext uri="{FF2B5EF4-FFF2-40B4-BE49-F238E27FC236}">
                <a16:creationId xmlns:a16="http://schemas.microsoft.com/office/drawing/2014/main" id="{2B91FE5E-D91B-EE94-5826-912E438D66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03189" y="2016846"/>
            <a:ext cx="432000" cy="432000"/>
          </a:xfrm>
          <a:prstGeom prst="rect">
            <a:avLst/>
          </a:prstGeom>
        </p:spPr>
      </p:pic>
      <p:pic>
        <p:nvPicPr>
          <p:cNvPr id="8" name="Graphic 7" descr="Presentation with bar chart">
            <a:extLst>
              <a:ext uri="{FF2B5EF4-FFF2-40B4-BE49-F238E27FC236}">
                <a16:creationId xmlns:a16="http://schemas.microsoft.com/office/drawing/2014/main" id="{CCA783C6-8075-3A68-D602-1773516506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3058" y="2016846"/>
            <a:ext cx="432000" cy="432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1BBCD3-C531-E9D8-86A0-78411784B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030" y="1605169"/>
            <a:ext cx="8786196" cy="4450478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stressors appear to impact mental health in pro players.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of mental ill health in pro CS:GO appears alarming.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research is needed to underpin evidence-based healthcare provision.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Pereira - mental health literacy in FIFA players.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3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4237" lvl="1" indent="0"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 descr="Orange square">
            <a:extLst>
              <a:ext uri="{FF2B5EF4-FFF2-40B4-BE49-F238E27FC236}">
                <a16:creationId xmlns:a16="http://schemas.microsoft.com/office/drawing/2014/main" id="{25756FC2-C6B7-42FB-E0B0-DF827AD707B1}"/>
              </a:ext>
            </a:extLst>
          </p:cNvPr>
          <p:cNvSpPr/>
          <p:nvPr/>
        </p:nvSpPr>
        <p:spPr>
          <a:xfrm>
            <a:off x="643424" y="1895497"/>
            <a:ext cx="688931" cy="688931"/>
          </a:xfrm>
          <a:prstGeom prst="rect">
            <a:avLst/>
          </a:prstGeom>
          <a:solidFill>
            <a:srgbClr val="F15A24"/>
          </a:solidFill>
          <a:ln w="12700" cap="flat" cmpd="sng" algn="ctr">
            <a:solidFill>
              <a:srgbClr val="F15A2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Graphic 10" descr="Presentation with bar chart">
            <a:extLst>
              <a:ext uri="{FF2B5EF4-FFF2-40B4-BE49-F238E27FC236}">
                <a16:creationId xmlns:a16="http://schemas.microsoft.com/office/drawing/2014/main" id="{5FB094D1-A1EC-7B1E-8327-B770C97C79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1889" y="201684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1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D804-61B0-CA96-DACF-9103EDCA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and future directions</a:t>
            </a:r>
            <a:endParaRPr lang="en-GB" b="1" dirty="0"/>
          </a:p>
        </p:txBody>
      </p:sp>
      <p:pic>
        <p:nvPicPr>
          <p:cNvPr id="24" name="Graphic 23" descr="Target">
            <a:extLst>
              <a:ext uri="{FF2B5EF4-FFF2-40B4-BE49-F238E27FC236}">
                <a16:creationId xmlns:a16="http://schemas.microsoft.com/office/drawing/2014/main" id="{1305FD95-5B49-0D69-DA96-84EA5649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3126" y="2043422"/>
            <a:ext cx="432000" cy="432000"/>
          </a:xfrm>
          <a:prstGeom prst="rect">
            <a:avLst/>
          </a:prstGeom>
        </p:spPr>
      </p:pic>
      <p:pic>
        <p:nvPicPr>
          <p:cNvPr id="27" name="Graphic 26" descr="Presentation with bar chart">
            <a:extLst>
              <a:ext uri="{FF2B5EF4-FFF2-40B4-BE49-F238E27FC236}">
                <a16:creationId xmlns:a16="http://schemas.microsoft.com/office/drawing/2014/main" id="{2B91FE5E-D91B-EE94-5826-912E438D6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3189" y="2016846"/>
            <a:ext cx="432000" cy="432000"/>
          </a:xfrm>
          <a:prstGeom prst="rect">
            <a:avLst/>
          </a:prstGeom>
        </p:spPr>
      </p:pic>
      <p:pic>
        <p:nvPicPr>
          <p:cNvPr id="8" name="Graphic 7" descr="Presentation with bar chart">
            <a:extLst>
              <a:ext uri="{FF2B5EF4-FFF2-40B4-BE49-F238E27FC236}">
                <a16:creationId xmlns:a16="http://schemas.microsoft.com/office/drawing/2014/main" id="{CCA783C6-8075-3A68-D602-177351650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058" y="2016846"/>
            <a:ext cx="432000" cy="432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1BBCD3-C531-E9D8-86A0-78411784B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95" y="1690688"/>
            <a:ext cx="7867554" cy="4450478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Bias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Cross-sectional correlation design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Causality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research is needed to underpin evidence-based healthcare provision to support mental health in esports.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3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4237" lvl="1" indent="0"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Matthew Welsh - University of Chichester">
            <a:extLst>
              <a:ext uri="{FF2B5EF4-FFF2-40B4-BE49-F238E27FC236}">
                <a16:creationId xmlns:a16="http://schemas.microsoft.com/office/drawing/2014/main" id="{7F51FB72-9DC8-0E20-4F0B-3A18B0AA0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929" y="1991175"/>
            <a:ext cx="3478960" cy="34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3D6022-8C7E-48A0-8911-B26FEABEFC32}"/>
              </a:ext>
            </a:extLst>
          </p:cNvPr>
          <p:cNvSpPr txBox="1"/>
          <p:nvPr/>
        </p:nvSpPr>
        <p:spPr>
          <a:xfrm>
            <a:off x="6203824" y="919397"/>
            <a:ext cx="62636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/>
              <a:buNone/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P.Birch@chi.ac.uk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@philbirch02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7538F0-A631-4DE3-B4FB-2D3C7CD8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attention.</a:t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26A182-7F18-40AB-8B77-E7DE403CEF8C}"/>
              </a:ext>
            </a:extLst>
          </p:cNvPr>
          <p:cNvSpPr txBox="1">
            <a:spLocks/>
          </p:cNvSpPr>
          <p:nvPr/>
        </p:nvSpPr>
        <p:spPr>
          <a:xfrm>
            <a:off x="8473960" y="5711329"/>
            <a:ext cx="1427366" cy="461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Scan 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4872C-63CC-4075-8DA7-ED6FDD05C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518" y="2949079"/>
            <a:ext cx="2762250" cy="2762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6883F-C2E1-E842-05DB-0393F535E94E}"/>
              </a:ext>
            </a:extLst>
          </p:cNvPr>
          <p:cNvSpPr txBox="1"/>
          <p:nvPr/>
        </p:nvSpPr>
        <p:spPr>
          <a:xfrm>
            <a:off x="2393879" y="6262042"/>
            <a:ext cx="599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available on request.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545D06-BB42-2DBD-9168-972565FE4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4" y="2001512"/>
            <a:ext cx="1854086" cy="189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liver Leis - Sportwissenschaft - Friedrich-Schiller-Universität Jena ...">
            <a:extLst>
              <a:ext uri="{FF2B5EF4-FFF2-40B4-BE49-F238E27FC236}">
                <a16:creationId xmlns:a16="http://schemas.microsoft.com/office/drawing/2014/main" id="{85CB9CCB-FE82-44A0-7FA8-67219F99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08" y="3993771"/>
            <a:ext cx="1914694" cy="19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 Neal Smith | University of Chichester">
            <a:extLst>
              <a:ext uri="{FF2B5EF4-FFF2-40B4-BE49-F238E27FC236}">
                <a16:creationId xmlns:a16="http://schemas.microsoft.com/office/drawing/2014/main" id="{A29D7EB8-1CDA-A5D0-17F5-30F04C241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63"/>
          <a:stretch/>
        </p:blipFill>
        <p:spPr bwMode="auto">
          <a:xfrm>
            <a:off x="172924" y="27511"/>
            <a:ext cx="1808850" cy="195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EA9AF-84E7-3FBF-6108-9E23070DA6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1168" y="3963749"/>
            <a:ext cx="1897936" cy="1944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FB2B11-FDCF-556F-57D5-A178E35626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7646" y="4016570"/>
            <a:ext cx="1213718" cy="1876884"/>
          </a:xfrm>
          <a:prstGeom prst="rect">
            <a:avLst/>
          </a:prstGeom>
        </p:spPr>
      </p:pic>
      <p:pic>
        <p:nvPicPr>
          <p:cNvPr id="1032" name="Picture 8" descr="Matthew Welsh - University of Chichester">
            <a:extLst>
              <a:ext uri="{FF2B5EF4-FFF2-40B4-BE49-F238E27FC236}">
                <a16:creationId xmlns:a16="http://schemas.microsoft.com/office/drawing/2014/main" id="{2BB96CF5-49DB-E64C-94F4-B7E33E9A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4" y="4007113"/>
            <a:ext cx="1901352" cy="19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6E3702-D917-34F5-3E04-D512100A61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4063" y="1977362"/>
            <a:ext cx="1946236" cy="1946236"/>
          </a:xfrm>
          <a:prstGeom prst="rect">
            <a:avLst/>
          </a:prstGeom>
        </p:spPr>
      </p:pic>
      <p:pic>
        <p:nvPicPr>
          <p:cNvPr id="1034" name="Picture 10" descr="Emmanuel Obine - Lecturer in Psychology (Student Experience) - University  of Chichester | LinkedIn">
            <a:extLst>
              <a:ext uri="{FF2B5EF4-FFF2-40B4-BE49-F238E27FC236}">
                <a16:creationId xmlns:a16="http://schemas.microsoft.com/office/drawing/2014/main" id="{249E3F66-F71E-E428-3B43-9E46B291A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8" t="18801" r="37444" b="52290"/>
          <a:stretch/>
        </p:blipFill>
        <p:spPr bwMode="auto">
          <a:xfrm>
            <a:off x="4126862" y="2069444"/>
            <a:ext cx="1918234" cy="18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4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67D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15" y="2220380"/>
            <a:ext cx="8762759" cy="3050263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esports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our study on mental ill health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and future research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19435-1D94-5329-A98D-5795EDCC88C9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1026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8417B911-07C6-A8EF-5C00-405FA5CBE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ding Another Target: Personal Guaranties | Texas Construction Law Blog">
            <a:extLst>
              <a:ext uri="{FF2B5EF4-FFF2-40B4-BE49-F238E27FC236}">
                <a16:creationId xmlns:a16="http://schemas.microsoft.com/office/drawing/2014/main" id="{805F0D48-31AE-EE96-4013-C222E94C3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141" y="2441086"/>
            <a:ext cx="2469786" cy="197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5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7" y="274639"/>
            <a:ext cx="11357183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esports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9A2212-6D8B-4C68-A7CA-9E07D067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57" y="1988322"/>
            <a:ext cx="11191874" cy="33217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defined as the casual or organized playing of video games in a way that provides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or personal development to the player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(Pedraza-Ramirez et al., 2020). </a:t>
            </a:r>
          </a:p>
          <a:p>
            <a:pPr marL="544237" lvl="1" indent="0">
              <a:spcBef>
                <a:spcPts val="0"/>
              </a:spcBef>
              <a:buNone/>
            </a:pPr>
            <a:endParaRPr lang="en-US" sz="2333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C01655-4204-F8B6-6408-B35BE49D74A9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5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61689528-9EAD-6D35-9CB4-4F9FD4D78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1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7" y="274639"/>
            <a:ext cx="11357183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Esports – key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C01655-4204-F8B6-6408-B35BE49D74A9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5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61689528-9EAD-6D35-9CB4-4F9FD4D78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2A050C-802C-9E11-C698-2416F23E8FC3}"/>
              </a:ext>
            </a:extLst>
          </p:cNvPr>
          <p:cNvSpPr/>
          <p:nvPr/>
        </p:nvSpPr>
        <p:spPr>
          <a:xfrm>
            <a:off x="1230626" y="1317014"/>
            <a:ext cx="4684061" cy="2175749"/>
          </a:xfrm>
          <a:custGeom>
            <a:avLst/>
            <a:gdLst>
              <a:gd name="connsiteX0" fmla="*/ 0 w 4684061"/>
              <a:gd name="connsiteY0" fmla="*/ 1087875 h 2175749"/>
              <a:gd name="connsiteX1" fmla="*/ 2342031 w 4684061"/>
              <a:gd name="connsiteY1" fmla="*/ 0 h 2175749"/>
              <a:gd name="connsiteX2" fmla="*/ 4684062 w 4684061"/>
              <a:gd name="connsiteY2" fmla="*/ 1087875 h 2175749"/>
              <a:gd name="connsiteX3" fmla="*/ 2342031 w 4684061"/>
              <a:gd name="connsiteY3" fmla="*/ 2175750 h 2175749"/>
              <a:gd name="connsiteX4" fmla="*/ 0 w 4684061"/>
              <a:gd name="connsiteY4" fmla="*/ 1087875 h 217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4061" h="2175749">
                <a:moveTo>
                  <a:pt x="0" y="1087875"/>
                </a:moveTo>
                <a:cubicBezTo>
                  <a:pt x="0" y="487058"/>
                  <a:pt x="1048563" y="0"/>
                  <a:pt x="2342031" y="0"/>
                </a:cubicBezTo>
                <a:cubicBezTo>
                  <a:pt x="3635499" y="0"/>
                  <a:pt x="4684062" y="487058"/>
                  <a:pt x="4684062" y="1087875"/>
                </a:cubicBezTo>
                <a:cubicBezTo>
                  <a:pt x="4684062" y="1688692"/>
                  <a:pt x="3635499" y="2175750"/>
                  <a:pt x="2342031" y="2175750"/>
                </a:cubicBezTo>
                <a:cubicBezTo>
                  <a:pt x="1048563" y="2175750"/>
                  <a:pt x="0" y="1688692"/>
                  <a:pt x="0" y="108787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125" tIns="455791" rIns="823125" bIns="45579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dirty="0">
                <a:latin typeface="Arial" panose="020B0604020202020204" pitchFamily="34" charset="0"/>
                <a:cs typeface="Arial" panose="020B0604020202020204" pitchFamily="34" charset="0"/>
              </a:rPr>
              <a:t>Worth: </a:t>
            </a: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$24.9 billion </a:t>
            </a:r>
            <a:r>
              <a:rPr lang="en-GB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(Ahn et al., 2020)​.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715BC0-60AE-0532-F11A-C5150358EEF3}"/>
              </a:ext>
            </a:extLst>
          </p:cNvPr>
          <p:cNvSpPr/>
          <p:nvPr/>
        </p:nvSpPr>
        <p:spPr>
          <a:xfrm>
            <a:off x="6277312" y="1317014"/>
            <a:ext cx="4684061" cy="2175749"/>
          </a:xfrm>
          <a:custGeom>
            <a:avLst/>
            <a:gdLst>
              <a:gd name="connsiteX0" fmla="*/ 0 w 4684061"/>
              <a:gd name="connsiteY0" fmla="*/ 1087875 h 2175749"/>
              <a:gd name="connsiteX1" fmla="*/ 2342031 w 4684061"/>
              <a:gd name="connsiteY1" fmla="*/ 0 h 2175749"/>
              <a:gd name="connsiteX2" fmla="*/ 4684062 w 4684061"/>
              <a:gd name="connsiteY2" fmla="*/ 1087875 h 2175749"/>
              <a:gd name="connsiteX3" fmla="*/ 2342031 w 4684061"/>
              <a:gd name="connsiteY3" fmla="*/ 2175750 h 2175749"/>
              <a:gd name="connsiteX4" fmla="*/ 0 w 4684061"/>
              <a:gd name="connsiteY4" fmla="*/ 1087875 h 217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4061" h="2175749">
                <a:moveTo>
                  <a:pt x="0" y="1087875"/>
                </a:moveTo>
                <a:cubicBezTo>
                  <a:pt x="0" y="487058"/>
                  <a:pt x="1048563" y="0"/>
                  <a:pt x="2342031" y="0"/>
                </a:cubicBezTo>
                <a:cubicBezTo>
                  <a:pt x="3635499" y="0"/>
                  <a:pt x="4684062" y="487058"/>
                  <a:pt x="4684062" y="1087875"/>
                </a:cubicBezTo>
                <a:cubicBezTo>
                  <a:pt x="4684062" y="1688692"/>
                  <a:pt x="3635499" y="2175750"/>
                  <a:pt x="2342031" y="2175750"/>
                </a:cubicBezTo>
                <a:cubicBezTo>
                  <a:pt x="1048563" y="2175750"/>
                  <a:pt x="0" y="1688692"/>
                  <a:pt x="0" y="108787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125" tIns="455791" rIns="823125" bIns="45579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3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rize pools: </a:t>
            </a: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&gt;$30 million </a:t>
            </a: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​(McLeod et al., 2021).</a:t>
            </a:r>
            <a:endParaRPr lang="en-GB" sz="2100" kern="12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BF37F-6878-7226-1D72-6D2A8ACD73DE}"/>
              </a:ext>
            </a:extLst>
          </p:cNvPr>
          <p:cNvSpPr/>
          <p:nvPr/>
        </p:nvSpPr>
        <p:spPr>
          <a:xfrm>
            <a:off x="1230626" y="3855388"/>
            <a:ext cx="4684061" cy="2175749"/>
          </a:xfrm>
          <a:custGeom>
            <a:avLst/>
            <a:gdLst>
              <a:gd name="connsiteX0" fmla="*/ 0 w 4684061"/>
              <a:gd name="connsiteY0" fmla="*/ 1087875 h 2175749"/>
              <a:gd name="connsiteX1" fmla="*/ 2342031 w 4684061"/>
              <a:gd name="connsiteY1" fmla="*/ 0 h 2175749"/>
              <a:gd name="connsiteX2" fmla="*/ 4684062 w 4684061"/>
              <a:gd name="connsiteY2" fmla="*/ 1087875 h 2175749"/>
              <a:gd name="connsiteX3" fmla="*/ 2342031 w 4684061"/>
              <a:gd name="connsiteY3" fmla="*/ 2175750 h 2175749"/>
              <a:gd name="connsiteX4" fmla="*/ 0 w 4684061"/>
              <a:gd name="connsiteY4" fmla="*/ 1087875 h 217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4061" h="2175749">
                <a:moveTo>
                  <a:pt x="0" y="1087875"/>
                </a:moveTo>
                <a:cubicBezTo>
                  <a:pt x="0" y="487058"/>
                  <a:pt x="1048563" y="0"/>
                  <a:pt x="2342031" y="0"/>
                </a:cubicBezTo>
                <a:cubicBezTo>
                  <a:pt x="3635499" y="0"/>
                  <a:pt x="4684062" y="487058"/>
                  <a:pt x="4684062" y="1087875"/>
                </a:cubicBezTo>
                <a:cubicBezTo>
                  <a:pt x="4684062" y="1688692"/>
                  <a:pt x="3635499" y="2175750"/>
                  <a:pt x="2342031" y="2175750"/>
                </a:cubicBezTo>
                <a:cubicBezTo>
                  <a:pt x="1048563" y="2175750"/>
                  <a:pt x="0" y="1688692"/>
                  <a:pt x="0" y="108787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125" tIns="455791" rIns="823125" bIns="45579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dirty="0">
                <a:latin typeface="Arial" panose="020B0604020202020204" pitchFamily="34" charset="0"/>
                <a:cs typeface="Arial" panose="020B0604020202020204" pitchFamily="34" charset="0"/>
              </a:rPr>
              <a:t>Format: </a:t>
            </a: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Online &amp; </a:t>
            </a: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LAN (face to face).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020AF06-9275-8FF2-4A1B-4A24E68EB175}"/>
              </a:ext>
            </a:extLst>
          </p:cNvPr>
          <p:cNvSpPr/>
          <p:nvPr/>
        </p:nvSpPr>
        <p:spPr>
          <a:xfrm>
            <a:off x="6277312" y="3855388"/>
            <a:ext cx="4684061" cy="2175749"/>
          </a:xfrm>
          <a:custGeom>
            <a:avLst/>
            <a:gdLst>
              <a:gd name="connsiteX0" fmla="*/ 0 w 4684061"/>
              <a:gd name="connsiteY0" fmla="*/ 1087875 h 2175749"/>
              <a:gd name="connsiteX1" fmla="*/ 2342031 w 4684061"/>
              <a:gd name="connsiteY1" fmla="*/ 0 h 2175749"/>
              <a:gd name="connsiteX2" fmla="*/ 4684062 w 4684061"/>
              <a:gd name="connsiteY2" fmla="*/ 1087875 h 2175749"/>
              <a:gd name="connsiteX3" fmla="*/ 2342031 w 4684061"/>
              <a:gd name="connsiteY3" fmla="*/ 2175750 h 2175749"/>
              <a:gd name="connsiteX4" fmla="*/ 0 w 4684061"/>
              <a:gd name="connsiteY4" fmla="*/ 1087875 h 217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4061" h="2175749">
                <a:moveTo>
                  <a:pt x="0" y="1087875"/>
                </a:moveTo>
                <a:cubicBezTo>
                  <a:pt x="0" y="487058"/>
                  <a:pt x="1048563" y="0"/>
                  <a:pt x="2342031" y="0"/>
                </a:cubicBezTo>
                <a:cubicBezTo>
                  <a:pt x="3635499" y="0"/>
                  <a:pt x="4684062" y="487058"/>
                  <a:pt x="4684062" y="1087875"/>
                </a:cubicBezTo>
                <a:cubicBezTo>
                  <a:pt x="4684062" y="1688692"/>
                  <a:pt x="3635499" y="2175750"/>
                  <a:pt x="2342031" y="2175750"/>
                </a:cubicBezTo>
                <a:cubicBezTo>
                  <a:pt x="1048563" y="2175750"/>
                  <a:pt x="0" y="1688692"/>
                  <a:pt x="0" y="108787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125" tIns="455791" rIns="823125" bIns="45579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dirty="0">
                <a:latin typeface="Arial" panose="020B0604020202020204" pitchFamily="34" charset="0"/>
                <a:cs typeface="Arial" panose="020B0604020202020204" pitchFamily="34" charset="0"/>
              </a:rPr>
              <a:t>Splits (seasons):</a:t>
            </a: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Very limited off-season time.</a:t>
            </a:r>
            <a:endParaRPr lang="en-GB" sz="28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7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7" y="274639"/>
            <a:ext cx="11357183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Esports genres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4714F85-C23B-C29F-D8AF-698CC1395EFF}"/>
              </a:ext>
            </a:extLst>
          </p:cNvPr>
          <p:cNvSpPr/>
          <p:nvPr/>
        </p:nvSpPr>
        <p:spPr>
          <a:xfrm>
            <a:off x="1126144" y="1530626"/>
            <a:ext cx="4151657" cy="2039952"/>
          </a:xfrm>
          <a:custGeom>
            <a:avLst/>
            <a:gdLst>
              <a:gd name="connsiteX0" fmla="*/ 0 w 4151657"/>
              <a:gd name="connsiteY0" fmla="*/ 203995 h 2039952"/>
              <a:gd name="connsiteX1" fmla="*/ 203995 w 4151657"/>
              <a:gd name="connsiteY1" fmla="*/ 0 h 2039952"/>
              <a:gd name="connsiteX2" fmla="*/ 3947662 w 4151657"/>
              <a:gd name="connsiteY2" fmla="*/ 0 h 2039952"/>
              <a:gd name="connsiteX3" fmla="*/ 4151657 w 4151657"/>
              <a:gd name="connsiteY3" fmla="*/ 203995 h 2039952"/>
              <a:gd name="connsiteX4" fmla="*/ 4151657 w 4151657"/>
              <a:gd name="connsiteY4" fmla="*/ 1835957 h 2039952"/>
              <a:gd name="connsiteX5" fmla="*/ 3947662 w 4151657"/>
              <a:gd name="connsiteY5" fmla="*/ 2039952 h 2039952"/>
              <a:gd name="connsiteX6" fmla="*/ 203995 w 4151657"/>
              <a:gd name="connsiteY6" fmla="*/ 2039952 h 2039952"/>
              <a:gd name="connsiteX7" fmla="*/ 0 w 4151657"/>
              <a:gd name="connsiteY7" fmla="*/ 1835957 h 2039952"/>
              <a:gd name="connsiteX8" fmla="*/ 0 w 4151657"/>
              <a:gd name="connsiteY8" fmla="*/ 203995 h 20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1657" h="2039952">
                <a:moveTo>
                  <a:pt x="0" y="203995"/>
                </a:moveTo>
                <a:cubicBezTo>
                  <a:pt x="0" y="91332"/>
                  <a:pt x="91332" y="0"/>
                  <a:pt x="203995" y="0"/>
                </a:cubicBezTo>
                <a:lnTo>
                  <a:pt x="3947662" y="0"/>
                </a:lnTo>
                <a:cubicBezTo>
                  <a:pt x="4060325" y="0"/>
                  <a:pt x="4151657" y="91332"/>
                  <a:pt x="4151657" y="203995"/>
                </a:cubicBezTo>
                <a:lnTo>
                  <a:pt x="4151657" y="1835957"/>
                </a:lnTo>
                <a:cubicBezTo>
                  <a:pt x="4151657" y="1948620"/>
                  <a:pt x="4060325" y="2039952"/>
                  <a:pt x="3947662" y="2039952"/>
                </a:cubicBezTo>
                <a:lnTo>
                  <a:pt x="203995" y="2039952"/>
                </a:lnTo>
                <a:cubicBezTo>
                  <a:pt x="91332" y="2039952"/>
                  <a:pt x="0" y="1948620"/>
                  <a:pt x="0" y="1835957"/>
                </a:cubicBezTo>
                <a:lnTo>
                  <a:pt x="0" y="20399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148" tIns="212148" rIns="212148" bIns="212148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First-Person Shooter (FPS)</a:t>
            </a:r>
            <a:endParaRPr lang="en-GB" sz="4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7C20765-3B13-3DAD-4F4D-0B7A111D16EF}"/>
              </a:ext>
            </a:extLst>
          </p:cNvPr>
          <p:cNvSpPr/>
          <p:nvPr/>
        </p:nvSpPr>
        <p:spPr>
          <a:xfrm>
            <a:off x="5692968" y="2035796"/>
            <a:ext cx="880151" cy="1029611"/>
          </a:xfrm>
          <a:custGeom>
            <a:avLst/>
            <a:gdLst>
              <a:gd name="connsiteX0" fmla="*/ 116664 w 880151"/>
              <a:gd name="connsiteY0" fmla="*/ 393723 h 1029611"/>
              <a:gd name="connsiteX1" fmla="*/ 763487 w 880151"/>
              <a:gd name="connsiteY1" fmla="*/ 393723 h 1029611"/>
              <a:gd name="connsiteX2" fmla="*/ 763487 w 880151"/>
              <a:gd name="connsiteY2" fmla="*/ 635888 h 1029611"/>
              <a:gd name="connsiteX3" fmla="*/ 116664 w 880151"/>
              <a:gd name="connsiteY3" fmla="*/ 635888 h 1029611"/>
              <a:gd name="connsiteX4" fmla="*/ 116664 w 880151"/>
              <a:gd name="connsiteY4" fmla="*/ 393723 h 102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151" h="1029611">
                <a:moveTo>
                  <a:pt x="116664" y="393723"/>
                </a:moveTo>
                <a:lnTo>
                  <a:pt x="763487" y="393723"/>
                </a:lnTo>
                <a:lnTo>
                  <a:pt x="763487" y="635888"/>
                </a:lnTo>
                <a:lnTo>
                  <a:pt x="116664" y="635888"/>
                </a:lnTo>
                <a:lnTo>
                  <a:pt x="116664" y="39372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05922" rIns="264045" bIns="205922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200" kern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BEA4F-74BE-4D17-979F-030643C65117}"/>
              </a:ext>
            </a:extLst>
          </p:cNvPr>
          <p:cNvSpPr txBox="1"/>
          <p:nvPr/>
        </p:nvSpPr>
        <p:spPr>
          <a:xfrm>
            <a:off x="1124198" y="3683565"/>
            <a:ext cx="4103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Counter-Strike: Global Offensive (CS:GO).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Military-based game where opposing teams try to defeat each other.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176E8-2E4F-6DEF-B526-D4E1468333F6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4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799BF75C-1F04-F299-69B3-58B13F900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7C5B9-2288-F1E9-A23B-8AE8C80C9F80}"/>
              </a:ext>
            </a:extLst>
          </p:cNvPr>
          <p:cNvSpPr txBox="1"/>
          <p:nvPr/>
        </p:nvSpPr>
        <p:spPr>
          <a:xfrm>
            <a:off x="7434947" y="4052897"/>
            <a:ext cx="3766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First-person 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 55 secs rounds.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of 30 rounds.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of 3 games.</a:t>
            </a:r>
          </a:p>
          <a:p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A4710-66AC-39E7-7FF2-8BE9853C0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46"/>
          <a:stretch/>
        </p:blipFill>
        <p:spPr>
          <a:xfrm>
            <a:off x="6948685" y="1382159"/>
            <a:ext cx="4562958" cy="24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6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87FF-9548-4DF6-A150-FB9BCBA0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initial research question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225C14-AAFF-C69E-7206-0B85C8E007EF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4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3452BA7C-DA7D-92C5-792E-A33C45B96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2958F9-418B-C0DC-9A39-C10E73DB35DD}"/>
              </a:ext>
            </a:extLst>
          </p:cNvPr>
          <p:cNvSpPr txBox="1"/>
          <p:nvPr/>
        </p:nvSpPr>
        <p:spPr>
          <a:xfrm>
            <a:off x="390939" y="3160644"/>
            <a:ext cx="1141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impact of stress on esports players?</a:t>
            </a:r>
          </a:p>
        </p:txBody>
      </p:sp>
    </p:spTree>
    <p:extLst>
      <p:ext uri="{BB962C8B-B14F-4D97-AF65-F5344CB8AC3E}">
        <p14:creationId xmlns:p14="http://schemas.microsoft.com/office/powerpoint/2010/main" val="316176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59" y="274639"/>
            <a:ext cx="11883082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167D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et al. (2019) - Stress and coping media attention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4F1728-D346-4F59-B741-573F5BE6FFF3}"/>
              </a:ext>
            </a:extLst>
          </p:cNvPr>
          <p:cNvSpPr txBox="1">
            <a:spLocks/>
          </p:cNvSpPr>
          <p:nvPr/>
        </p:nvSpPr>
        <p:spPr>
          <a:xfrm>
            <a:off x="5941541" y="1676396"/>
            <a:ext cx="6096000" cy="4151493"/>
          </a:xfrm>
          <a:prstGeom prst="rect">
            <a:avLst/>
          </a:prstGeom>
        </p:spPr>
        <p:txBody>
          <a:bodyPr vert="horz" lIns="108852" tIns="54426" rIns="108852" bIns="54426" rtlCol="0">
            <a:normAutofit/>
          </a:bodyPr>
          <a:lstStyle>
            <a:lvl1pPr marL="489833" indent="-489833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653110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4237" lvl="1" indent="0">
              <a:spcBef>
                <a:spcPts val="0"/>
              </a:spcBef>
              <a:buNone/>
            </a:pPr>
            <a:endParaRPr lang="en-US" sz="1833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44237" lvl="1" indent="0">
              <a:spcBef>
                <a:spcPts val="0"/>
              </a:spcBef>
              <a:buNone/>
            </a:pPr>
            <a:endParaRPr lang="en-US" sz="1833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sz="2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sz="3333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23926-ACEE-484A-8DEB-7F1B7FF01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23" y="1378814"/>
            <a:ext cx="4667248" cy="4335912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F81CD99-5900-4D82-9E44-5BA698230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43" y="3414955"/>
            <a:ext cx="2853004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FD16B902-88EF-4A81-BDB6-A4CC63772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649" r="2432" b="34351"/>
          <a:stretch/>
        </p:blipFill>
        <p:spPr bwMode="auto">
          <a:xfrm>
            <a:off x="5153243" y="5020569"/>
            <a:ext cx="278799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7668C3-12F8-4902-9634-938DE8839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4700" y="1571152"/>
            <a:ext cx="2605084" cy="1736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46DF19-31A5-7BC7-FD80-E05C85405184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9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B04C7657-4BA6-AF15-C02B-65D9D7F8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5A427EFE-C71A-6AF5-1E74-3BBD91B28DF9}"/>
              </a:ext>
            </a:extLst>
          </p:cNvPr>
          <p:cNvSpPr/>
          <p:nvPr/>
        </p:nvSpPr>
        <p:spPr>
          <a:xfrm>
            <a:off x="8146853" y="1571152"/>
            <a:ext cx="3890688" cy="4143573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UoC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Press Report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Mentions: 80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Reach: 186,650,644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AVE: £1,073,241.20</a:t>
            </a:r>
          </a:p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76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59" y="274639"/>
            <a:ext cx="11883082" cy="114300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167D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and mental ill health in esports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4F1728-D346-4F59-B741-573F5BE6FFF3}"/>
              </a:ext>
            </a:extLst>
          </p:cNvPr>
          <p:cNvSpPr txBox="1">
            <a:spLocks/>
          </p:cNvSpPr>
          <p:nvPr/>
        </p:nvSpPr>
        <p:spPr>
          <a:xfrm>
            <a:off x="5941541" y="1676396"/>
            <a:ext cx="6096000" cy="4151493"/>
          </a:xfrm>
          <a:prstGeom prst="rect">
            <a:avLst/>
          </a:prstGeom>
        </p:spPr>
        <p:txBody>
          <a:bodyPr vert="horz" lIns="108852" tIns="54426" rIns="108852" bIns="54426" rtlCol="0">
            <a:normAutofit/>
          </a:bodyPr>
          <a:lstStyle>
            <a:lvl1pPr marL="489833" indent="-489833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653110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4237" lvl="1" indent="0">
              <a:spcBef>
                <a:spcPts val="0"/>
              </a:spcBef>
              <a:buNone/>
            </a:pPr>
            <a:endParaRPr lang="en-US" sz="1833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44237" lvl="1" indent="0">
              <a:spcBef>
                <a:spcPts val="0"/>
              </a:spcBef>
              <a:buNone/>
            </a:pPr>
            <a:endParaRPr lang="en-US" sz="1833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sz="2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sz="3333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E805FF22-B530-4C2D-9966-6F4A67E4E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743" y="1676396"/>
            <a:ext cx="4443596" cy="236991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6449EC-0EE3-408E-9105-69EB52B31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7743" y="4305071"/>
            <a:ext cx="4443596" cy="1763487"/>
          </a:xfrm>
        </p:spPr>
        <p:txBody>
          <a:bodyPr>
            <a:normAutofit fontScale="62500" lnSpcReduction="20000"/>
          </a:bodyPr>
          <a:lstStyle/>
          <a:p>
            <a:pPr marL="0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2020: Lukas “gla1ve”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Rossander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switched to the bench in order to 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from ongoing psychological stress and burnout.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A6EC2-6031-FBAD-DE18-1CEF90C164DA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4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1B399252-382C-2396-7749-0C3D5903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6">
            <a:extLst>
              <a:ext uri="{FF2B5EF4-FFF2-40B4-BE49-F238E27FC236}">
                <a16:creationId xmlns:a16="http://schemas.microsoft.com/office/drawing/2014/main" id="{EEAF0128-DF5A-5F45-BF2A-8AA0AF73E636}"/>
              </a:ext>
            </a:extLst>
          </p:cNvPr>
          <p:cNvSpPr txBox="1"/>
          <p:nvPr/>
        </p:nvSpPr>
        <p:spPr>
          <a:xfrm>
            <a:off x="357920" y="1997815"/>
            <a:ext cx="55836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Contacted by key stakeholders.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Student-based (NUEL)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research needed to inform development of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support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in traditional sports (Rice et al., 2016) and in esports…..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B5B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B5B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7" y="274639"/>
            <a:ext cx="11357183" cy="114300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terms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9A2212-6D8B-4C68-A7CA-9E07D067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58" y="1632858"/>
            <a:ext cx="11191874" cy="427478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</a:t>
            </a:r>
            <a:r>
              <a:rPr lang="en-US" sz="28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defined as a state of wellbeing in which every individual </a:t>
            </a:r>
            <a:r>
              <a:rPr lang="en-US" sz="28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realises</a:t>
            </a:r>
            <a:r>
              <a:rPr lang="en-US" sz="28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 or her own potential, can cope with the normal stresses of life, can work productively and fruitfully, and is able to make a contribution to his or her community (The World Health </a:t>
            </a:r>
            <a:r>
              <a:rPr lang="en-US" sz="283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8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2014). </a:t>
            </a:r>
          </a:p>
          <a:p>
            <a:pPr>
              <a:lnSpc>
                <a:spcPct val="150000"/>
              </a:lnSpc>
            </a:pPr>
            <a:endParaRPr lang="en-US" sz="28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ill health </a:t>
            </a:r>
            <a:r>
              <a:rPr lang="en-US" sz="28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refers to a negative state of wellbeing, and severe mental ill health refers to diagnosable disorders such as depression or anxiety. </a:t>
            </a:r>
          </a:p>
          <a:p>
            <a:pPr marL="544237" lvl="1" indent="0">
              <a:spcBef>
                <a:spcPts val="0"/>
              </a:spcBef>
              <a:buNone/>
            </a:pPr>
            <a:endParaRPr lang="en-US" sz="2333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544237" lvl="1" indent="0">
              <a:buNone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F8CF9-E570-F4D4-C034-3AF3CFAEBE82}"/>
              </a:ext>
            </a:extLst>
          </p:cNvPr>
          <p:cNvSpPr txBox="1"/>
          <p:nvPr/>
        </p:nvSpPr>
        <p:spPr>
          <a:xfrm>
            <a:off x="3250096" y="6262042"/>
            <a:ext cx="51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me on Twitter: @PhilBirch02</a:t>
            </a:r>
          </a:p>
        </p:txBody>
      </p:sp>
      <p:pic>
        <p:nvPicPr>
          <p:cNvPr id="5" name="Picture 2" descr="101 Twitter Logo Png Transparent Background 2020 [Free Download]">
            <a:extLst>
              <a:ext uri="{FF2B5EF4-FFF2-40B4-BE49-F238E27FC236}">
                <a16:creationId xmlns:a16="http://schemas.microsoft.com/office/drawing/2014/main" id="{3FDE61FB-DA6D-D82D-9020-3478844E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2" y="6204640"/>
            <a:ext cx="549648" cy="5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82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niversity of Chicheste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14F"/>
      </a:accent1>
      <a:accent2>
        <a:srgbClr val="859DAA"/>
      </a:accent2>
      <a:accent3>
        <a:srgbClr val="BAB177"/>
      </a:accent3>
      <a:accent4>
        <a:srgbClr val="EF4223"/>
      </a:accent4>
      <a:accent5>
        <a:srgbClr val="177E8D"/>
      </a:accent5>
      <a:accent6>
        <a:srgbClr val="8575AD"/>
      </a:accent6>
      <a:hlink>
        <a:srgbClr val="47C0B7"/>
      </a:hlink>
      <a:folHlink>
        <a:srgbClr val="BAB1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3630</TotalTime>
  <Words>940</Words>
  <Application>Microsoft Office PowerPoint</Application>
  <PresentationFormat>Widescreen</PresentationFormat>
  <Paragraphs>208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Gill Sans MT</vt:lpstr>
      <vt:lpstr>Gill Sans MT Std Book</vt:lpstr>
      <vt:lpstr>Optima</vt:lpstr>
      <vt:lpstr>Times New Roman</vt:lpstr>
      <vt:lpstr>Office Theme</vt:lpstr>
      <vt:lpstr>Mental ill health in professional esports players:  Prevalence and relationships  </vt:lpstr>
      <vt:lpstr>Presentation aims</vt:lpstr>
      <vt:lpstr>Defining esports</vt:lpstr>
      <vt:lpstr>Esports – key information</vt:lpstr>
      <vt:lpstr>Esports genres</vt:lpstr>
      <vt:lpstr>My initial research question</vt:lpstr>
      <vt:lpstr>Smith et al. (2019) - Stress and coping media attention</vt:lpstr>
      <vt:lpstr>Stress and mental ill health in esports</vt:lpstr>
      <vt:lpstr>Key terms</vt:lpstr>
      <vt:lpstr>Mental health in FPS </vt:lpstr>
      <vt:lpstr>Measures and hypotheses</vt:lpstr>
      <vt:lpstr>Measures - stressors </vt:lpstr>
      <vt:lpstr>PowerPoint Presentation</vt:lpstr>
      <vt:lpstr>Mental health prevalence findings </vt:lpstr>
      <vt:lpstr>Mental health prevalence findings </vt:lpstr>
      <vt:lpstr>What do these findings mean?</vt:lpstr>
      <vt:lpstr>Limitations and future directions</vt:lpstr>
      <vt:lpstr>Thank you for your attention.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Choose Chichester</dc:title>
  <dc:creator>Sandra Whitehurst</dc:creator>
  <cp:lastModifiedBy>Phil Birch</cp:lastModifiedBy>
  <cp:revision>243</cp:revision>
  <dcterms:created xsi:type="dcterms:W3CDTF">2019-08-06T08:32:48Z</dcterms:created>
  <dcterms:modified xsi:type="dcterms:W3CDTF">2023-07-04T09:15:38Z</dcterms:modified>
</cp:coreProperties>
</file>