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6" r:id="rId2"/>
    <p:sldId id="422" r:id="rId3"/>
    <p:sldId id="414" r:id="rId4"/>
    <p:sldId id="439" r:id="rId5"/>
    <p:sldId id="415" r:id="rId6"/>
    <p:sldId id="445" r:id="rId7"/>
    <p:sldId id="431" r:id="rId8"/>
    <p:sldId id="429" r:id="rId9"/>
    <p:sldId id="430" r:id="rId10"/>
    <p:sldId id="417" r:id="rId11"/>
    <p:sldId id="432" r:id="rId12"/>
    <p:sldId id="433" r:id="rId13"/>
    <p:sldId id="435" r:id="rId14"/>
    <p:sldId id="448" r:id="rId15"/>
    <p:sldId id="434" r:id="rId16"/>
    <p:sldId id="446" r:id="rId17"/>
    <p:sldId id="437" r:id="rId18"/>
    <p:sldId id="442" r:id="rId19"/>
    <p:sldId id="438" r:id="rId20"/>
    <p:sldId id="318"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D75"/>
    <a:srgbClr val="004E4D"/>
    <a:srgbClr val="629F82"/>
    <a:srgbClr val="177E8D"/>
    <a:srgbClr val="668494"/>
    <a:srgbClr val="294754"/>
    <a:srgbClr val="E87C1E"/>
    <a:srgbClr val="5C2A84"/>
    <a:srgbClr val="8575AD"/>
    <a:srgbClr val="167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84227" autoAdjust="0"/>
  </p:normalViewPr>
  <p:slideViewPr>
    <p:cSldViewPr snapToGrid="0">
      <p:cViewPr varScale="1">
        <p:scale>
          <a:sx n="72" d="100"/>
          <a:sy n="72" d="100"/>
        </p:scale>
        <p:origin x="618" y="78"/>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A6C67E-CC46-4952-8350-34AE98EF783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52BF042-2D69-42DE-89F6-B091B1A8B45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E247401-ADF6-4075-A0A3-BCC8444D149D}" type="datetimeFigureOut">
              <a:rPr lang="en-GB" smtClean="0"/>
              <a:t>13/04/2023</a:t>
            </a:fld>
            <a:endParaRPr lang="en-GB"/>
          </a:p>
        </p:txBody>
      </p:sp>
      <p:sp>
        <p:nvSpPr>
          <p:cNvPr id="4" name="Footer Placeholder 3">
            <a:extLst>
              <a:ext uri="{FF2B5EF4-FFF2-40B4-BE49-F238E27FC236}">
                <a16:creationId xmlns:a16="http://schemas.microsoft.com/office/drawing/2014/main" id="{9D1E55CF-CC3B-42C6-8390-05B964F7E0D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B446408-BB00-4FF6-AF04-5575E57587E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8DC82DC-5A4B-440A-8D70-23A899FC7FCE}" type="slidenum">
              <a:rPr lang="en-GB" smtClean="0"/>
              <a:t>‹#›</a:t>
            </a:fld>
            <a:endParaRPr lang="en-GB"/>
          </a:p>
        </p:txBody>
      </p:sp>
    </p:spTree>
    <p:extLst>
      <p:ext uri="{BB962C8B-B14F-4D97-AF65-F5344CB8AC3E}">
        <p14:creationId xmlns:p14="http://schemas.microsoft.com/office/powerpoint/2010/main" val="3274035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04D1769-9684-4B05-AADB-1F69FD68EDB5}" type="datetimeFigureOut">
              <a:rPr lang="en-GB" smtClean="0"/>
              <a:t>13/04/2023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74E39A2-E1A3-4608-B5B4-242164DCBF4C}" type="slidenum">
              <a:rPr lang="en-GB" smtClean="0"/>
              <a:t>‹#›</a:t>
            </a:fld>
            <a:endParaRPr lang="en-GB"/>
          </a:p>
        </p:txBody>
      </p:sp>
    </p:spTree>
    <p:extLst>
      <p:ext uri="{BB962C8B-B14F-4D97-AF65-F5344CB8AC3E}">
        <p14:creationId xmlns:p14="http://schemas.microsoft.com/office/powerpoint/2010/main" val="370906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orpora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Presentation title and image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194889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s Sty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FD14-D188-4AC3-A98B-5E5C2F0AEA3C}"/>
              </a:ext>
            </a:extLst>
          </p:cNvPr>
          <p:cNvSpPr>
            <a:spLocks noGrp="1"/>
          </p:cNvSpPr>
          <p:nvPr>
            <p:ph type="title"/>
          </p:nvPr>
        </p:nvSpPr>
        <p:spPr>
          <a:xfrm>
            <a:off x="590401" y="423949"/>
            <a:ext cx="4746369" cy="1375959"/>
          </a:xfrm>
        </p:spPr>
        <p:txBody>
          <a:bodyPr anchor="t">
            <a:normAutofit/>
          </a:bodyPr>
          <a:lstStyle>
            <a:lvl1pPr>
              <a:defRPr sz="40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1AEDD78D-9DCB-4AA5-8996-591359999A64}"/>
              </a:ext>
            </a:extLst>
          </p:cNvPr>
          <p:cNvSpPr>
            <a:spLocks noGrp="1"/>
          </p:cNvSpPr>
          <p:nvPr>
            <p:ph type="pic" idx="1"/>
          </p:nvPr>
        </p:nvSpPr>
        <p:spPr>
          <a:xfrm>
            <a:off x="6096000" y="0"/>
            <a:ext cx="6096000" cy="609322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296B4F4-0558-4C66-891B-6FC0D9DE5FAF}"/>
              </a:ext>
            </a:extLst>
          </p:cNvPr>
          <p:cNvSpPr>
            <a:spLocks noGrp="1"/>
          </p:cNvSpPr>
          <p:nvPr>
            <p:ph type="body" sz="half" idx="2"/>
          </p:nvPr>
        </p:nvSpPr>
        <p:spPr>
          <a:xfrm>
            <a:off x="590402" y="2002902"/>
            <a:ext cx="4746368" cy="3832835"/>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0C70EB3E-5E77-48C9-B3CB-14C33AC8CA99}"/>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385722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Sty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FD14-D188-4AC3-A98B-5E5C2F0AEA3C}"/>
              </a:ext>
            </a:extLst>
          </p:cNvPr>
          <p:cNvSpPr>
            <a:spLocks noGrp="1"/>
          </p:cNvSpPr>
          <p:nvPr>
            <p:ph type="title"/>
          </p:nvPr>
        </p:nvSpPr>
        <p:spPr>
          <a:xfrm>
            <a:off x="5910550" y="714896"/>
            <a:ext cx="5552699" cy="1359130"/>
          </a:xfrm>
        </p:spPr>
        <p:txBody>
          <a:bodyPr anchor="t">
            <a:normAutofit/>
          </a:bodyPr>
          <a:lstStyle>
            <a:lvl1pPr>
              <a:defRPr sz="40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1AEDD78D-9DCB-4AA5-8996-591359999A64}"/>
              </a:ext>
            </a:extLst>
          </p:cNvPr>
          <p:cNvSpPr>
            <a:spLocks noGrp="1"/>
          </p:cNvSpPr>
          <p:nvPr>
            <p:ph type="pic" idx="1"/>
          </p:nvPr>
        </p:nvSpPr>
        <p:spPr>
          <a:xfrm>
            <a:off x="581890" y="714896"/>
            <a:ext cx="4818611" cy="486294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296B4F4-0558-4C66-891B-6FC0D9DE5FAF}"/>
              </a:ext>
            </a:extLst>
          </p:cNvPr>
          <p:cNvSpPr>
            <a:spLocks noGrp="1"/>
          </p:cNvSpPr>
          <p:nvPr>
            <p:ph type="body" sz="half" idx="2"/>
          </p:nvPr>
        </p:nvSpPr>
        <p:spPr>
          <a:xfrm>
            <a:off x="5910551" y="2244437"/>
            <a:ext cx="5552698" cy="333340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0C70EB3E-5E77-48C9-B3CB-14C33AC8CA99}"/>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337518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D30949-A260-404F-B545-22D06A333C1A}"/>
              </a:ext>
            </a:extLst>
          </p:cNvPr>
          <p:cNvSpPr>
            <a:spLocks noGrp="1"/>
          </p:cNvSpPr>
          <p:nvPr>
            <p:ph type="title" orient="vert"/>
          </p:nvPr>
        </p:nvSpPr>
        <p:spPr>
          <a:xfrm>
            <a:off x="8724900" y="365125"/>
            <a:ext cx="2628900" cy="5595100"/>
          </a:xfrm>
        </p:spPr>
        <p:txBody>
          <a:bodyPr vert="eaVert" anchor="t"/>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C47C5D10-A3CE-47A7-88EE-ED36BA9E2E33}"/>
              </a:ext>
            </a:extLst>
          </p:cNvPr>
          <p:cNvSpPr>
            <a:spLocks noGrp="1"/>
          </p:cNvSpPr>
          <p:nvPr>
            <p:ph type="body" orient="vert" idx="1"/>
          </p:nvPr>
        </p:nvSpPr>
        <p:spPr>
          <a:xfrm>
            <a:off x="838200" y="365125"/>
            <a:ext cx="7734300" cy="55951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5536910-B71D-4933-BDA0-04AD5526FE93}"/>
              </a:ext>
            </a:extLst>
          </p:cNvPr>
          <p:cNvSpPr>
            <a:spLocks noGrp="1"/>
          </p:cNvSpPr>
          <p:nvPr>
            <p:ph type="sldNum" sz="quarter" idx="12"/>
          </p:nvPr>
        </p:nvSpPr>
        <p:spPr>
          <a:xfrm>
            <a:off x="4724400" y="6310312"/>
            <a:ext cx="2743200" cy="365125"/>
          </a:xfrm>
        </p:spPr>
        <p:txBody>
          <a:bodyPr/>
          <a:lstStyle>
            <a:lvl1pPr algn="ctr">
              <a:defRPr/>
            </a:lvl1pPr>
          </a:lstStyle>
          <a:p>
            <a:fld id="{F8DC1522-342F-47E4-9CF7-D7732B4FB87D}" type="slidenum">
              <a:rPr lang="en-GB" smtClean="0"/>
              <a:pPr/>
              <a:t>‹#›</a:t>
            </a:fld>
            <a:endParaRPr lang="en-GB"/>
          </a:p>
        </p:txBody>
      </p:sp>
    </p:spTree>
    <p:extLst>
      <p:ext uri="{BB962C8B-B14F-4D97-AF65-F5344CB8AC3E}">
        <p14:creationId xmlns:p14="http://schemas.microsoft.com/office/powerpoint/2010/main" val="356507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Business Schoo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008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2468587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Creative Industri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854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638709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D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AF9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3011949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Engineering, Computing and Desig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5A4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1473614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Fine 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C85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1418647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Humaniti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222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1181488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Conservatoi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B1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4205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C48F-E98D-4D81-92F4-00FFC08E3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938467-0F19-45A6-9418-2F149E1C4803}"/>
              </a:ext>
            </a:extLst>
          </p:cNvPr>
          <p:cNvSpPr>
            <a:spLocks noGrp="1"/>
          </p:cNvSpPr>
          <p:nvPr>
            <p:ph type="subTitle" idx="1"/>
          </p:nvPr>
        </p:nvSpPr>
        <p:spPr>
          <a:xfrm>
            <a:off x="1524000" y="3682538"/>
            <a:ext cx="9144000" cy="1575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1824562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Psychology, Criminology and Counsell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766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3053667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Thea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7B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585488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Education, Social and Life Scien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004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2035112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Sport, Nursing and Allied Heal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2C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3416877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Professional Servi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00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89945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5024-9FC8-450E-AD4D-592E11ECF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046D19-A94A-4E1C-869C-A9537C147AD0}"/>
              </a:ext>
            </a:extLst>
          </p:cNvPr>
          <p:cNvSpPr>
            <a:spLocks noGrp="1"/>
          </p:cNvSpPr>
          <p:nvPr>
            <p:ph idx="1"/>
          </p:nvPr>
        </p:nvSpPr>
        <p:spPr>
          <a:xfrm>
            <a:off x="838200" y="1825625"/>
            <a:ext cx="10515600" cy="41429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EDC17F65-3426-4F70-A841-5625DBBCC254}"/>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247044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66F1-0EF4-427B-A506-71AA86E263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390E29-9D21-4EA1-9EDC-834D29028AA4}"/>
              </a:ext>
            </a:extLst>
          </p:cNvPr>
          <p:cNvSpPr>
            <a:spLocks noGrp="1"/>
          </p:cNvSpPr>
          <p:nvPr>
            <p:ph type="body" idx="1"/>
          </p:nvPr>
        </p:nvSpPr>
        <p:spPr>
          <a:xfrm>
            <a:off x="831850" y="4721628"/>
            <a:ext cx="10515600" cy="102246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5D4CA874-A269-4FDD-88B4-A938C8093635}"/>
              </a:ext>
            </a:extLst>
          </p:cNvPr>
          <p:cNvSpPr>
            <a:spLocks noGrp="1"/>
          </p:cNvSpPr>
          <p:nvPr>
            <p:ph type="sldNum" sz="quarter" idx="12"/>
          </p:nvPr>
        </p:nvSpPr>
        <p:spPr/>
        <p:txBody>
          <a:bodyPr/>
          <a:lstStyle/>
          <a:p>
            <a:fld id="{F8DC1522-342F-47E4-9CF7-D7732B4FB87D}" type="slidenum">
              <a:rPr lang="en-GB" smtClean="0"/>
              <a:t>‹#›</a:t>
            </a:fld>
            <a:endParaRPr lang="en-GB" dirty="0"/>
          </a:p>
        </p:txBody>
      </p:sp>
    </p:spTree>
    <p:extLst>
      <p:ext uri="{BB962C8B-B14F-4D97-AF65-F5344CB8AC3E}">
        <p14:creationId xmlns:p14="http://schemas.microsoft.com/office/powerpoint/2010/main" val="323599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375E-6CB5-4BBF-B99E-F8FF77981A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B8C0B0-9AEF-4AFD-BB0E-89044BD4340A}"/>
              </a:ext>
            </a:extLst>
          </p:cNvPr>
          <p:cNvSpPr>
            <a:spLocks noGrp="1"/>
          </p:cNvSpPr>
          <p:nvPr>
            <p:ph sz="half" idx="1"/>
          </p:nvPr>
        </p:nvSpPr>
        <p:spPr>
          <a:xfrm>
            <a:off x="838200" y="1825625"/>
            <a:ext cx="5181600" cy="413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667F8A-AFD3-4608-8A97-CB14D1005651}"/>
              </a:ext>
            </a:extLst>
          </p:cNvPr>
          <p:cNvSpPr>
            <a:spLocks noGrp="1"/>
          </p:cNvSpPr>
          <p:nvPr>
            <p:ph sz="half" idx="2"/>
          </p:nvPr>
        </p:nvSpPr>
        <p:spPr>
          <a:xfrm>
            <a:off x="6172200" y="1825625"/>
            <a:ext cx="5181600" cy="413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882B1526-EDB3-4D08-A158-2212E26A6B1F}"/>
              </a:ext>
            </a:extLst>
          </p:cNvPr>
          <p:cNvSpPr>
            <a:spLocks noGrp="1"/>
          </p:cNvSpPr>
          <p:nvPr>
            <p:ph type="sldNum" sz="quarter" idx="12"/>
          </p:nvPr>
        </p:nvSpPr>
        <p:spPr/>
        <p:txBody>
          <a:bodyPr/>
          <a:lstStyle/>
          <a:p>
            <a:fld id="{F8DC1522-342F-47E4-9CF7-D7732B4FB87D}" type="slidenum">
              <a:rPr lang="en-GB" smtClean="0"/>
              <a:t>‹#›</a:t>
            </a:fld>
            <a:endParaRPr lang="en-GB" dirty="0"/>
          </a:p>
        </p:txBody>
      </p:sp>
    </p:spTree>
    <p:extLst>
      <p:ext uri="{BB962C8B-B14F-4D97-AF65-F5344CB8AC3E}">
        <p14:creationId xmlns:p14="http://schemas.microsoft.com/office/powerpoint/2010/main" val="215320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3D735-47E3-404D-AF75-AB02FD80B2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B8907E-BB0A-4B17-B37E-96310297324F}"/>
              </a:ext>
            </a:extLst>
          </p:cNvPr>
          <p:cNvSpPr>
            <a:spLocks noGrp="1"/>
          </p:cNvSpPr>
          <p:nvPr>
            <p:ph type="body" idx="1"/>
          </p:nvPr>
        </p:nvSpPr>
        <p:spPr>
          <a:xfrm>
            <a:off x="839788" y="1812175"/>
            <a:ext cx="5157787" cy="692900"/>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C555DE-3311-40CE-8E5B-BBD8A2400683}"/>
              </a:ext>
            </a:extLst>
          </p:cNvPr>
          <p:cNvSpPr>
            <a:spLocks noGrp="1"/>
          </p:cNvSpPr>
          <p:nvPr>
            <p:ph sz="half" idx="2"/>
          </p:nvPr>
        </p:nvSpPr>
        <p:spPr>
          <a:xfrm>
            <a:off x="839788" y="2643447"/>
            <a:ext cx="5157787" cy="33250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D4E8F89-5C8F-483F-97B5-121E0CBAA68E}"/>
              </a:ext>
            </a:extLst>
          </p:cNvPr>
          <p:cNvSpPr>
            <a:spLocks noGrp="1"/>
          </p:cNvSpPr>
          <p:nvPr>
            <p:ph type="body" sz="quarter" idx="3"/>
          </p:nvPr>
        </p:nvSpPr>
        <p:spPr>
          <a:xfrm>
            <a:off x="6172200" y="1812175"/>
            <a:ext cx="5183188" cy="692900"/>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372F3AB0-7DD9-4317-BF9A-48E0FFB32B6C}"/>
              </a:ext>
            </a:extLst>
          </p:cNvPr>
          <p:cNvSpPr>
            <a:spLocks noGrp="1"/>
          </p:cNvSpPr>
          <p:nvPr>
            <p:ph sz="quarter" idx="4"/>
          </p:nvPr>
        </p:nvSpPr>
        <p:spPr>
          <a:xfrm>
            <a:off x="6172200" y="2643447"/>
            <a:ext cx="5183188" cy="33250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4BE205E9-C1E8-4479-81CB-F91E065C3EA1}"/>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264622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02AA-EA54-4ABD-A668-B4180128A502}"/>
              </a:ext>
            </a:extLst>
          </p:cNvPr>
          <p:cNvSpPr>
            <a:spLocks noGrp="1"/>
          </p:cNvSpPr>
          <p:nvPr>
            <p:ph type="title"/>
          </p:nvPr>
        </p:nvSpPr>
        <p:spPr/>
        <p:txBody>
          <a:body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6B194012-4178-4EB7-90B2-AA1E1589498A}"/>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35248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762AA6-0BFE-415E-91D5-D5EF071A21DF}"/>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400651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DB13-3611-4614-B1D7-D6540A244BD9}"/>
              </a:ext>
            </a:extLst>
          </p:cNvPr>
          <p:cNvSpPr>
            <a:spLocks noGrp="1"/>
          </p:cNvSpPr>
          <p:nvPr>
            <p:ph type="title"/>
          </p:nvPr>
        </p:nvSpPr>
        <p:spPr>
          <a:xfrm>
            <a:off x="839788" y="729730"/>
            <a:ext cx="5145376" cy="1327669"/>
          </a:xfrm>
        </p:spPr>
        <p:txBody>
          <a:bodyPr anchor="t">
            <a:normAutofit/>
          </a:bodyPr>
          <a:lstStyle>
            <a:lvl1pPr>
              <a:defRPr sz="40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BF866A7-AB52-4932-A27F-92341D197B40}"/>
              </a:ext>
            </a:extLst>
          </p:cNvPr>
          <p:cNvSpPr>
            <a:spLocks noGrp="1"/>
          </p:cNvSpPr>
          <p:nvPr>
            <p:ph idx="1"/>
          </p:nvPr>
        </p:nvSpPr>
        <p:spPr>
          <a:xfrm>
            <a:off x="6475615" y="729731"/>
            <a:ext cx="504602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A84D5A-B621-4E40-B0FA-2C41D4D76C00}"/>
              </a:ext>
            </a:extLst>
          </p:cNvPr>
          <p:cNvSpPr>
            <a:spLocks noGrp="1"/>
          </p:cNvSpPr>
          <p:nvPr>
            <p:ph type="body" sz="half" idx="2"/>
          </p:nvPr>
        </p:nvSpPr>
        <p:spPr>
          <a:xfrm>
            <a:off x="839788" y="2211184"/>
            <a:ext cx="5145376" cy="339217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806B4935-62B3-44A4-A4CA-190330B7F5CA}"/>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170390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02512E-8062-401E-A810-9E4E2E470D9C}"/>
              </a:ext>
            </a:extLst>
          </p:cNvPr>
          <p:cNvSpPr/>
          <p:nvPr userDrawn="1"/>
        </p:nvSpPr>
        <p:spPr>
          <a:xfrm>
            <a:off x="0" y="6087512"/>
            <a:ext cx="12192000" cy="782549"/>
          </a:xfrm>
          <a:prstGeom prst="rect">
            <a:avLst/>
          </a:prstGeom>
          <a:solidFill>
            <a:srgbClr val="668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400" dirty="0">
              <a:solidFill>
                <a:schemeClr val="bg1"/>
              </a:solidFill>
              <a:latin typeface="Gill Sans MT" panose="020B0502020104020203" pitchFamily="34" charset="77"/>
            </a:endParaRPr>
          </a:p>
        </p:txBody>
      </p:sp>
      <p:sp>
        <p:nvSpPr>
          <p:cNvPr id="2" name="Title Placeholder 1">
            <a:extLst>
              <a:ext uri="{FF2B5EF4-FFF2-40B4-BE49-F238E27FC236}">
                <a16:creationId xmlns:a16="http://schemas.microsoft.com/office/drawing/2014/main" id="{FA051688-8BC6-4365-9059-C2903A01ED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0940639-DF12-4B59-A4EB-96EE5F00A7F1}"/>
              </a:ext>
            </a:extLst>
          </p:cNvPr>
          <p:cNvSpPr>
            <a:spLocks noGrp="1"/>
          </p:cNvSpPr>
          <p:nvPr>
            <p:ph type="body" idx="1"/>
          </p:nvPr>
        </p:nvSpPr>
        <p:spPr>
          <a:xfrm>
            <a:off x="838200" y="1825625"/>
            <a:ext cx="10515600" cy="41624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1E06743-5CF4-4CA1-B18E-3D4C94F0CF6F}"/>
              </a:ext>
            </a:extLst>
          </p:cNvPr>
          <p:cNvSpPr>
            <a:spLocks noGrp="1"/>
          </p:cNvSpPr>
          <p:nvPr>
            <p:ph type="sldNum" sz="quarter" idx="4"/>
          </p:nvPr>
        </p:nvSpPr>
        <p:spPr>
          <a:xfrm>
            <a:off x="4724400" y="6296223"/>
            <a:ext cx="2743200" cy="365125"/>
          </a:xfrm>
          <a:prstGeom prst="rect">
            <a:avLst/>
          </a:prstGeom>
        </p:spPr>
        <p:txBody>
          <a:bodyPr vert="horz" lIns="91440" tIns="45720" rIns="91440" bIns="45720" rtlCol="0" anchor="ctr"/>
          <a:lstStyle>
            <a:lvl1pPr algn="ctr">
              <a:defRPr sz="1200">
                <a:solidFill>
                  <a:schemeClr val="bg1"/>
                </a:solidFill>
              </a:defRPr>
            </a:lvl1pPr>
          </a:lstStyle>
          <a:p>
            <a:fld id="{F8DC1522-342F-47E4-9CF7-D7732B4FB87D}" type="slidenum">
              <a:rPr lang="en-GB" smtClean="0"/>
              <a:pPr/>
              <a:t>‹#›</a:t>
            </a:fld>
            <a:endParaRPr lang="en-GB" dirty="0"/>
          </a:p>
        </p:txBody>
      </p:sp>
      <p:pic>
        <p:nvPicPr>
          <p:cNvPr id="8" name="Picture 7">
            <a:extLst>
              <a:ext uri="{FF2B5EF4-FFF2-40B4-BE49-F238E27FC236}">
                <a16:creationId xmlns:a16="http://schemas.microsoft.com/office/drawing/2014/main" id="{2E57ED3A-EEB6-4D04-9835-7C969E066C3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272064" y="6251311"/>
            <a:ext cx="1871405" cy="424551"/>
          </a:xfrm>
          <a:prstGeom prst="rect">
            <a:avLst/>
          </a:prstGeom>
        </p:spPr>
      </p:pic>
      <p:sp>
        <p:nvSpPr>
          <p:cNvPr id="10" name="Content Placeholder 2">
            <a:extLst>
              <a:ext uri="{FF2B5EF4-FFF2-40B4-BE49-F238E27FC236}">
                <a16:creationId xmlns:a16="http://schemas.microsoft.com/office/drawing/2014/main" id="{FE92F3B2-C875-4272-BD25-73FF21D6C528}"/>
              </a:ext>
            </a:extLst>
          </p:cNvPr>
          <p:cNvSpPr txBox="1">
            <a:spLocks/>
          </p:cNvSpPr>
          <p:nvPr userDrawn="1"/>
        </p:nvSpPr>
        <p:spPr>
          <a:xfrm>
            <a:off x="7508486" y="6308517"/>
            <a:ext cx="2951357" cy="316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600" dirty="0">
                <a:solidFill>
                  <a:schemeClr val="bg1"/>
                </a:solidFill>
                <a:latin typeface="Gill Sans MT" panose="020B0502020104020203" pitchFamily="34" charset="77"/>
              </a:rPr>
              <a:t>chi.ac.uk   |   #chiuni   |</a:t>
            </a:r>
            <a:endParaRPr lang="en-US" sz="1600" dirty="0"/>
          </a:p>
        </p:txBody>
      </p:sp>
      <p:pic>
        <p:nvPicPr>
          <p:cNvPr id="5" name="Picture 4">
            <a:extLst>
              <a:ext uri="{FF2B5EF4-FFF2-40B4-BE49-F238E27FC236}">
                <a16:creationId xmlns:a16="http://schemas.microsoft.com/office/drawing/2014/main" id="{D8D3CC8E-EBF9-4853-AE74-5D0A9EBB69A1}"/>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568436" y="6396473"/>
            <a:ext cx="1351500" cy="159552"/>
          </a:xfrm>
          <a:prstGeom prst="rect">
            <a:avLst/>
          </a:prstGeom>
        </p:spPr>
      </p:pic>
    </p:spTree>
    <p:extLst>
      <p:ext uri="{BB962C8B-B14F-4D97-AF65-F5344CB8AC3E}">
        <p14:creationId xmlns:p14="http://schemas.microsoft.com/office/powerpoint/2010/main" val="57412664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73"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dt="0"/>
  <p:txStyles>
    <p:titleStyle>
      <a:lvl1pPr algn="l" defTabSz="914400" rtl="0" eaLnBrk="1" latinLnBrk="0" hangingPunct="1">
        <a:lnSpc>
          <a:spcPct val="90000"/>
        </a:lnSpc>
        <a:spcBef>
          <a:spcPct val="0"/>
        </a:spcBef>
        <a:buNone/>
        <a:defRPr sz="4400" kern="1200">
          <a:solidFill>
            <a:schemeClr val="accent1"/>
          </a:solidFill>
          <a:latin typeface="Optim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4754"/>
          </a:solidFill>
          <a:latin typeface="Gill Sans MT Std Book" panose="020B05020201040202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4754"/>
          </a:solidFill>
          <a:latin typeface="Gill Sans MT Std Book" panose="020B05020201040202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4754"/>
          </a:solidFill>
          <a:latin typeface="Gill Sans MT Std Book" panose="020B05020201040202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Gill Sans MT Std Book" panose="020B05020201040202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Gill Sans MT Std Book" panose="020B05020201040202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science/article/pii/S027843192300049X#bib54" TargetMode="External"/><Relationship Id="rId2" Type="http://schemas.openxmlformats.org/officeDocument/2006/relationships/hyperlink" Target="https://www.sciencedirect.com/science/article/pii/S027843192300049X#bib100" TargetMode="External"/><Relationship Id="rId1" Type="http://schemas.openxmlformats.org/officeDocument/2006/relationships/slideLayout" Target="../slideLayouts/slideLayout3.xml"/><Relationship Id="rId4" Type="http://schemas.openxmlformats.org/officeDocument/2006/relationships/hyperlink" Target="https://www.sciencedirect.com/science/article/pii/S027843192300049X#bib2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2A93-E680-4809-820F-737C2A292185}"/>
              </a:ext>
            </a:extLst>
          </p:cNvPr>
          <p:cNvSpPr>
            <a:spLocks noGrp="1"/>
          </p:cNvSpPr>
          <p:nvPr>
            <p:ph type="ctrTitle"/>
          </p:nvPr>
        </p:nvSpPr>
        <p:spPr>
          <a:xfrm>
            <a:off x="359329" y="199664"/>
            <a:ext cx="5620623" cy="2988543"/>
          </a:xfrm>
        </p:spPr>
        <p:txBody>
          <a:bodyPr>
            <a:normAutofit fontScale="90000"/>
          </a:bodyPr>
          <a:lstStyle/>
          <a:p>
            <a:r>
              <a:rPr lang="en-GB" dirty="0"/>
              <a:t>The Great Resignation: The Recruitment Crisis in the Hospitality Industry</a:t>
            </a:r>
          </a:p>
        </p:txBody>
      </p:sp>
      <p:pic>
        <p:nvPicPr>
          <p:cNvPr id="10" name="Picture Placeholder 9">
            <a:extLst>
              <a:ext uri="{FF2B5EF4-FFF2-40B4-BE49-F238E27FC236}">
                <a16:creationId xmlns:a16="http://schemas.microsoft.com/office/drawing/2014/main" id="{5A2D227B-252F-4D61-8D23-3C4987498CF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19" r="519"/>
          <a:stretch>
            <a:fillRect/>
          </a:stretch>
        </p:blipFill>
        <p:spPr/>
      </p:pic>
      <p:sp>
        <p:nvSpPr>
          <p:cNvPr id="4" name="Text Placeholder 3">
            <a:extLst>
              <a:ext uri="{FF2B5EF4-FFF2-40B4-BE49-F238E27FC236}">
                <a16:creationId xmlns:a16="http://schemas.microsoft.com/office/drawing/2014/main" id="{F6C010A2-1B05-4425-A68D-CB925DF3BA8F}"/>
              </a:ext>
            </a:extLst>
          </p:cNvPr>
          <p:cNvSpPr>
            <a:spLocks noGrp="1"/>
          </p:cNvSpPr>
          <p:nvPr>
            <p:ph type="body" sz="half" idx="2"/>
          </p:nvPr>
        </p:nvSpPr>
        <p:spPr>
          <a:xfrm>
            <a:off x="665017" y="4333461"/>
            <a:ext cx="5198888" cy="1535526"/>
          </a:xfrm>
        </p:spPr>
        <p:txBody>
          <a:bodyPr>
            <a:normAutofit/>
          </a:bodyPr>
          <a:lstStyle/>
          <a:p>
            <a:r>
              <a:rPr lang="en-GB" sz="4000" dirty="0"/>
              <a:t>Wendy Sealy</a:t>
            </a:r>
          </a:p>
          <a:p>
            <a:r>
              <a:rPr lang="en-GB" sz="4000" dirty="0"/>
              <a:t>&amp; Paula Jenkins</a:t>
            </a:r>
          </a:p>
        </p:txBody>
      </p:sp>
      <p:pic>
        <p:nvPicPr>
          <p:cNvPr id="5" name="Picture 4">
            <a:extLst>
              <a:ext uri="{FF2B5EF4-FFF2-40B4-BE49-F238E27FC236}">
                <a16:creationId xmlns:a16="http://schemas.microsoft.com/office/drawing/2014/main" id="{F44C0DF4-7404-4B07-AC44-34FE82DA3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496" y="3758051"/>
            <a:ext cx="1514496" cy="1951403"/>
          </a:xfrm>
          <a:prstGeom prst="rect">
            <a:avLst/>
          </a:prstGeom>
        </p:spPr>
      </p:pic>
      <p:sp>
        <p:nvSpPr>
          <p:cNvPr id="3" name="Slide Number Placeholder 2">
            <a:extLst>
              <a:ext uri="{FF2B5EF4-FFF2-40B4-BE49-F238E27FC236}">
                <a16:creationId xmlns:a16="http://schemas.microsoft.com/office/drawing/2014/main" id="{556A8D2F-C20B-45F5-9002-83BEF245643D}"/>
              </a:ext>
            </a:extLst>
          </p:cNvPr>
          <p:cNvSpPr>
            <a:spLocks noGrp="1"/>
          </p:cNvSpPr>
          <p:nvPr>
            <p:ph type="sldNum" sz="quarter" idx="12"/>
          </p:nvPr>
        </p:nvSpPr>
        <p:spPr/>
        <p:txBody>
          <a:bodyPr/>
          <a:lstStyle/>
          <a:p>
            <a:fld id="{F8DC1522-342F-47E4-9CF7-D7732B4FB87D}" type="slidenum">
              <a:rPr lang="en-GB" smtClean="0"/>
              <a:t>1</a:t>
            </a:fld>
            <a:endParaRPr lang="en-GB"/>
          </a:p>
        </p:txBody>
      </p:sp>
    </p:spTree>
    <p:extLst>
      <p:ext uri="{BB962C8B-B14F-4D97-AF65-F5344CB8AC3E}">
        <p14:creationId xmlns:p14="http://schemas.microsoft.com/office/powerpoint/2010/main" val="18695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D3FB-8B92-4AF5-9F1D-5319F7C705A3}"/>
              </a:ext>
            </a:extLst>
          </p:cNvPr>
          <p:cNvSpPr>
            <a:spLocks noGrp="1"/>
          </p:cNvSpPr>
          <p:nvPr>
            <p:ph type="title"/>
          </p:nvPr>
        </p:nvSpPr>
        <p:spPr>
          <a:xfrm>
            <a:off x="838199" y="92279"/>
            <a:ext cx="10939943" cy="1040236"/>
          </a:xfrm>
        </p:spPr>
        <p:txBody>
          <a:bodyPr>
            <a:normAutofit fontScale="90000"/>
          </a:bodyPr>
          <a:lstStyle/>
          <a:p>
            <a:br>
              <a:rPr lang="en-GB" b="1" dirty="0"/>
            </a:br>
            <a:r>
              <a:rPr lang="en-GB" b="1" dirty="0"/>
              <a:t>Highest-paid graduate hospitality jobs, 4/5 star hotels/restaurants</a:t>
            </a:r>
            <a:br>
              <a:rPr lang="en-GB" dirty="0"/>
            </a:br>
            <a:endParaRPr lang="en-GB" dirty="0"/>
          </a:p>
        </p:txBody>
      </p:sp>
      <p:sp>
        <p:nvSpPr>
          <p:cNvPr id="3" name="Content Placeholder 2">
            <a:extLst>
              <a:ext uri="{FF2B5EF4-FFF2-40B4-BE49-F238E27FC236}">
                <a16:creationId xmlns:a16="http://schemas.microsoft.com/office/drawing/2014/main" id="{8D69656B-B152-4851-AF81-F095A621D4AE}"/>
              </a:ext>
            </a:extLst>
          </p:cNvPr>
          <p:cNvSpPr>
            <a:spLocks noGrp="1"/>
          </p:cNvSpPr>
          <p:nvPr>
            <p:ph idx="1"/>
          </p:nvPr>
        </p:nvSpPr>
        <p:spPr>
          <a:xfrm>
            <a:off x="394283" y="1132516"/>
            <a:ext cx="11224469" cy="4899168"/>
          </a:xfrm>
        </p:spPr>
        <p:txBody>
          <a:bodyPr>
            <a:normAutofit fontScale="62500" lnSpcReduction="20000"/>
          </a:bodyPr>
          <a:lstStyle/>
          <a:p>
            <a:r>
              <a:rPr lang="en-GB" dirty="0">
                <a:latin typeface="Arial" panose="020B0604020202020204" pitchFamily="34" charset="0"/>
                <a:cs typeface="Arial" panose="020B0604020202020204" pitchFamily="34" charset="0"/>
              </a:rPr>
              <a:t>General Manager, £75,000 - £136, 744</a:t>
            </a:r>
          </a:p>
          <a:p>
            <a:r>
              <a:rPr lang="en-GB" dirty="0">
                <a:latin typeface="Arial" panose="020B0604020202020204" pitchFamily="34" charset="0"/>
                <a:cs typeface="Arial" panose="020B0604020202020204" pitchFamily="34" charset="0"/>
              </a:rPr>
              <a:t>Food and Beverage Director,  £45,000 – £102,000. </a:t>
            </a:r>
          </a:p>
          <a:p>
            <a:r>
              <a:rPr lang="en-GB" dirty="0">
                <a:latin typeface="Arial" panose="020B0604020202020204" pitchFamily="34" charset="0"/>
                <a:cs typeface="Arial" panose="020B0604020202020204" pitchFamily="34" charset="0"/>
              </a:rPr>
              <a:t>Director of Sales, £49,000- 90,717.00</a:t>
            </a:r>
          </a:p>
          <a:p>
            <a:r>
              <a:rPr lang="en-GB" dirty="0">
                <a:latin typeface="Arial" panose="020B0604020202020204" pitchFamily="34" charset="0"/>
                <a:cs typeface="Arial" panose="020B0604020202020204" pitchFamily="34" charset="0"/>
              </a:rPr>
              <a:t>Hotel Operations Manager,  £50,000 – £114,000</a:t>
            </a:r>
          </a:p>
          <a:p>
            <a:r>
              <a:rPr lang="en-GB" dirty="0">
                <a:latin typeface="Arial" panose="020B0604020202020204" pitchFamily="34" charset="0"/>
                <a:cs typeface="Arial" panose="020B0604020202020204" pitchFamily="34" charset="0"/>
              </a:rPr>
              <a:t>Financial Controller, £47, 919 - £ 63,000</a:t>
            </a:r>
          </a:p>
          <a:p>
            <a:r>
              <a:rPr lang="en-GB" dirty="0">
                <a:latin typeface="Arial" panose="020B0604020202020204" pitchFamily="34" charset="0"/>
                <a:cs typeface="Arial" panose="020B0604020202020204" pitchFamily="34" charset="0"/>
              </a:rPr>
              <a:t>Human Resource Directors,  £45,000-55,000</a:t>
            </a:r>
          </a:p>
          <a:p>
            <a:r>
              <a:rPr lang="en-GB" dirty="0">
                <a:latin typeface="Arial" panose="020B0604020202020204" pitchFamily="34" charset="0"/>
                <a:cs typeface="Arial" panose="020B0604020202020204" pitchFamily="34" charset="0"/>
              </a:rPr>
              <a:t>Sustainability Officer, £55,000</a:t>
            </a:r>
          </a:p>
          <a:p>
            <a:r>
              <a:rPr lang="en-GB" dirty="0">
                <a:latin typeface="Arial" panose="020B0604020202020204" pitchFamily="34" charset="0"/>
                <a:cs typeface="Arial" panose="020B0604020202020204" pitchFamily="34" charset="0"/>
              </a:rPr>
              <a:t>Housekeeping Director, £45, 236</a:t>
            </a:r>
          </a:p>
          <a:p>
            <a:r>
              <a:rPr lang="en-GB" dirty="0">
                <a:latin typeface="Arial" panose="020B0604020202020204" pitchFamily="34" charset="0"/>
                <a:cs typeface="Arial" panose="020B0604020202020204" pitchFamily="34" charset="0"/>
              </a:rPr>
              <a:t>Restaurant Manager, £45,000 </a:t>
            </a:r>
          </a:p>
          <a:p>
            <a:r>
              <a:rPr lang="en-GB" dirty="0">
                <a:latin typeface="Arial" panose="020B0604020202020204" pitchFamily="34" charset="0"/>
                <a:cs typeface="Arial" panose="020B0604020202020204" pitchFamily="34" charset="0"/>
              </a:rPr>
              <a:t>Executive Chef, £40,000 – £85,000. ...</a:t>
            </a:r>
          </a:p>
          <a:p>
            <a:r>
              <a:rPr lang="en-GB" dirty="0">
                <a:latin typeface="Arial" panose="020B0604020202020204" pitchFamily="34" charset="0"/>
                <a:cs typeface="Arial" panose="020B0604020202020204" pitchFamily="34" charset="0"/>
              </a:rPr>
              <a:t>Training Managers, £35,000-48,000</a:t>
            </a:r>
          </a:p>
          <a:p>
            <a:r>
              <a:rPr lang="en-GB" dirty="0">
                <a:latin typeface="Arial" panose="020B0604020202020204" pitchFamily="34" charset="0"/>
                <a:cs typeface="Arial" panose="020B0604020202020204" pitchFamily="34" charset="0"/>
              </a:rPr>
              <a:t>Sales Manager, £37,000- £40,000</a:t>
            </a:r>
          </a:p>
          <a:p>
            <a:r>
              <a:rPr lang="en-GB" dirty="0">
                <a:latin typeface="Arial" panose="020B0604020202020204" pitchFamily="34" charset="0"/>
                <a:cs typeface="Arial" panose="020B0604020202020204" pitchFamily="34" charset="0"/>
              </a:rPr>
              <a:t>Event Manager, £28,000 - £44,000. ...</a:t>
            </a:r>
          </a:p>
          <a:p>
            <a:r>
              <a:rPr lang="en-GB" dirty="0">
                <a:latin typeface="Arial" panose="020B0604020202020204" pitchFamily="34" charset="0"/>
                <a:cs typeface="Arial" panose="020B0604020202020204" pitchFamily="34" charset="0"/>
              </a:rPr>
              <a:t>Sommelier (wines), £15,000 – £67,000. ...</a:t>
            </a:r>
          </a:p>
          <a:p>
            <a:pPr marL="0" indent="0">
              <a:buNone/>
            </a:pPr>
            <a:r>
              <a:rPr lang="en-GB" dirty="0"/>
              <a:t>(caterer.com; hospitalityjobsuk.com; ukindeed.com; totaljobs.com)</a:t>
            </a:r>
          </a:p>
        </p:txBody>
      </p:sp>
      <p:sp>
        <p:nvSpPr>
          <p:cNvPr id="4" name="Slide Number Placeholder 3">
            <a:extLst>
              <a:ext uri="{FF2B5EF4-FFF2-40B4-BE49-F238E27FC236}">
                <a16:creationId xmlns:a16="http://schemas.microsoft.com/office/drawing/2014/main" id="{31C0F24C-32B0-4686-B002-F86E5B67FE11}"/>
              </a:ext>
            </a:extLst>
          </p:cNvPr>
          <p:cNvSpPr>
            <a:spLocks noGrp="1"/>
          </p:cNvSpPr>
          <p:nvPr>
            <p:ph type="sldNum" sz="quarter" idx="12"/>
          </p:nvPr>
        </p:nvSpPr>
        <p:spPr/>
        <p:txBody>
          <a:bodyPr/>
          <a:lstStyle/>
          <a:p>
            <a:fld id="{F8DC1522-342F-47E4-9CF7-D7732B4FB87D}" type="slidenum">
              <a:rPr lang="en-GB" smtClean="0"/>
              <a:t>10</a:t>
            </a:fld>
            <a:endParaRPr lang="en-GB"/>
          </a:p>
        </p:txBody>
      </p:sp>
    </p:spTree>
    <p:extLst>
      <p:ext uri="{BB962C8B-B14F-4D97-AF65-F5344CB8AC3E}">
        <p14:creationId xmlns:p14="http://schemas.microsoft.com/office/powerpoint/2010/main" val="170151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C285-F67D-4EB4-B86C-DEFE7BDEB9B9}"/>
              </a:ext>
            </a:extLst>
          </p:cNvPr>
          <p:cNvSpPr>
            <a:spLocks noGrp="1"/>
          </p:cNvSpPr>
          <p:nvPr>
            <p:ph type="title"/>
          </p:nvPr>
        </p:nvSpPr>
        <p:spPr>
          <a:xfrm>
            <a:off x="838200" y="159310"/>
            <a:ext cx="10515600" cy="608284"/>
          </a:xfrm>
        </p:spPr>
        <p:txBody>
          <a:bodyPr>
            <a:normAutofit fontScale="90000"/>
          </a:bodyPr>
          <a:lstStyle/>
          <a:p>
            <a:r>
              <a:rPr lang="en-GB" dirty="0"/>
              <a:t>Emotional Labour</a:t>
            </a:r>
          </a:p>
        </p:txBody>
      </p:sp>
      <p:sp>
        <p:nvSpPr>
          <p:cNvPr id="3" name="Content Placeholder 2">
            <a:extLst>
              <a:ext uri="{FF2B5EF4-FFF2-40B4-BE49-F238E27FC236}">
                <a16:creationId xmlns:a16="http://schemas.microsoft.com/office/drawing/2014/main" id="{FA0C29D0-F53D-4C19-8E22-8E8693CF529B}"/>
              </a:ext>
            </a:extLst>
          </p:cNvPr>
          <p:cNvSpPr>
            <a:spLocks noGrp="1"/>
          </p:cNvSpPr>
          <p:nvPr>
            <p:ph idx="1"/>
          </p:nvPr>
        </p:nvSpPr>
        <p:spPr>
          <a:xfrm>
            <a:off x="838200" y="864066"/>
            <a:ext cx="10515600" cy="5226341"/>
          </a:xfrm>
        </p:spPr>
        <p:txBody>
          <a:bodyPr>
            <a:normAutofit/>
          </a:bodyPr>
          <a:lstStyle/>
          <a:p>
            <a:r>
              <a:rPr lang="en-GB" dirty="0">
                <a:latin typeface="Arial" panose="020B0604020202020204" pitchFamily="34" charset="0"/>
                <a:cs typeface="Arial" panose="020B0604020202020204" pitchFamily="34" charset="0"/>
              </a:rPr>
              <a:t>Hospitality employers depend on the emotional labour of workers and the ability to produce a positive emotional state in another person which activates the ‘pheromones’ in customers – 50% of the jobs are customer facing.</a:t>
            </a:r>
          </a:p>
          <a:p>
            <a:r>
              <a:rPr lang="en-GB" dirty="0">
                <a:latin typeface="Arial" panose="020B0604020202020204" pitchFamily="34" charset="0"/>
                <a:cs typeface="Arial" panose="020B0604020202020204" pitchFamily="34" charset="0"/>
              </a:rPr>
              <a:t>Emotional labour, work pressure and insincere emotions creates tension and stress.</a:t>
            </a:r>
            <a:r>
              <a:rPr lang="en-GB" dirty="0"/>
              <a:t>  JS (</a:t>
            </a:r>
            <a:r>
              <a:rPr lang="en-GB" dirty="0" err="1">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Tsaur</a:t>
            </a:r>
            <a:r>
              <a:rPr lang="en-GB"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and Tang, 2012</a:t>
            </a:r>
            <a:r>
              <a:rPr lang="en-GB"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Jung and Yoon, 2014</a:t>
            </a:r>
            <a:r>
              <a:rPr lang="en-GB"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Choi et al., 2019</a:t>
            </a:r>
            <a:r>
              <a:rPr lang="en-GB" dirty="0">
                <a:solidFill>
                  <a:schemeClr val="tx1"/>
                </a:solidFill>
                <a:latin typeface="Arial" panose="020B0604020202020204" pitchFamily="34" charset="0"/>
                <a:cs typeface="Arial" panose="020B0604020202020204" pitchFamily="34" charset="0"/>
              </a:rPr>
              <a:t>; Wang, 2020).</a:t>
            </a:r>
          </a:p>
          <a:p>
            <a:r>
              <a:rPr lang="en-GB" dirty="0">
                <a:latin typeface="Arial" panose="020B0604020202020204" pitchFamily="34" charset="0"/>
                <a:cs typeface="Arial" panose="020B0604020202020204" pitchFamily="34" charset="0"/>
              </a:rPr>
              <a:t>Fatigue/Trauma</a:t>
            </a:r>
          </a:p>
          <a:p>
            <a:r>
              <a:rPr lang="en-GB" dirty="0">
                <a:latin typeface="Arial" panose="020B0604020202020204" pitchFamily="34" charset="0"/>
                <a:cs typeface="Arial" panose="020B0604020202020204" pitchFamily="34" charset="0"/>
              </a:rPr>
              <a:t>Burnout syndrome</a:t>
            </a:r>
          </a:p>
          <a:p>
            <a:pPr marL="0" indent="0">
              <a:buNone/>
            </a:pPr>
            <a:r>
              <a:rPr lang="en-GB" dirty="0">
                <a:latin typeface="Arial" panose="020B0604020202020204" pitchFamily="34" charset="0"/>
                <a:cs typeface="Arial" panose="020B0604020202020204" pitchFamily="34" charset="0"/>
              </a:rPr>
              <a:t>(Lower immunity, frequent illnesses. Frequent headaches or muscle pain. Change in appetite or sleep habits, life threatening diseases)</a:t>
            </a:r>
          </a:p>
        </p:txBody>
      </p:sp>
      <p:sp>
        <p:nvSpPr>
          <p:cNvPr id="4" name="Slide Number Placeholder 3">
            <a:extLst>
              <a:ext uri="{FF2B5EF4-FFF2-40B4-BE49-F238E27FC236}">
                <a16:creationId xmlns:a16="http://schemas.microsoft.com/office/drawing/2014/main" id="{934E2282-08EB-4169-BE68-5030635F9538}"/>
              </a:ext>
            </a:extLst>
          </p:cNvPr>
          <p:cNvSpPr>
            <a:spLocks noGrp="1"/>
          </p:cNvSpPr>
          <p:nvPr>
            <p:ph type="sldNum" sz="quarter" idx="12"/>
          </p:nvPr>
        </p:nvSpPr>
        <p:spPr/>
        <p:txBody>
          <a:bodyPr/>
          <a:lstStyle/>
          <a:p>
            <a:fld id="{F8DC1522-342F-47E4-9CF7-D7732B4FB87D}" type="slidenum">
              <a:rPr lang="en-GB" smtClean="0"/>
              <a:t>11</a:t>
            </a:fld>
            <a:endParaRPr lang="en-GB"/>
          </a:p>
        </p:txBody>
      </p:sp>
    </p:spTree>
    <p:extLst>
      <p:ext uri="{BB962C8B-B14F-4D97-AF65-F5344CB8AC3E}">
        <p14:creationId xmlns:p14="http://schemas.microsoft.com/office/powerpoint/2010/main" val="3302293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CB85-5193-4691-9CC0-9FB2DE644473}"/>
              </a:ext>
            </a:extLst>
          </p:cNvPr>
          <p:cNvSpPr>
            <a:spLocks noGrp="1"/>
          </p:cNvSpPr>
          <p:nvPr>
            <p:ph type="title"/>
          </p:nvPr>
        </p:nvSpPr>
        <p:spPr>
          <a:xfrm>
            <a:off x="687198" y="138622"/>
            <a:ext cx="11194774" cy="999849"/>
          </a:xfrm>
        </p:spPr>
        <p:txBody>
          <a:bodyPr/>
          <a:lstStyle/>
          <a:p>
            <a:r>
              <a:rPr lang="en-GB" dirty="0"/>
              <a:t>Discrimination, bullying &amp; unfair treatment</a:t>
            </a:r>
          </a:p>
        </p:txBody>
      </p:sp>
      <p:sp>
        <p:nvSpPr>
          <p:cNvPr id="3" name="Content Placeholder 2">
            <a:extLst>
              <a:ext uri="{FF2B5EF4-FFF2-40B4-BE49-F238E27FC236}">
                <a16:creationId xmlns:a16="http://schemas.microsoft.com/office/drawing/2014/main" id="{708EEDC2-0CF6-4F44-AA15-455990403950}"/>
              </a:ext>
            </a:extLst>
          </p:cNvPr>
          <p:cNvSpPr>
            <a:spLocks noGrp="1"/>
          </p:cNvSpPr>
          <p:nvPr>
            <p:ph idx="1"/>
          </p:nvPr>
        </p:nvSpPr>
        <p:spPr>
          <a:xfrm>
            <a:off x="838200" y="973122"/>
            <a:ext cx="10981888" cy="5142451"/>
          </a:xfrm>
        </p:spPr>
        <p:txBody>
          <a:bodyPr>
            <a:normAutofit/>
          </a:bodyPr>
          <a:lstStyle/>
          <a:p>
            <a:r>
              <a:rPr lang="en-GB" dirty="0">
                <a:latin typeface="Arial" panose="020B0604020202020204" pitchFamily="34" charset="0"/>
                <a:cs typeface="Arial" panose="020B0604020202020204" pitchFamily="34" charset="0"/>
              </a:rPr>
              <a:t>The industry in the UK is renowned for gender discrimination with several roles being feminised or masculinised such as ‘bar maid’, ‘housemaid’ etc; and poor career advancement, particularly for women (</a:t>
            </a:r>
            <a:r>
              <a:rPr lang="en-GB" dirty="0" err="1">
                <a:latin typeface="Arial" panose="020B0604020202020204" pitchFamily="34" charset="0"/>
                <a:cs typeface="Arial" panose="020B0604020202020204" pitchFamily="34" charset="0"/>
              </a:rPr>
              <a:t>Calinaud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Kokkranikal</a:t>
            </a:r>
            <a:r>
              <a:rPr lang="en-GB" dirty="0">
                <a:latin typeface="Arial" panose="020B0604020202020204" pitchFamily="34" charset="0"/>
                <a:cs typeface="Arial" panose="020B0604020202020204" pitchFamily="34" charset="0"/>
              </a:rPr>
              <a:t> &amp; </a:t>
            </a:r>
            <a:r>
              <a:rPr lang="en-GB" dirty="0" err="1">
                <a:latin typeface="Arial" panose="020B0604020202020204" pitchFamily="34" charset="0"/>
                <a:cs typeface="Arial" panose="020B0604020202020204" pitchFamily="34" charset="0"/>
              </a:rPr>
              <a:t>Gebbels</a:t>
            </a:r>
            <a:r>
              <a:rPr lang="en-GB" dirty="0">
                <a:latin typeface="Arial" panose="020B0604020202020204" pitchFamily="34" charset="0"/>
                <a:cs typeface="Arial" panose="020B0604020202020204" pitchFamily="34" charset="0"/>
              </a:rPr>
              <a:t>, 2021). </a:t>
            </a:r>
          </a:p>
          <a:p>
            <a:r>
              <a:rPr lang="en-GB" dirty="0">
                <a:latin typeface="Arial" panose="020B0604020202020204" pitchFamily="34" charset="0"/>
                <a:cs typeface="Arial" panose="020B0604020202020204" pitchFamily="34" charset="0"/>
              </a:rPr>
              <a:t>High levels of unprofessionalism some of which occurs through conjugal relationships between staff (Sealy, Jenkins &amp; </a:t>
            </a:r>
            <a:r>
              <a:rPr lang="en-GB" dirty="0" err="1">
                <a:latin typeface="Arial" panose="020B0604020202020204" pitchFamily="34" charset="0"/>
                <a:cs typeface="Arial" panose="020B0604020202020204" pitchFamily="34" charset="0"/>
              </a:rPr>
              <a:t>Jalley</a:t>
            </a:r>
            <a:r>
              <a:rPr lang="en-GB" dirty="0">
                <a:latin typeface="Arial" panose="020B0604020202020204" pitchFamily="34" charset="0"/>
                <a:cs typeface="Arial" panose="020B0604020202020204" pitchFamily="34" charset="0"/>
              </a:rPr>
              <a:t>, 2023; </a:t>
            </a:r>
            <a:r>
              <a:rPr lang="en-GB" dirty="0" err="1">
                <a:latin typeface="Arial" panose="020B0604020202020204" pitchFamily="34" charset="0"/>
                <a:cs typeface="Arial" panose="020B0604020202020204" pitchFamily="34" charset="0"/>
              </a:rPr>
              <a:t>Ampofo</a:t>
            </a:r>
            <a:r>
              <a:rPr lang="en-GB" dirty="0">
                <a:latin typeface="Arial" panose="020B0604020202020204" pitchFamily="34" charset="0"/>
                <a:cs typeface="Arial" panose="020B0604020202020204" pitchFamily="34" charset="0"/>
              </a:rPr>
              <a:t>, 2021).</a:t>
            </a:r>
          </a:p>
          <a:p>
            <a:r>
              <a:rPr lang="en-GB" dirty="0">
                <a:latin typeface="Arial" panose="020B0604020202020204" pitchFamily="34" charset="0"/>
                <a:cs typeface="Arial" panose="020B0604020202020204" pitchFamily="34" charset="0"/>
              </a:rPr>
              <a:t>Wrongful dismissal, victimization and the sexual harassment of female workers (</a:t>
            </a:r>
            <a:r>
              <a:rPr lang="en-GB" dirty="0" err="1">
                <a:latin typeface="Arial" panose="020B0604020202020204" pitchFamily="34" charset="0"/>
                <a:cs typeface="Arial" panose="020B0604020202020204" pitchFamily="34" charset="0"/>
              </a:rPr>
              <a:t>Lopa</a:t>
            </a:r>
            <a:r>
              <a:rPr lang="en-GB" dirty="0">
                <a:latin typeface="Arial" panose="020B0604020202020204" pitchFamily="34" charset="0"/>
                <a:cs typeface="Arial" panose="020B0604020202020204" pitchFamily="34" charset="0"/>
              </a:rPr>
              <a:t> &amp; Gong, 2020).  The sector is also known for fear management such as bullying and abuse, particularly in kitchens.  Nepotism and favouritism.</a:t>
            </a:r>
          </a:p>
          <a:p>
            <a:endParaRPr lang="en-GB" dirty="0"/>
          </a:p>
        </p:txBody>
      </p:sp>
      <p:sp>
        <p:nvSpPr>
          <p:cNvPr id="4" name="Slide Number Placeholder 3">
            <a:extLst>
              <a:ext uri="{FF2B5EF4-FFF2-40B4-BE49-F238E27FC236}">
                <a16:creationId xmlns:a16="http://schemas.microsoft.com/office/drawing/2014/main" id="{3A58A065-ECC7-4520-B9ED-2500612C06D6}"/>
              </a:ext>
            </a:extLst>
          </p:cNvPr>
          <p:cNvSpPr>
            <a:spLocks noGrp="1"/>
          </p:cNvSpPr>
          <p:nvPr>
            <p:ph type="sldNum" sz="quarter" idx="12"/>
          </p:nvPr>
        </p:nvSpPr>
        <p:spPr/>
        <p:txBody>
          <a:bodyPr/>
          <a:lstStyle/>
          <a:p>
            <a:fld id="{F8DC1522-342F-47E4-9CF7-D7732B4FB87D}" type="slidenum">
              <a:rPr lang="en-GB" smtClean="0"/>
              <a:t>12</a:t>
            </a:fld>
            <a:endParaRPr lang="en-GB"/>
          </a:p>
        </p:txBody>
      </p:sp>
    </p:spTree>
    <p:extLst>
      <p:ext uri="{BB962C8B-B14F-4D97-AF65-F5344CB8AC3E}">
        <p14:creationId xmlns:p14="http://schemas.microsoft.com/office/powerpoint/2010/main" val="202347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DB0A-94A5-4BE7-9B89-5158D20A967C}"/>
              </a:ext>
            </a:extLst>
          </p:cNvPr>
          <p:cNvSpPr>
            <a:spLocks noGrp="1"/>
          </p:cNvSpPr>
          <p:nvPr>
            <p:ph type="title"/>
          </p:nvPr>
        </p:nvSpPr>
        <p:spPr>
          <a:xfrm>
            <a:off x="896923" y="196652"/>
            <a:ext cx="10515600" cy="641553"/>
          </a:xfrm>
        </p:spPr>
        <p:txBody>
          <a:bodyPr>
            <a:normAutofit fontScale="90000"/>
          </a:bodyPr>
          <a:lstStyle/>
          <a:p>
            <a:r>
              <a:rPr lang="en-GB" dirty="0"/>
              <a:t>‘Managers from Hell’</a:t>
            </a:r>
            <a:r>
              <a:rPr lang="en-GB" dirty="0">
                <a:latin typeface="Arial" panose="020B0604020202020204" pitchFamily="34" charset="0"/>
                <a:cs typeface="Arial" panose="020B0604020202020204" pitchFamily="34" charset="0"/>
              </a:rPr>
              <a:t> </a:t>
            </a:r>
            <a:r>
              <a:rPr lang="en-GB" sz="3100" dirty="0">
                <a:latin typeface="Arial" panose="020B0604020202020204" pitchFamily="34" charset="0"/>
                <a:cs typeface="Arial" panose="020B0604020202020204" pitchFamily="34" charset="0"/>
              </a:rPr>
              <a:t>(Hight, </a:t>
            </a:r>
            <a:r>
              <a:rPr lang="en-GB" sz="3100" dirty="0" err="1">
                <a:latin typeface="Arial" panose="020B0604020202020204" pitchFamily="34" charset="0"/>
                <a:cs typeface="Arial" panose="020B0604020202020204" pitchFamily="34" charset="0"/>
              </a:rPr>
              <a:t>Gajjar</a:t>
            </a:r>
            <a:r>
              <a:rPr lang="en-GB" sz="3100" dirty="0">
                <a:latin typeface="Arial" panose="020B0604020202020204" pitchFamily="34" charset="0"/>
                <a:cs typeface="Arial" panose="020B0604020202020204" pitchFamily="34" charset="0"/>
              </a:rPr>
              <a:t>, </a:t>
            </a:r>
            <a:r>
              <a:rPr lang="en-GB" sz="3100" dirty="0" err="1">
                <a:latin typeface="Arial" panose="020B0604020202020204" pitchFamily="34" charset="0"/>
                <a:cs typeface="Arial" panose="020B0604020202020204" pitchFamily="34" charset="0"/>
              </a:rPr>
              <a:t>Okumus</a:t>
            </a:r>
            <a:r>
              <a:rPr lang="en-GB" sz="3100" dirty="0">
                <a:latin typeface="Arial" panose="020B0604020202020204" pitchFamily="34" charset="0"/>
                <a:cs typeface="Arial" panose="020B0604020202020204" pitchFamily="34" charset="0"/>
              </a:rPr>
              <a:t>, 2019)</a:t>
            </a:r>
            <a:endParaRPr lang="en-GB" sz="3100" dirty="0"/>
          </a:p>
        </p:txBody>
      </p:sp>
      <p:sp>
        <p:nvSpPr>
          <p:cNvPr id="3" name="Content Placeholder 2">
            <a:extLst>
              <a:ext uri="{FF2B5EF4-FFF2-40B4-BE49-F238E27FC236}">
                <a16:creationId xmlns:a16="http://schemas.microsoft.com/office/drawing/2014/main" id="{30666C20-832E-4A0C-B023-94AC00C8CCA8}"/>
              </a:ext>
            </a:extLst>
          </p:cNvPr>
          <p:cNvSpPr>
            <a:spLocks noGrp="1"/>
          </p:cNvSpPr>
          <p:nvPr>
            <p:ph idx="1"/>
          </p:nvPr>
        </p:nvSpPr>
        <p:spPr>
          <a:xfrm>
            <a:off x="394283" y="838205"/>
            <a:ext cx="11576807" cy="5458018"/>
          </a:xfrm>
        </p:spPr>
        <p:txBody>
          <a:bodyPr>
            <a:normAutofit fontScale="25000" lnSpcReduction="20000"/>
          </a:bodyPr>
          <a:lstStyle/>
          <a:p>
            <a:r>
              <a:rPr lang="en-GB" sz="9600" dirty="0">
                <a:latin typeface="Arial" panose="020B0604020202020204" pitchFamily="34" charset="0"/>
                <a:cs typeface="Arial" panose="020B0604020202020204" pitchFamily="34" charset="0"/>
              </a:rPr>
              <a:t>Research indicates that 70% of managers in this sector are poorly trained or untrained leading to a lack of quality leadership (</a:t>
            </a:r>
            <a:r>
              <a:rPr lang="en-GB" sz="9600" dirty="0" err="1">
                <a:latin typeface="Arial" panose="020B0604020202020204" pitchFamily="34" charset="0"/>
                <a:cs typeface="Arial" panose="020B0604020202020204" pitchFamily="34" charset="0"/>
              </a:rPr>
              <a:t>Cicerale</a:t>
            </a:r>
            <a:r>
              <a:rPr lang="en-GB" sz="9600" dirty="0">
                <a:latin typeface="Arial" panose="020B0604020202020204" pitchFamily="34" charset="0"/>
                <a:cs typeface="Arial" panose="020B0604020202020204" pitchFamily="34" charset="0"/>
              </a:rPr>
              <a:t>, 2020; (Hight, </a:t>
            </a:r>
            <a:r>
              <a:rPr lang="en-GB" sz="9600" dirty="0" err="1">
                <a:latin typeface="Arial" panose="020B0604020202020204" pitchFamily="34" charset="0"/>
                <a:cs typeface="Arial" panose="020B0604020202020204" pitchFamily="34" charset="0"/>
              </a:rPr>
              <a:t>Gajjar</a:t>
            </a:r>
            <a:r>
              <a:rPr lang="en-GB" sz="9600" dirty="0">
                <a:latin typeface="Arial" panose="020B0604020202020204" pitchFamily="34" charset="0"/>
                <a:cs typeface="Arial" panose="020B0604020202020204" pitchFamily="34" charset="0"/>
              </a:rPr>
              <a:t>, </a:t>
            </a:r>
            <a:r>
              <a:rPr lang="en-GB" sz="9600" dirty="0" err="1">
                <a:latin typeface="Arial" panose="020B0604020202020204" pitchFamily="34" charset="0"/>
                <a:cs typeface="Arial" panose="020B0604020202020204" pitchFamily="34" charset="0"/>
              </a:rPr>
              <a:t>Okumus</a:t>
            </a:r>
            <a:r>
              <a:rPr lang="en-GB" sz="9600" dirty="0">
                <a:latin typeface="Arial" panose="020B0604020202020204" pitchFamily="34" charset="0"/>
                <a:cs typeface="Arial" panose="020B0604020202020204" pitchFamily="34" charset="0"/>
              </a:rPr>
              <a:t>, 2019). </a:t>
            </a:r>
          </a:p>
          <a:p>
            <a:r>
              <a:rPr lang="en-GB" sz="9600" dirty="0">
                <a:latin typeface="Arial" panose="020B0604020202020204" pitchFamily="34" charset="0"/>
                <a:cs typeface="Arial" panose="020B0604020202020204" pitchFamily="34" charset="0"/>
              </a:rPr>
              <a:t>High turn-over culture</a:t>
            </a:r>
          </a:p>
          <a:p>
            <a:r>
              <a:rPr lang="en-GB" sz="9600" dirty="0">
                <a:latin typeface="Arial" panose="020B0604020202020204" pitchFamily="34" charset="0"/>
                <a:cs typeface="Arial" panose="020B0604020202020204" pitchFamily="34" charset="0"/>
              </a:rPr>
              <a:t>Further research findings identified six themes relating to the attributes of bad managers: unprofessional, autocratic management style, poor leadership skills, unethical, poor operational and technical skills and poor decision and delegation skills (Hight, </a:t>
            </a:r>
            <a:r>
              <a:rPr lang="en-GB" sz="9600" dirty="0" err="1">
                <a:latin typeface="Arial" panose="020B0604020202020204" pitchFamily="34" charset="0"/>
                <a:cs typeface="Arial" panose="020B0604020202020204" pitchFamily="34" charset="0"/>
              </a:rPr>
              <a:t>Gajjar</a:t>
            </a:r>
            <a:r>
              <a:rPr lang="en-GB" sz="9600" dirty="0">
                <a:latin typeface="Arial" panose="020B0604020202020204" pitchFamily="34" charset="0"/>
                <a:cs typeface="Arial" panose="020B0604020202020204" pitchFamily="34" charset="0"/>
              </a:rPr>
              <a:t>, </a:t>
            </a:r>
            <a:r>
              <a:rPr lang="en-GB" sz="9600" dirty="0" err="1">
                <a:latin typeface="Arial" panose="020B0604020202020204" pitchFamily="34" charset="0"/>
                <a:cs typeface="Arial" panose="020B0604020202020204" pitchFamily="34" charset="0"/>
              </a:rPr>
              <a:t>Okumus</a:t>
            </a:r>
            <a:r>
              <a:rPr lang="en-GB" sz="9600" dirty="0">
                <a:latin typeface="Arial" panose="020B0604020202020204" pitchFamily="34" charset="0"/>
                <a:cs typeface="Arial" panose="020B0604020202020204" pitchFamily="34" charset="0"/>
              </a:rPr>
              <a:t>, 2019)</a:t>
            </a:r>
          </a:p>
          <a:p>
            <a:r>
              <a:rPr lang="en-GB" sz="9600" dirty="0">
                <a:latin typeface="Arial" panose="020B0604020202020204" pitchFamily="34" charset="0"/>
                <a:cs typeface="Arial" panose="020B0604020202020204" pitchFamily="34" charset="0"/>
              </a:rPr>
              <a:t>Lack of hard skills - Hospitality managers remain ignorant of proper forecasting, staffing, recruitment strategies and talent and leadership management development (Ghani, </a:t>
            </a:r>
            <a:r>
              <a:rPr lang="en-GB" sz="9600" i="1" dirty="0">
                <a:latin typeface="Arial" panose="020B0604020202020204" pitchFamily="34" charset="0"/>
                <a:cs typeface="Arial" panose="020B0604020202020204" pitchFamily="34" charset="0"/>
              </a:rPr>
              <a:t>et al</a:t>
            </a:r>
            <a:r>
              <a:rPr lang="en-GB" sz="9600" dirty="0">
                <a:latin typeface="Arial" panose="020B0604020202020204" pitchFamily="34" charset="0"/>
                <a:cs typeface="Arial" panose="020B0604020202020204" pitchFamily="34" charset="0"/>
              </a:rPr>
              <a:t> 2022).</a:t>
            </a:r>
          </a:p>
          <a:p>
            <a:r>
              <a:rPr lang="en-GB" sz="9600" dirty="0">
                <a:latin typeface="Arial" panose="020B0604020202020204" pitchFamily="34" charset="0"/>
                <a:cs typeface="Arial" panose="020B0604020202020204" pitchFamily="34" charset="0"/>
              </a:rPr>
              <a:t>Proper business forecasting leading to improper workforce planning in casual work and ‘0’ hour contracts as a mitigation strategy to manage the risk of uncertainty (Sealy, Jenkins &amp; </a:t>
            </a:r>
            <a:r>
              <a:rPr lang="en-GB" sz="9600" dirty="0" err="1">
                <a:latin typeface="Arial" panose="020B0604020202020204" pitchFamily="34" charset="0"/>
                <a:cs typeface="Arial" panose="020B0604020202020204" pitchFamily="34" charset="0"/>
              </a:rPr>
              <a:t>Jalley</a:t>
            </a:r>
            <a:r>
              <a:rPr lang="en-GB" sz="9600" dirty="0">
                <a:latin typeface="Arial" panose="020B0604020202020204" pitchFamily="34" charset="0"/>
                <a:cs typeface="Arial" panose="020B0604020202020204" pitchFamily="34" charset="0"/>
              </a:rPr>
              <a:t>, 2023).</a:t>
            </a:r>
          </a:p>
          <a:p>
            <a:r>
              <a:rPr lang="en-GB" sz="9600" dirty="0">
                <a:latin typeface="Arial" panose="020B0604020202020204" pitchFamily="34" charset="0"/>
                <a:cs typeface="Arial" panose="020B0604020202020204" pitchFamily="34" charset="0"/>
              </a:rPr>
              <a:t>Corporate culture focusses on financial rewards based on cost savings and profits rather than staff or customer satisfaction.</a:t>
            </a:r>
          </a:p>
          <a:p>
            <a:pPr marL="0" indent="0">
              <a:buNone/>
            </a:pPr>
            <a:endParaRPr lang="en-GB" sz="9600" dirty="0">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801A8805-E193-40AE-BE54-AB883E345CBF}"/>
              </a:ext>
            </a:extLst>
          </p:cNvPr>
          <p:cNvSpPr>
            <a:spLocks noGrp="1"/>
          </p:cNvSpPr>
          <p:nvPr>
            <p:ph type="sldNum" sz="quarter" idx="12"/>
          </p:nvPr>
        </p:nvSpPr>
        <p:spPr/>
        <p:txBody>
          <a:bodyPr/>
          <a:lstStyle/>
          <a:p>
            <a:fld id="{F8DC1522-342F-47E4-9CF7-D7732B4FB87D}" type="slidenum">
              <a:rPr lang="en-GB" smtClean="0"/>
              <a:t>13</a:t>
            </a:fld>
            <a:endParaRPr lang="en-GB"/>
          </a:p>
        </p:txBody>
      </p:sp>
    </p:spTree>
    <p:extLst>
      <p:ext uri="{BB962C8B-B14F-4D97-AF65-F5344CB8AC3E}">
        <p14:creationId xmlns:p14="http://schemas.microsoft.com/office/powerpoint/2010/main" val="171673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0DE85B-904F-45B6-B0B9-A7F5DEA4882A}"/>
              </a:ext>
            </a:extLst>
          </p:cNvPr>
          <p:cNvPicPr>
            <a:picLocks noChangeAspect="1"/>
          </p:cNvPicPr>
          <p:nvPr/>
        </p:nvPicPr>
        <p:blipFill rotWithShape="1">
          <a:blip r:embed="rId2"/>
          <a:srcRect l="22706" t="44282" r="25000" b="41284"/>
          <a:stretch/>
        </p:blipFill>
        <p:spPr>
          <a:xfrm>
            <a:off x="302004" y="604006"/>
            <a:ext cx="11778143" cy="4387443"/>
          </a:xfrm>
          <a:prstGeom prst="rect">
            <a:avLst/>
          </a:prstGeom>
        </p:spPr>
      </p:pic>
      <p:sp>
        <p:nvSpPr>
          <p:cNvPr id="4" name="Slide Number Placeholder 3">
            <a:extLst>
              <a:ext uri="{FF2B5EF4-FFF2-40B4-BE49-F238E27FC236}">
                <a16:creationId xmlns:a16="http://schemas.microsoft.com/office/drawing/2014/main" id="{BBA4A565-A27F-48E9-9ADE-DB6F7C423B7E}"/>
              </a:ext>
            </a:extLst>
          </p:cNvPr>
          <p:cNvSpPr>
            <a:spLocks noGrp="1"/>
          </p:cNvSpPr>
          <p:nvPr>
            <p:ph type="sldNum" sz="quarter" idx="12"/>
          </p:nvPr>
        </p:nvSpPr>
        <p:spPr/>
        <p:txBody>
          <a:bodyPr/>
          <a:lstStyle/>
          <a:p>
            <a:fld id="{F8DC1522-342F-47E4-9CF7-D7732B4FB87D}" type="slidenum">
              <a:rPr lang="en-GB" smtClean="0"/>
              <a:t>14</a:t>
            </a:fld>
            <a:endParaRPr lang="en-GB"/>
          </a:p>
        </p:txBody>
      </p:sp>
    </p:spTree>
    <p:extLst>
      <p:ext uri="{BB962C8B-B14F-4D97-AF65-F5344CB8AC3E}">
        <p14:creationId xmlns:p14="http://schemas.microsoft.com/office/powerpoint/2010/main" val="188121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6CCC-B7FE-45A0-BFBE-E9A9B2255BE5}"/>
              </a:ext>
            </a:extLst>
          </p:cNvPr>
          <p:cNvSpPr>
            <a:spLocks noGrp="1"/>
          </p:cNvSpPr>
          <p:nvPr>
            <p:ph type="title"/>
          </p:nvPr>
        </p:nvSpPr>
        <p:spPr>
          <a:xfrm>
            <a:off x="838200" y="163790"/>
            <a:ext cx="10515600" cy="524336"/>
          </a:xfrm>
        </p:spPr>
        <p:txBody>
          <a:bodyPr>
            <a:normAutofit fontScale="90000"/>
          </a:bodyPr>
          <a:lstStyle/>
          <a:p>
            <a:r>
              <a:rPr lang="en-GB" dirty="0"/>
              <a:t>The Millennial Worker</a:t>
            </a:r>
          </a:p>
        </p:txBody>
      </p:sp>
      <p:sp>
        <p:nvSpPr>
          <p:cNvPr id="3" name="Content Placeholder 2">
            <a:extLst>
              <a:ext uri="{FF2B5EF4-FFF2-40B4-BE49-F238E27FC236}">
                <a16:creationId xmlns:a16="http://schemas.microsoft.com/office/drawing/2014/main" id="{CE2CA572-483A-4BDB-8DC7-FC41B5C168B5}"/>
              </a:ext>
            </a:extLst>
          </p:cNvPr>
          <p:cNvSpPr>
            <a:spLocks noGrp="1"/>
          </p:cNvSpPr>
          <p:nvPr>
            <p:ph idx="1"/>
          </p:nvPr>
        </p:nvSpPr>
        <p:spPr>
          <a:xfrm>
            <a:off x="838200" y="813733"/>
            <a:ext cx="10515600" cy="5335398"/>
          </a:xfrm>
        </p:spPr>
        <p:txBody>
          <a:bodyPr>
            <a:normAutofit lnSpcReduction="10000"/>
          </a:bodyPr>
          <a:lstStyle/>
          <a:p>
            <a:r>
              <a:rPr lang="en-GB" dirty="0">
                <a:latin typeface="Arial" panose="020B0604020202020204" pitchFamily="34" charset="0"/>
                <a:cs typeface="Arial" panose="020B0604020202020204" pitchFamily="34" charset="0"/>
              </a:rPr>
              <a:t>Aged between 19-30</a:t>
            </a:r>
          </a:p>
          <a:p>
            <a:r>
              <a:rPr lang="en-GB" dirty="0">
                <a:latin typeface="Arial" panose="020B0604020202020204" pitchFamily="34" charset="0"/>
                <a:cs typeface="Arial" panose="020B0604020202020204" pitchFamily="34" charset="0"/>
              </a:rPr>
              <a:t>Do not tolerate hostile work place. They want good working relationships, they like to be valued for their skills and knowledge.</a:t>
            </a:r>
          </a:p>
          <a:p>
            <a:r>
              <a:rPr lang="en-GB" dirty="0">
                <a:latin typeface="Arial" panose="020B0604020202020204" pitchFamily="34" charset="0"/>
                <a:cs typeface="Arial" panose="020B0604020202020204" pitchFamily="34" charset="0"/>
              </a:rPr>
              <a:t>They want good relationships with managers and they hold them to high standards. They want a positive work culture and supportive managers.</a:t>
            </a:r>
          </a:p>
          <a:p>
            <a:r>
              <a:rPr lang="en-GB" dirty="0">
                <a:latin typeface="Arial" panose="020B0604020202020204" pitchFamily="34" charset="0"/>
                <a:cs typeface="Arial" panose="020B0604020202020204" pitchFamily="34" charset="0"/>
              </a:rPr>
              <a:t>Do not appreciate rigid leadership styles and they expect fast career progression, life-work balance, and they value inclusion.</a:t>
            </a:r>
          </a:p>
          <a:p>
            <a:r>
              <a:rPr lang="en-GB" dirty="0">
                <a:latin typeface="Arial" panose="020B0604020202020204" pitchFamily="34" charset="0"/>
                <a:cs typeface="Arial" panose="020B0604020202020204" pitchFamily="34" charset="0"/>
              </a:rPr>
              <a:t>They expect CSR, sustainable practices and they expect to see them in action</a:t>
            </a:r>
          </a:p>
          <a:p>
            <a:r>
              <a:rPr lang="en-GB" dirty="0">
                <a:latin typeface="Arial" panose="020B0604020202020204" pitchFamily="34" charset="0"/>
                <a:cs typeface="Arial" panose="020B0604020202020204" pitchFamily="34" charset="0"/>
              </a:rPr>
              <a:t>They  do not respect hierarchy as previous generations did. </a:t>
            </a:r>
          </a:p>
          <a:p>
            <a:r>
              <a:rPr lang="en-GB" dirty="0">
                <a:latin typeface="Arial" panose="020B0604020202020204" pitchFamily="34" charset="0"/>
                <a:cs typeface="Arial" panose="020B0604020202020204" pitchFamily="34" charset="0"/>
              </a:rPr>
              <a:t>Hierarchy need to earn respect.</a:t>
            </a:r>
          </a:p>
          <a:p>
            <a:endParaRPr lang="en-GB" dirty="0"/>
          </a:p>
        </p:txBody>
      </p:sp>
      <p:sp>
        <p:nvSpPr>
          <p:cNvPr id="4" name="Slide Number Placeholder 3">
            <a:extLst>
              <a:ext uri="{FF2B5EF4-FFF2-40B4-BE49-F238E27FC236}">
                <a16:creationId xmlns:a16="http://schemas.microsoft.com/office/drawing/2014/main" id="{07C60351-AD59-4890-AA68-990DC145C35A}"/>
              </a:ext>
            </a:extLst>
          </p:cNvPr>
          <p:cNvSpPr>
            <a:spLocks noGrp="1"/>
          </p:cNvSpPr>
          <p:nvPr>
            <p:ph type="sldNum" sz="quarter" idx="12"/>
          </p:nvPr>
        </p:nvSpPr>
        <p:spPr/>
        <p:txBody>
          <a:bodyPr/>
          <a:lstStyle/>
          <a:p>
            <a:fld id="{F8DC1522-342F-47E4-9CF7-D7732B4FB87D}" type="slidenum">
              <a:rPr lang="en-GB" smtClean="0"/>
              <a:t>15</a:t>
            </a:fld>
            <a:endParaRPr lang="en-GB"/>
          </a:p>
        </p:txBody>
      </p:sp>
    </p:spTree>
    <p:extLst>
      <p:ext uri="{BB962C8B-B14F-4D97-AF65-F5344CB8AC3E}">
        <p14:creationId xmlns:p14="http://schemas.microsoft.com/office/powerpoint/2010/main" val="411031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A378-A9FE-4253-B1AB-AFE90E421491}"/>
              </a:ext>
            </a:extLst>
          </p:cNvPr>
          <p:cNvSpPr>
            <a:spLocks noGrp="1"/>
          </p:cNvSpPr>
          <p:nvPr>
            <p:ph type="title"/>
          </p:nvPr>
        </p:nvSpPr>
        <p:spPr>
          <a:xfrm>
            <a:off x="552974" y="226680"/>
            <a:ext cx="10515600" cy="805166"/>
          </a:xfrm>
        </p:spPr>
        <p:txBody>
          <a:bodyPr>
            <a:normAutofit/>
          </a:bodyPr>
          <a:lstStyle/>
          <a:p>
            <a:r>
              <a:rPr lang="en-GB" dirty="0"/>
              <a:t>The Millennial Worker</a:t>
            </a:r>
          </a:p>
        </p:txBody>
      </p:sp>
      <p:sp>
        <p:nvSpPr>
          <p:cNvPr id="3" name="Content Placeholder 2">
            <a:extLst>
              <a:ext uri="{FF2B5EF4-FFF2-40B4-BE49-F238E27FC236}">
                <a16:creationId xmlns:a16="http://schemas.microsoft.com/office/drawing/2014/main" id="{ABCC1A9F-6F07-4831-8663-CB93DAEFBE8F}"/>
              </a:ext>
            </a:extLst>
          </p:cNvPr>
          <p:cNvSpPr>
            <a:spLocks noGrp="1"/>
          </p:cNvSpPr>
          <p:nvPr>
            <p:ph idx="1"/>
          </p:nvPr>
        </p:nvSpPr>
        <p:spPr>
          <a:xfrm>
            <a:off x="377505" y="889234"/>
            <a:ext cx="10976295" cy="5033394"/>
          </a:xfrm>
        </p:spPr>
        <p:txBody>
          <a:bodyPr/>
          <a:lstStyle/>
          <a:p>
            <a:r>
              <a:rPr lang="en-GB" dirty="0">
                <a:latin typeface="Arial" panose="020B0604020202020204" pitchFamily="34" charset="0"/>
                <a:cs typeface="Arial" panose="020B0604020202020204" pitchFamily="34" charset="0"/>
              </a:rPr>
              <a:t>Focus on being happy. Not motivated by money.</a:t>
            </a:r>
          </a:p>
          <a:p>
            <a:r>
              <a:rPr lang="en-GB" dirty="0">
                <a:latin typeface="Arial" panose="020B0604020202020204" pitchFamily="34" charset="0"/>
                <a:cs typeface="Arial" panose="020B0604020202020204" pitchFamily="34" charset="0"/>
              </a:rPr>
              <a:t>Flexibility and opportunities to work from at home.</a:t>
            </a:r>
          </a:p>
          <a:p>
            <a:r>
              <a:rPr lang="en-GB" dirty="0">
                <a:latin typeface="Arial" panose="020B0604020202020204" pitchFamily="34" charset="0"/>
                <a:cs typeface="Arial" panose="020B0604020202020204" pitchFamily="34" charset="0"/>
              </a:rPr>
              <a:t>Comfortable work spaces and purposeful work.</a:t>
            </a:r>
          </a:p>
          <a:p>
            <a:r>
              <a:rPr lang="en-GB" dirty="0">
                <a:latin typeface="Arial" panose="020B0604020202020204" pitchFamily="34" charset="0"/>
                <a:cs typeface="Arial" panose="020B0604020202020204" pitchFamily="34" charset="0"/>
              </a:rPr>
              <a:t>Good life-work balance (Wood, 2019).</a:t>
            </a:r>
          </a:p>
          <a:p>
            <a:r>
              <a:rPr lang="en-GB" dirty="0">
                <a:latin typeface="Arial" panose="020B0604020202020204" pitchFamily="34" charset="0"/>
                <a:cs typeface="Arial" panose="020B0604020202020204" pitchFamily="34" charset="0"/>
              </a:rPr>
              <a:t>For example, when asked what they want most from their boss in the workplace, Gen Z cited positive attitude (42%) and clear targets (37%), while Millennials stated open communication and feedback (42%) followed by clear targets/instructions (38%) (</a:t>
            </a:r>
            <a:r>
              <a:rPr lang="en-GB" dirty="0" err="1">
                <a:latin typeface="Arial" panose="020B0604020202020204" pitchFamily="34" charset="0"/>
                <a:cs typeface="Arial" panose="020B0604020202020204" pitchFamily="34" charset="0"/>
              </a:rPr>
              <a:t>Schroth</a:t>
            </a:r>
            <a:r>
              <a:rPr lang="en-GB" dirty="0">
                <a:latin typeface="Arial" panose="020B0604020202020204" pitchFamily="34" charset="0"/>
                <a:cs typeface="Arial" panose="020B0604020202020204" pitchFamily="34" charset="0"/>
              </a:rPr>
              <a:t>, 2019; Segovia-Perez, </a:t>
            </a:r>
            <a:r>
              <a:rPr lang="en-GB" dirty="0" err="1">
                <a:latin typeface="Arial" panose="020B0604020202020204" pitchFamily="34" charset="0"/>
                <a:cs typeface="Arial" panose="020B0604020202020204" pitchFamily="34" charset="0"/>
              </a:rPr>
              <a:t>Jianu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Tussyadiah</a:t>
            </a:r>
            <a:r>
              <a:rPr lang="en-GB" dirty="0">
                <a:latin typeface="Arial" panose="020B0604020202020204" pitchFamily="34" charset="0"/>
                <a:cs typeface="Arial" panose="020B0604020202020204" pitchFamily="34" charset="0"/>
              </a:rPr>
              <a:t> (2023).</a:t>
            </a:r>
          </a:p>
        </p:txBody>
      </p:sp>
      <p:sp>
        <p:nvSpPr>
          <p:cNvPr id="4" name="Slide Number Placeholder 3">
            <a:extLst>
              <a:ext uri="{FF2B5EF4-FFF2-40B4-BE49-F238E27FC236}">
                <a16:creationId xmlns:a16="http://schemas.microsoft.com/office/drawing/2014/main" id="{EF8EC4C6-CBDB-4F96-A06D-E52070E51FF3}"/>
              </a:ext>
            </a:extLst>
          </p:cNvPr>
          <p:cNvSpPr>
            <a:spLocks noGrp="1"/>
          </p:cNvSpPr>
          <p:nvPr>
            <p:ph type="sldNum" sz="quarter" idx="12"/>
          </p:nvPr>
        </p:nvSpPr>
        <p:spPr/>
        <p:txBody>
          <a:bodyPr/>
          <a:lstStyle/>
          <a:p>
            <a:fld id="{F8DC1522-342F-47E4-9CF7-D7732B4FB87D}" type="slidenum">
              <a:rPr lang="en-GB" smtClean="0"/>
              <a:t>16</a:t>
            </a:fld>
            <a:endParaRPr lang="en-GB"/>
          </a:p>
        </p:txBody>
      </p:sp>
    </p:spTree>
    <p:extLst>
      <p:ext uri="{BB962C8B-B14F-4D97-AF65-F5344CB8AC3E}">
        <p14:creationId xmlns:p14="http://schemas.microsoft.com/office/powerpoint/2010/main" val="342923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mirates Airline Marketing Strategy Analysis - gofrixty">
            <a:extLst>
              <a:ext uri="{FF2B5EF4-FFF2-40B4-BE49-F238E27FC236}">
                <a16:creationId xmlns:a16="http://schemas.microsoft.com/office/drawing/2014/main" id="{1DE4B2D2-D6C8-40A7-954C-21B6975D4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1820" y="365124"/>
            <a:ext cx="4015879"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220875-3361-4A18-96ED-B3773B98AFAC}"/>
              </a:ext>
            </a:extLst>
          </p:cNvPr>
          <p:cNvSpPr>
            <a:spLocks noGrp="1"/>
          </p:cNvSpPr>
          <p:nvPr>
            <p:ph type="title"/>
          </p:nvPr>
        </p:nvSpPr>
        <p:spPr>
          <a:xfrm>
            <a:off x="114301" y="66905"/>
            <a:ext cx="9751152" cy="745895"/>
          </a:xfrm>
        </p:spPr>
        <p:txBody>
          <a:bodyPr>
            <a:normAutofit/>
          </a:bodyPr>
          <a:lstStyle/>
          <a:p>
            <a:r>
              <a:rPr lang="en-GB" dirty="0"/>
              <a:t>Employer branding, Emirates Airlines</a:t>
            </a:r>
          </a:p>
        </p:txBody>
      </p:sp>
      <p:sp>
        <p:nvSpPr>
          <p:cNvPr id="3" name="Content Placeholder 2">
            <a:extLst>
              <a:ext uri="{FF2B5EF4-FFF2-40B4-BE49-F238E27FC236}">
                <a16:creationId xmlns:a16="http://schemas.microsoft.com/office/drawing/2014/main" id="{DDD36318-EE8F-45FD-90C1-449FB789D910}"/>
              </a:ext>
            </a:extLst>
          </p:cNvPr>
          <p:cNvSpPr>
            <a:spLocks noGrp="1"/>
          </p:cNvSpPr>
          <p:nvPr>
            <p:ph idx="1"/>
          </p:nvPr>
        </p:nvSpPr>
        <p:spPr>
          <a:xfrm>
            <a:off x="114300" y="812801"/>
            <a:ext cx="8534749" cy="5232400"/>
          </a:xfrm>
        </p:spPr>
        <p:txBody>
          <a:bodyPr>
            <a:normAutofit fontScale="85000" lnSpcReduction="20000"/>
          </a:bodyPr>
          <a:lstStyle/>
          <a:p>
            <a:r>
              <a:rPr lang="en-GB" b="1" dirty="0">
                <a:latin typeface="Arial" panose="020B0604020202020204" pitchFamily="34" charset="0"/>
                <a:cs typeface="Arial" panose="020B0604020202020204" pitchFamily="34" charset="0"/>
              </a:rPr>
              <a:t>Recruitment</a:t>
            </a:r>
            <a:r>
              <a:rPr lang="en-GB" dirty="0">
                <a:latin typeface="Arial" panose="020B0604020202020204" pitchFamily="34" charset="0"/>
                <a:cs typeface="Arial" panose="020B0604020202020204" pitchFamily="34" charset="0"/>
              </a:rPr>
              <a:t> (Recruit in 150 cites using rigid tools and testing)</a:t>
            </a:r>
          </a:p>
          <a:p>
            <a:r>
              <a:rPr lang="en-GB" b="1" dirty="0">
                <a:latin typeface="Arial" panose="020B0604020202020204" pitchFamily="34" charset="0"/>
                <a:cs typeface="Arial" panose="020B0604020202020204" pitchFamily="34" charset="0"/>
              </a:rPr>
              <a:t>Development and training </a:t>
            </a:r>
            <a:r>
              <a:rPr lang="en-GB" dirty="0">
                <a:latin typeface="Arial" panose="020B0604020202020204" pitchFamily="34" charset="0"/>
                <a:cs typeface="Arial" panose="020B0604020202020204" pitchFamily="34" charset="0"/>
              </a:rPr>
              <a:t>(Plateau Learning Management System)</a:t>
            </a:r>
          </a:p>
          <a:p>
            <a:r>
              <a:rPr lang="en-GB" b="1" dirty="0">
                <a:latin typeface="Arial" panose="020B0604020202020204" pitchFamily="34" charset="0"/>
                <a:cs typeface="Arial" panose="020B0604020202020204" pitchFamily="34" charset="0"/>
              </a:rPr>
              <a:t>Employee rewards and benefits  </a:t>
            </a:r>
            <a:r>
              <a:rPr lang="en-GB" dirty="0">
                <a:latin typeface="Arial" panose="020B0604020202020204" pitchFamily="34" charset="0"/>
                <a:cs typeface="Arial" panose="020B0604020202020204" pitchFamily="34" charset="0"/>
              </a:rPr>
              <a:t>(Special allowances increments and bonuses)</a:t>
            </a:r>
          </a:p>
          <a:p>
            <a:r>
              <a:rPr lang="en-GB" b="1" dirty="0">
                <a:latin typeface="Arial" panose="020B0604020202020204" pitchFamily="34" charset="0"/>
                <a:cs typeface="Arial" panose="020B0604020202020204" pitchFamily="34" charset="0"/>
              </a:rPr>
              <a:t>Renumeration</a:t>
            </a:r>
            <a:r>
              <a:rPr lang="en-GB" dirty="0">
                <a:latin typeface="Arial" panose="020B0604020202020204" pitchFamily="34" charset="0"/>
                <a:cs typeface="Arial" panose="020B0604020202020204" pitchFamily="34" charset="0"/>
              </a:rPr>
              <a:t> (Competitive tax free basic salary, 4/5 *accommodation, stayover and transport allowances, profit sharing   annual leave, gratuity, free tickets, educational allowances, dental &amp; medical insurance; designer uniforms ….</a:t>
            </a:r>
          </a:p>
          <a:p>
            <a:r>
              <a:rPr lang="en-GB" b="1" dirty="0">
                <a:latin typeface="Arial" panose="020B0604020202020204" pitchFamily="34" charset="0"/>
                <a:cs typeface="Arial" panose="020B0604020202020204" pitchFamily="34" charset="0"/>
              </a:rPr>
              <a:t>Communications </a:t>
            </a:r>
            <a:r>
              <a:rPr lang="en-GB" dirty="0">
                <a:latin typeface="Arial" panose="020B0604020202020204" pitchFamily="34" charset="0"/>
                <a:cs typeface="Arial" panose="020B0604020202020204" pitchFamily="34" charset="0"/>
              </a:rPr>
              <a:t>(interactive website with recruitment info for an international audience)</a:t>
            </a:r>
          </a:p>
          <a:p>
            <a:r>
              <a:rPr lang="en-GB" b="1" dirty="0">
                <a:latin typeface="Arial" panose="020B0604020202020204" pitchFamily="34" charset="0"/>
                <a:cs typeface="Arial" panose="020B0604020202020204" pitchFamily="34" charset="0"/>
              </a:rPr>
              <a:t>CSR</a:t>
            </a:r>
          </a:p>
          <a:p>
            <a:r>
              <a:rPr lang="en-GB" dirty="0">
                <a:latin typeface="Arial" panose="020B0604020202020204" pitchFamily="34" charset="0"/>
                <a:cs typeface="Arial" panose="020B0604020202020204" pitchFamily="34" charset="0"/>
              </a:rPr>
              <a:t>Leadership &amp; diversity (is essential in generating new ideas and solving complex problems) Cabin crew speak multiple languages</a:t>
            </a:r>
          </a:p>
          <a:p>
            <a:pPr marL="0" indent="0">
              <a:buNone/>
            </a:pPr>
            <a:endParaRPr lang="en-GB" dirty="0"/>
          </a:p>
        </p:txBody>
      </p:sp>
      <p:sp>
        <p:nvSpPr>
          <p:cNvPr id="5" name="Slide Number Placeholder 4">
            <a:extLst>
              <a:ext uri="{FF2B5EF4-FFF2-40B4-BE49-F238E27FC236}">
                <a16:creationId xmlns:a16="http://schemas.microsoft.com/office/drawing/2014/main" id="{EFA12A34-282E-4F3F-86BE-03BFFD88A7BC}"/>
              </a:ext>
            </a:extLst>
          </p:cNvPr>
          <p:cNvSpPr>
            <a:spLocks noGrp="1"/>
          </p:cNvSpPr>
          <p:nvPr>
            <p:ph type="sldNum" sz="quarter" idx="12"/>
          </p:nvPr>
        </p:nvSpPr>
        <p:spPr/>
        <p:txBody>
          <a:bodyPr/>
          <a:lstStyle/>
          <a:p>
            <a:fld id="{F8DC1522-342F-47E4-9CF7-D7732B4FB87D}" type="slidenum">
              <a:rPr lang="en-GB" smtClean="0"/>
              <a:t>17</a:t>
            </a:fld>
            <a:endParaRPr lang="en-GB"/>
          </a:p>
        </p:txBody>
      </p:sp>
    </p:spTree>
    <p:extLst>
      <p:ext uri="{BB962C8B-B14F-4D97-AF65-F5344CB8AC3E}">
        <p14:creationId xmlns:p14="http://schemas.microsoft.com/office/powerpoint/2010/main" val="159044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36FC-3523-4F4C-8938-F9F061A05F3C}"/>
              </a:ext>
            </a:extLst>
          </p:cNvPr>
          <p:cNvSpPr>
            <a:spLocks noGrp="1"/>
          </p:cNvSpPr>
          <p:nvPr>
            <p:ph type="title"/>
          </p:nvPr>
        </p:nvSpPr>
        <p:spPr>
          <a:xfrm>
            <a:off x="453006" y="88289"/>
            <a:ext cx="11152464" cy="977114"/>
          </a:xfrm>
        </p:spPr>
        <p:txBody>
          <a:bodyPr/>
          <a:lstStyle/>
          <a:p>
            <a:r>
              <a:rPr lang="en-GB" dirty="0"/>
              <a:t>Emirates airlines branding strategy outcomes</a:t>
            </a:r>
          </a:p>
        </p:txBody>
      </p:sp>
      <p:sp>
        <p:nvSpPr>
          <p:cNvPr id="3" name="Content Placeholder 2">
            <a:extLst>
              <a:ext uri="{FF2B5EF4-FFF2-40B4-BE49-F238E27FC236}">
                <a16:creationId xmlns:a16="http://schemas.microsoft.com/office/drawing/2014/main" id="{7949C2FB-CB23-45D6-8B3A-2058048B2608}"/>
              </a:ext>
            </a:extLst>
          </p:cNvPr>
          <p:cNvSpPr>
            <a:spLocks noGrp="1"/>
          </p:cNvSpPr>
          <p:nvPr>
            <p:ph idx="1"/>
          </p:nvPr>
        </p:nvSpPr>
        <p:spPr>
          <a:xfrm>
            <a:off x="715618" y="967410"/>
            <a:ext cx="11023376" cy="5049078"/>
          </a:xfrm>
        </p:spPr>
        <p:txBody>
          <a:bodyPr>
            <a:normAutofit lnSpcReduction="10000"/>
          </a:bodyPr>
          <a:lstStyle/>
          <a:p>
            <a:pPr marL="0" indent="0">
              <a:buNone/>
            </a:pPr>
            <a:r>
              <a:rPr lang="en-GB" dirty="0">
                <a:latin typeface="Arial" panose="020B0604020202020204" pitchFamily="34" charset="0"/>
                <a:cs typeface="Arial" panose="020B0604020202020204" pitchFamily="34" charset="0"/>
              </a:rPr>
              <a:t>With the exception of air-crew turnover rates, the activities undertaken by the company has provided positive results. Regarding air-crew turnover, a deeper analysis into the underlying causes is required.</a:t>
            </a:r>
          </a:p>
          <a:p>
            <a:pPr marL="0" indent="0">
              <a:buNone/>
            </a:pPr>
            <a:r>
              <a:rPr lang="en-GB" dirty="0">
                <a:latin typeface="Arial" panose="020B0604020202020204" pitchFamily="34" charset="0"/>
                <a:cs typeface="Arial" panose="020B0604020202020204" pitchFamily="34" charset="0"/>
              </a:rPr>
              <a:t>Main cause of leaving – Fatigue</a:t>
            </a:r>
          </a:p>
          <a:p>
            <a:pPr marL="0" indent="0">
              <a:buNone/>
            </a:pPr>
            <a:r>
              <a:rPr lang="en-GB" dirty="0">
                <a:latin typeface="Arial" panose="020B0604020202020204" pitchFamily="34" charset="0"/>
                <a:cs typeface="Arial" panose="020B0604020202020204" pitchFamily="34" charset="0"/>
              </a:rPr>
              <a:t>Long shifts</a:t>
            </a:r>
          </a:p>
          <a:p>
            <a:pPr marL="0" indent="0">
              <a:buNone/>
            </a:pPr>
            <a:r>
              <a:rPr lang="en-GB" dirty="0">
                <a:latin typeface="Arial" panose="020B0604020202020204" pitchFamily="34" charset="0"/>
                <a:cs typeface="Arial" panose="020B0604020202020204" pitchFamily="34" charset="0"/>
              </a:rPr>
              <a:t>Emotional labour- long hours on feet, abuse from customers is common</a:t>
            </a:r>
          </a:p>
          <a:p>
            <a:pPr marL="0" indent="0">
              <a:buNone/>
            </a:pPr>
            <a:r>
              <a:rPr lang="en-GB" dirty="0">
                <a:latin typeface="Arial" panose="020B0604020202020204" pitchFamily="34" charset="0"/>
                <a:cs typeface="Arial" panose="020B0604020202020204" pitchFamily="34" charset="0"/>
              </a:rPr>
              <a:t>Untrained crew managers</a:t>
            </a:r>
          </a:p>
          <a:p>
            <a:pPr marL="0" indent="0">
              <a:buNone/>
            </a:pPr>
            <a:r>
              <a:rPr lang="en-GB" dirty="0">
                <a:latin typeface="Arial" panose="020B0604020202020204" pitchFamily="34" charset="0"/>
                <a:cs typeface="Arial" panose="020B0604020202020204" pitchFamily="34" charset="0"/>
              </a:rPr>
              <a:t>Rigid shift rules</a:t>
            </a:r>
          </a:p>
          <a:p>
            <a:pPr marL="0" indent="0">
              <a:buNone/>
            </a:pPr>
            <a:r>
              <a:rPr lang="en-GB" dirty="0">
                <a:latin typeface="Arial" panose="020B0604020202020204" pitchFamily="34" charset="0"/>
                <a:cs typeface="Arial" panose="020B0604020202020204" pitchFamily="34" charset="0"/>
              </a:rPr>
              <a:t>No unions and less robust employment legislation</a:t>
            </a:r>
          </a:p>
          <a:p>
            <a:pPr marL="0" indent="0">
              <a:buNone/>
            </a:pPr>
            <a:r>
              <a:rPr lang="en-GB" sz="1200" dirty="0"/>
              <a:t>(</a:t>
            </a:r>
            <a:r>
              <a:rPr lang="en-GB" sz="1200" dirty="0" err="1"/>
              <a:t>Jawahitha</a:t>
            </a:r>
            <a:r>
              <a:rPr lang="en-GB" sz="1200" dirty="0"/>
              <a:t> </a:t>
            </a:r>
            <a:r>
              <a:rPr lang="en-GB" sz="1200" dirty="0" err="1"/>
              <a:t>Sarabdeen</a:t>
            </a:r>
            <a:r>
              <a:rPr lang="en-GB" sz="1200" dirty="0"/>
              <a:t>, Nada El-</a:t>
            </a:r>
            <a:r>
              <a:rPr lang="en-GB" sz="1200" dirty="0" err="1"/>
              <a:t>Rakhawy</a:t>
            </a:r>
            <a:r>
              <a:rPr lang="en-GB" sz="1200" dirty="0"/>
              <a:t> and </a:t>
            </a:r>
            <a:r>
              <a:rPr lang="en-GB" sz="1200" dirty="0" err="1"/>
              <a:t>Haneen</a:t>
            </a:r>
            <a:r>
              <a:rPr lang="en-GB" sz="1200" dirty="0"/>
              <a:t> Niaz Khan, 2011)</a:t>
            </a:r>
          </a:p>
        </p:txBody>
      </p:sp>
      <p:sp>
        <p:nvSpPr>
          <p:cNvPr id="4" name="Slide Number Placeholder 3">
            <a:extLst>
              <a:ext uri="{FF2B5EF4-FFF2-40B4-BE49-F238E27FC236}">
                <a16:creationId xmlns:a16="http://schemas.microsoft.com/office/drawing/2014/main" id="{1E949821-7E06-4AEC-998F-E6BE561C3146}"/>
              </a:ext>
            </a:extLst>
          </p:cNvPr>
          <p:cNvSpPr>
            <a:spLocks noGrp="1"/>
          </p:cNvSpPr>
          <p:nvPr>
            <p:ph type="sldNum" sz="quarter" idx="12"/>
          </p:nvPr>
        </p:nvSpPr>
        <p:spPr/>
        <p:txBody>
          <a:bodyPr/>
          <a:lstStyle/>
          <a:p>
            <a:fld id="{F8DC1522-342F-47E4-9CF7-D7732B4FB87D}" type="slidenum">
              <a:rPr lang="en-GB" smtClean="0"/>
              <a:t>18</a:t>
            </a:fld>
            <a:endParaRPr lang="en-GB"/>
          </a:p>
        </p:txBody>
      </p:sp>
    </p:spTree>
    <p:extLst>
      <p:ext uri="{BB962C8B-B14F-4D97-AF65-F5344CB8AC3E}">
        <p14:creationId xmlns:p14="http://schemas.microsoft.com/office/powerpoint/2010/main" val="3210245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39A0-B1D3-43F0-BA05-18DA804CA877}"/>
              </a:ext>
            </a:extLst>
          </p:cNvPr>
          <p:cNvSpPr>
            <a:spLocks noGrp="1"/>
          </p:cNvSpPr>
          <p:nvPr>
            <p:ph type="title"/>
          </p:nvPr>
        </p:nvSpPr>
        <p:spPr>
          <a:xfrm>
            <a:off x="88900" y="226681"/>
            <a:ext cx="7658100" cy="805165"/>
          </a:xfrm>
        </p:spPr>
        <p:txBody>
          <a:bodyPr/>
          <a:lstStyle/>
          <a:p>
            <a:r>
              <a:rPr lang="en-GB" dirty="0"/>
              <a:t>Artificial Intelligence</a:t>
            </a:r>
          </a:p>
        </p:txBody>
      </p:sp>
      <p:sp>
        <p:nvSpPr>
          <p:cNvPr id="3" name="Content Placeholder 2">
            <a:extLst>
              <a:ext uri="{FF2B5EF4-FFF2-40B4-BE49-F238E27FC236}">
                <a16:creationId xmlns:a16="http://schemas.microsoft.com/office/drawing/2014/main" id="{CB029096-8537-4317-B68A-CF2FB5924452}"/>
              </a:ext>
            </a:extLst>
          </p:cNvPr>
          <p:cNvSpPr>
            <a:spLocks noGrp="1"/>
          </p:cNvSpPr>
          <p:nvPr>
            <p:ph idx="1"/>
          </p:nvPr>
        </p:nvSpPr>
        <p:spPr>
          <a:xfrm>
            <a:off x="292100" y="1130301"/>
            <a:ext cx="5803900" cy="4976884"/>
          </a:xfrm>
        </p:spPr>
        <p:txBody>
          <a:bodyPr>
            <a:normAutofit fontScale="70000" lnSpcReduction="20000"/>
          </a:bodyPr>
          <a:lstStyle/>
          <a:p>
            <a:r>
              <a:rPr lang="en-GB" sz="2900" dirty="0">
                <a:latin typeface="Arial" panose="020B0604020202020204" pitchFamily="34" charset="0"/>
                <a:cs typeface="Arial" panose="020B0604020202020204" pitchFamily="34" charset="0"/>
              </a:rPr>
              <a:t>Hotel is fully automated with robots  performing many functions</a:t>
            </a:r>
          </a:p>
          <a:p>
            <a:pPr marL="0" indent="0">
              <a:buNone/>
            </a:pPr>
            <a:endParaRPr lang="en-GB" sz="2900" dirty="0">
              <a:latin typeface="Arial" panose="020B0604020202020204" pitchFamily="34" charset="0"/>
              <a:cs typeface="Arial" panose="020B0604020202020204" pitchFamily="34" charset="0"/>
            </a:endParaRPr>
          </a:p>
          <a:p>
            <a:r>
              <a:rPr lang="en-GB" sz="2900" dirty="0">
                <a:latin typeface="Arial" panose="020B0604020202020204" pitchFamily="34" charset="0"/>
                <a:cs typeface="Arial" panose="020B0604020202020204" pitchFamily="34" charset="0"/>
              </a:rPr>
              <a:t>Robots speak multiple languages and  greet and help customers at the front desk</a:t>
            </a:r>
          </a:p>
          <a:p>
            <a:endParaRPr lang="en-GB" sz="2900" dirty="0">
              <a:latin typeface="Arial" panose="020B0604020202020204" pitchFamily="34" charset="0"/>
              <a:cs typeface="Arial" panose="020B0604020202020204" pitchFamily="34" charset="0"/>
            </a:endParaRPr>
          </a:p>
          <a:p>
            <a:r>
              <a:rPr lang="en-GB" sz="2900" dirty="0">
                <a:latin typeface="Arial" panose="020B0604020202020204" pitchFamily="34" charset="0"/>
                <a:cs typeface="Arial" panose="020B0604020202020204" pitchFamily="34" charset="0"/>
              </a:rPr>
              <a:t>Perform laborious tasks like handling luggage and other types of porterage</a:t>
            </a:r>
          </a:p>
          <a:p>
            <a:endParaRPr lang="en-GB" sz="2900" dirty="0">
              <a:latin typeface="Arial" panose="020B0604020202020204" pitchFamily="34" charset="0"/>
              <a:cs typeface="Arial" panose="020B0604020202020204" pitchFamily="34" charset="0"/>
            </a:endParaRPr>
          </a:p>
          <a:p>
            <a:r>
              <a:rPr lang="en-GB" sz="2900" dirty="0">
                <a:latin typeface="Arial" panose="020B0604020202020204" pitchFamily="34" charset="0"/>
                <a:cs typeface="Arial" panose="020B0604020202020204" pitchFamily="34" charset="0"/>
              </a:rPr>
              <a:t>AI is helping hotels to make more informed decisions and  increasing efficiency.</a:t>
            </a:r>
          </a:p>
          <a:p>
            <a:endParaRPr lang="en-GB" sz="2900" dirty="0">
              <a:latin typeface="Arial" panose="020B0604020202020204" pitchFamily="34" charset="0"/>
              <a:cs typeface="Arial" panose="020B0604020202020204" pitchFamily="34" charset="0"/>
            </a:endParaRPr>
          </a:p>
          <a:p>
            <a:r>
              <a:rPr lang="en-GB" sz="2900" dirty="0">
                <a:latin typeface="Arial" panose="020B0604020202020204" pitchFamily="34" charset="0"/>
                <a:cs typeface="Arial" panose="020B0604020202020204" pitchFamily="34" charset="0"/>
              </a:rPr>
              <a:t>Humans are free to offer more high touch services or to deal with complex or non routine issues (Ivanov, </a:t>
            </a:r>
            <a:r>
              <a:rPr lang="en-GB" sz="2900" dirty="0" err="1">
                <a:latin typeface="Arial" panose="020B0604020202020204" pitchFamily="34" charset="0"/>
                <a:cs typeface="Arial" panose="020B0604020202020204" pitchFamily="34" charset="0"/>
              </a:rPr>
              <a:t>Seyitoglu</a:t>
            </a:r>
            <a:r>
              <a:rPr lang="en-GB" sz="2900" dirty="0">
                <a:latin typeface="Arial" panose="020B0604020202020204" pitchFamily="34" charset="0"/>
                <a:cs typeface="Arial" panose="020B0604020202020204" pitchFamily="34" charset="0"/>
              </a:rPr>
              <a:t> &amp; Markova, 2020;Zlatanova &amp; </a:t>
            </a:r>
            <a:r>
              <a:rPr lang="en-GB" sz="2900" dirty="0" err="1">
                <a:latin typeface="Arial" panose="020B0604020202020204" pitchFamily="34" charset="0"/>
                <a:cs typeface="Arial" panose="020B0604020202020204" pitchFamily="34" charset="0"/>
              </a:rPr>
              <a:t>Popesku</a:t>
            </a:r>
            <a:r>
              <a:rPr lang="en-GB" sz="2900" dirty="0">
                <a:latin typeface="Arial" panose="020B0604020202020204" pitchFamily="34" charset="0"/>
                <a:cs typeface="Arial" panose="020B0604020202020204" pitchFamily="34" charset="0"/>
              </a:rPr>
              <a:t>, 2019; Tracey &amp; </a:t>
            </a:r>
            <a:r>
              <a:rPr lang="en-GB" sz="2900" dirty="0" err="1">
                <a:latin typeface="Arial" panose="020B0604020202020204" pitchFamily="34" charset="0"/>
                <a:cs typeface="Arial" panose="020B0604020202020204" pitchFamily="34" charset="0"/>
              </a:rPr>
              <a:t>Swart</a:t>
            </a:r>
            <a:r>
              <a:rPr lang="en-GB" sz="2900" dirty="0">
                <a:latin typeface="Arial" panose="020B0604020202020204" pitchFamily="34" charset="0"/>
                <a:cs typeface="Arial" panose="020B0604020202020204" pitchFamily="34" charset="0"/>
              </a:rPr>
              <a:t>, 2019) </a:t>
            </a:r>
          </a:p>
          <a:p>
            <a:endParaRPr lang="en-GB" dirty="0"/>
          </a:p>
        </p:txBody>
      </p:sp>
      <p:pic>
        <p:nvPicPr>
          <p:cNvPr id="4" name="Content Placeholder 3">
            <a:extLst>
              <a:ext uri="{FF2B5EF4-FFF2-40B4-BE49-F238E27FC236}">
                <a16:creationId xmlns:a16="http://schemas.microsoft.com/office/drawing/2014/main" id="{EC1AD812-EE06-404A-9977-FDC31B8A3D64}"/>
              </a:ext>
            </a:extLst>
          </p:cNvPr>
          <p:cNvPicPr>
            <a:picLocks noChangeAspect="1"/>
          </p:cNvPicPr>
          <p:nvPr/>
        </p:nvPicPr>
        <p:blipFill rotWithShape="1">
          <a:blip r:embed="rId2"/>
          <a:srcRect l="15471" t="9180" r="13983" b="12483"/>
          <a:stretch/>
        </p:blipFill>
        <p:spPr>
          <a:xfrm>
            <a:off x="6299200" y="-1655"/>
            <a:ext cx="6096000" cy="6231988"/>
          </a:xfrm>
          <a:prstGeom prst="rect">
            <a:avLst/>
          </a:prstGeom>
        </p:spPr>
      </p:pic>
      <p:sp>
        <p:nvSpPr>
          <p:cNvPr id="5" name="Slide Number Placeholder 4">
            <a:extLst>
              <a:ext uri="{FF2B5EF4-FFF2-40B4-BE49-F238E27FC236}">
                <a16:creationId xmlns:a16="http://schemas.microsoft.com/office/drawing/2014/main" id="{CB446093-9122-4EA9-B65F-E29CCF6AA480}"/>
              </a:ext>
            </a:extLst>
          </p:cNvPr>
          <p:cNvSpPr>
            <a:spLocks noGrp="1"/>
          </p:cNvSpPr>
          <p:nvPr>
            <p:ph type="sldNum" sz="quarter" idx="12"/>
          </p:nvPr>
        </p:nvSpPr>
        <p:spPr/>
        <p:txBody>
          <a:bodyPr/>
          <a:lstStyle/>
          <a:p>
            <a:fld id="{F8DC1522-342F-47E4-9CF7-D7732B4FB87D}" type="slidenum">
              <a:rPr lang="en-GB" smtClean="0"/>
              <a:t>19</a:t>
            </a:fld>
            <a:endParaRPr lang="en-GB"/>
          </a:p>
        </p:txBody>
      </p:sp>
    </p:spTree>
    <p:extLst>
      <p:ext uri="{BB962C8B-B14F-4D97-AF65-F5344CB8AC3E}">
        <p14:creationId xmlns:p14="http://schemas.microsoft.com/office/powerpoint/2010/main" val="306842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39D1-D3C2-4709-AEB0-532CADA33EAA}"/>
              </a:ext>
            </a:extLst>
          </p:cNvPr>
          <p:cNvSpPr>
            <a:spLocks noGrp="1"/>
          </p:cNvSpPr>
          <p:nvPr>
            <p:ph type="title"/>
          </p:nvPr>
        </p:nvSpPr>
        <p:spPr>
          <a:xfrm>
            <a:off x="158692" y="415459"/>
            <a:ext cx="10515600" cy="566053"/>
          </a:xfrm>
        </p:spPr>
        <p:txBody>
          <a:bodyPr>
            <a:normAutofit fontScale="90000"/>
          </a:bodyPr>
          <a:lstStyle/>
          <a:p>
            <a:r>
              <a:rPr lang="en-GB" dirty="0">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1D0E6519-3416-4AE8-9E0D-3AF433FBA9D0}"/>
              </a:ext>
            </a:extLst>
          </p:cNvPr>
          <p:cNvSpPr>
            <a:spLocks noGrp="1"/>
          </p:cNvSpPr>
          <p:nvPr>
            <p:ph idx="1"/>
          </p:nvPr>
        </p:nvSpPr>
        <p:spPr>
          <a:xfrm>
            <a:off x="838200" y="1174459"/>
            <a:ext cx="10515600" cy="4446165"/>
          </a:xfrm>
        </p:spPr>
        <p:txBody>
          <a:bodyPr>
            <a:normAutofit fontScale="92500"/>
          </a:bodyPr>
          <a:lstStyle/>
          <a:p>
            <a:pPr lvl="0"/>
            <a:r>
              <a:rPr lang="en-GB" sz="4000" dirty="0">
                <a:latin typeface="Arial" panose="020B0604020202020204" pitchFamily="34" charset="0"/>
                <a:cs typeface="Arial" panose="020B0604020202020204" pitchFamily="34" charset="0"/>
              </a:rPr>
              <a:t>Overview of the hospitality industry</a:t>
            </a:r>
          </a:p>
          <a:p>
            <a:pPr lvl="0"/>
            <a:r>
              <a:rPr lang="en-GB" sz="4000" dirty="0">
                <a:latin typeface="Arial" panose="020B0604020202020204" pitchFamily="34" charset="0"/>
                <a:cs typeface="Arial" panose="020B0604020202020204" pitchFamily="34" charset="0"/>
              </a:rPr>
              <a:t>Overview of the ‘Great Resignation’ in the UK with some facts and figures</a:t>
            </a:r>
          </a:p>
          <a:p>
            <a:pPr lvl="0"/>
            <a:r>
              <a:rPr lang="en-GB" sz="4000" dirty="0">
                <a:latin typeface="Arial" panose="020B0604020202020204" pitchFamily="34" charset="0"/>
                <a:cs typeface="Arial" panose="020B0604020202020204" pitchFamily="34" charset="0"/>
              </a:rPr>
              <a:t>We will look at factors causing the recruitment and retention crisis in UKs hospitality</a:t>
            </a:r>
          </a:p>
          <a:p>
            <a:pPr lvl="0"/>
            <a:r>
              <a:rPr lang="en-GB" sz="4000" dirty="0">
                <a:latin typeface="Arial" panose="020B0604020202020204" pitchFamily="34" charset="0"/>
                <a:cs typeface="Arial" panose="020B0604020202020204" pitchFamily="34" charset="0"/>
              </a:rPr>
              <a:t>Possible solutions and best practices</a:t>
            </a:r>
          </a:p>
          <a:p>
            <a:pPr lvl="0"/>
            <a:r>
              <a:rPr lang="en-GB" sz="4000" dirty="0">
                <a:latin typeface="Arial" panose="020B0604020202020204" pitchFamily="34" charset="0"/>
                <a:cs typeface="Arial" panose="020B0604020202020204" pitchFamily="34" charset="0"/>
              </a:rPr>
              <a:t>Time for discussion</a:t>
            </a:r>
          </a:p>
          <a:p>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71047BD-E21C-45B4-A86D-A291495BDBD9}"/>
              </a:ext>
            </a:extLst>
          </p:cNvPr>
          <p:cNvSpPr>
            <a:spLocks noGrp="1"/>
          </p:cNvSpPr>
          <p:nvPr>
            <p:ph type="sldNum" sz="quarter" idx="12"/>
          </p:nvPr>
        </p:nvSpPr>
        <p:spPr/>
        <p:txBody>
          <a:bodyPr/>
          <a:lstStyle/>
          <a:p>
            <a:fld id="{F8DC1522-342F-47E4-9CF7-D7732B4FB87D}" type="slidenum">
              <a:rPr lang="en-GB" smtClean="0"/>
              <a:t>2</a:t>
            </a:fld>
            <a:endParaRPr lang="en-GB"/>
          </a:p>
        </p:txBody>
      </p:sp>
    </p:spTree>
    <p:extLst>
      <p:ext uri="{BB962C8B-B14F-4D97-AF65-F5344CB8AC3E}">
        <p14:creationId xmlns:p14="http://schemas.microsoft.com/office/powerpoint/2010/main" val="68894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B18E71-5517-4893-B47F-D8BE6D082B3F}"/>
              </a:ext>
            </a:extLst>
          </p:cNvPr>
          <p:cNvSpPr/>
          <p:nvPr/>
        </p:nvSpPr>
        <p:spPr>
          <a:xfrm>
            <a:off x="0" y="0"/>
            <a:ext cx="12192000" cy="6092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bg1"/>
              </a:solidFill>
              <a:latin typeface="Gill Sans MT Std Book" panose="020B0502020104020203" pitchFamily="34" charset="0"/>
            </a:endParaRPr>
          </a:p>
        </p:txBody>
      </p:sp>
      <p:pic>
        <p:nvPicPr>
          <p:cNvPr id="3" name="Picture 2">
            <a:extLst>
              <a:ext uri="{FF2B5EF4-FFF2-40B4-BE49-F238E27FC236}">
                <a16:creationId xmlns:a16="http://schemas.microsoft.com/office/drawing/2014/main" id="{A8F80763-0EA8-496A-B352-3DDC48F28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753" y="444870"/>
            <a:ext cx="3197900" cy="4216030"/>
          </a:xfrm>
          <a:prstGeom prst="rect">
            <a:avLst/>
          </a:prstGeom>
        </p:spPr>
      </p:pic>
      <p:sp>
        <p:nvSpPr>
          <p:cNvPr id="4" name="TextBox 3">
            <a:extLst>
              <a:ext uri="{FF2B5EF4-FFF2-40B4-BE49-F238E27FC236}">
                <a16:creationId xmlns:a16="http://schemas.microsoft.com/office/drawing/2014/main" id="{5747221B-A632-46AB-A239-EC41F71B8D1F}"/>
              </a:ext>
            </a:extLst>
          </p:cNvPr>
          <p:cNvSpPr txBox="1"/>
          <p:nvPr/>
        </p:nvSpPr>
        <p:spPr>
          <a:xfrm>
            <a:off x="2654300" y="4976684"/>
            <a:ext cx="7327900" cy="800219"/>
          </a:xfrm>
          <a:prstGeom prst="rect">
            <a:avLst/>
          </a:prstGeom>
          <a:noFill/>
        </p:spPr>
        <p:txBody>
          <a:bodyPr wrap="square" rtlCol="0">
            <a:spAutoFit/>
          </a:bodyPr>
          <a:lstStyle/>
          <a:p>
            <a:r>
              <a:rPr lang="en-GB" sz="2800" b="1" dirty="0">
                <a:solidFill>
                  <a:schemeClr val="bg1"/>
                </a:solidFill>
                <a:latin typeface="Gill Sans MT Std Book" panose="020B0502020104020203" pitchFamily="34" charset="0"/>
              </a:rPr>
              <a:t>Ranked 21</a:t>
            </a:r>
            <a:r>
              <a:rPr lang="en-GB" sz="2800" b="1" baseline="30000" dirty="0">
                <a:solidFill>
                  <a:schemeClr val="bg1"/>
                </a:solidFill>
                <a:latin typeface="Gill Sans MT Std Book" panose="020B0502020104020203" pitchFamily="34" charset="0"/>
              </a:rPr>
              <a:t>st</a:t>
            </a:r>
            <a:r>
              <a:rPr lang="en-GB" sz="2800" b="1" dirty="0">
                <a:solidFill>
                  <a:schemeClr val="bg1"/>
                </a:solidFill>
                <a:latin typeface="Gill Sans MT Std Book" panose="020B0502020104020203" pitchFamily="34" charset="0"/>
              </a:rPr>
              <a:t> out of 121 universities in the UK</a:t>
            </a:r>
          </a:p>
          <a:p>
            <a:endParaRPr lang="en-GB" dirty="0"/>
          </a:p>
        </p:txBody>
      </p:sp>
      <p:sp>
        <p:nvSpPr>
          <p:cNvPr id="2" name="Slide Number Placeholder 1">
            <a:extLst>
              <a:ext uri="{FF2B5EF4-FFF2-40B4-BE49-F238E27FC236}">
                <a16:creationId xmlns:a16="http://schemas.microsoft.com/office/drawing/2014/main" id="{7DAFED07-440D-4B6C-A3DD-6B65E5F9E85D}"/>
              </a:ext>
            </a:extLst>
          </p:cNvPr>
          <p:cNvSpPr>
            <a:spLocks noGrp="1"/>
          </p:cNvSpPr>
          <p:nvPr>
            <p:ph type="sldNum" sz="quarter" idx="12"/>
          </p:nvPr>
        </p:nvSpPr>
        <p:spPr/>
        <p:txBody>
          <a:bodyPr/>
          <a:lstStyle/>
          <a:p>
            <a:fld id="{F8DC1522-342F-47E4-9CF7-D7732B4FB87D}" type="slidenum">
              <a:rPr lang="en-GB" smtClean="0"/>
              <a:t>20</a:t>
            </a:fld>
            <a:endParaRPr lang="en-GB"/>
          </a:p>
        </p:txBody>
      </p:sp>
    </p:spTree>
    <p:extLst>
      <p:ext uri="{BB962C8B-B14F-4D97-AF65-F5344CB8AC3E}">
        <p14:creationId xmlns:p14="http://schemas.microsoft.com/office/powerpoint/2010/main" val="390329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2D76-4278-424D-8A94-12E2CE58FD31}"/>
              </a:ext>
            </a:extLst>
          </p:cNvPr>
          <p:cNvSpPr>
            <a:spLocks noGrp="1"/>
          </p:cNvSpPr>
          <p:nvPr>
            <p:ph type="title"/>
          </p:nvPr>
        </p:nvSpPr>
        <p:spPr>
          <a:xfrm>
            <a:off x="402672" y="264200"/>
            <a:ext cx="11476139" cy="1338097"/>
          </a:xfrm>
        </p:spPr>
        <p:txBody>
          <a:bodyPr>
            <a:normAutofit/>
          </a:bodyPr>
          <a:lstStyle/>
          <a:p>
            <a:r>
              <a:rPr lang="en-GB" dirty="0"/>
              <a:t>What is the hospitality industry and what it is not</a:t>
            </a:r>
          </a:p>
        </p:txBody>
      </p:sp>
      <p:pic>
        <p:nvPicPr>
          <p:cNvPr id="4" name="Content Placeholder 3">
            <a:extLst>
              <a:ext uri="{FF2B5EF4-FFF2-40B4-BE49-F238E27FC236}">
                <a16:creationId xmlns:a16="http://schemas.microsoft.com/office/drawing/2014/main" id="{78F6B68B-6E9E-4C98-874B-031ADB541EFC}"/>
              </a:ext>
            </a:extLst>
          </p:cNvPr>
          <p:cNvPicPr>
            <a:picLocks noGrp="1" noChangeAspect="1"/>
          </p:cNvPicPr>
          <p:nvPr>
            <p:ph idx="1"/>
          </p:nvPr>
        </p:nvPicPr>
        <p:blipFill rotWithShape="1">
          <a:blip r:embed="rId2"/>
          <a:srcRect t="21054" r="26080" b="11707"/>
          <a:stretch/>
        </p:blipFill>
        <p:spPr>
          <a:xfrm>
            <a:off x="1216405" y="1493240"/>
            <a:ext cx="10137396" cy="4437778"/>
          </a:xfrm>
          <a:prstGeom prst="rect">
            <a:avLst/>
          </a:prstGeom>
        </p:spPr>
      </p:pic>
      <p:sp>
        <p:nvSpPr>
          <p:cNvPr id="3" name="Slide Number Placeholder 2">
            <a:extLst>
              <a:ext uri="{FF2B5EF4-FFF2-40B4-BE49-F238E27FC236}">
                <a16:creationId xmlns:a16="http://schemas.microsoft.com/office/drawing/2014/main" id="{E096A9D0-F6B2-4A10-9B1D-47D0BDD5570B}"/>
              </a:ext>
            </a:extLst>
          </p:cNvPr>
          <p:cNvSpPr>
            <a:spLocks noGrp="1"/>
          </p:cNvSpPr>
          <p:nvPr>
            <p:ph type="sldNum" sz="quarter" idx="12"/>
          </p:nvPr>
        </p:nvSpPr>
        <p:spPr/>
        <p:txBody>
          <a:bodyPr/>
          <a:lstStyle/>
          <a:p>
            <a:fld id="{F8DC1522-342F-47E4-9CF7-D7732B4FB87D}" type="slidenum">
              <a:rPr lang="en-GB" smtClean="0"/>
              <a:t>3</a:t>
            </a:fld>
            <a:endParaRPr lang="en-GB"/>
          </a:p>
        </p:txBody>
      </p:sp>
    </p:spTree>
    <p:extLst>
      <p:ext uri="{BB962C8B-B14F-4D97-AF65-F5344CB8AC3E}">
        <p14:creationId xmlns:p14="http://schemas.microsoft.com/office/powerpoint/2010/main" val="112757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at is the hospitality industry's different sectors? - Quora">
            <a:extLst>
              <a:ext uri="{FF2B5EF4-FFF2-40B4-BE49-F238E27FC236}">
                <a16:creationId xmlns:a16="http://schemas.microsoft.com/office/drawing/2014/main" id="{3076A43D-4222-40B9-99EE-A865D489E6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9116" y="211915"/>
            <a:ext cx="11249636" cy="589745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8F06093-EB72-431A-8B48-4369404A9022}"/>
              </a:ext>
            </a:extLst>
          </p:cNvPr>
          <p:cNvSpPr>
            <a:spLocks noGrp="1"/>
          </p:cNvSpPr>
          <p:nvPr>
            <p:ph type="sldNum" sz="quarter" idx="12"/>
          </p:nvPr>
        </p:nvSpPr>
        <p:spPr/>
        <p:txBody>
          <a:bodyPr/>
          <a:lstStyle/>
          <a:p>
            <a:fld id="{F8DC1522-342F-47E4-9CF7-D7732B4FB87D}" type="slidenum">
              <a:rPr lang="en-GB" smtClean="0"/>
              <a:t>4</a:t>
            </a:fld>
            <a:endParaRPr lang="en-GB"/>
          </a:p>
        </p:txBody>
      </p:sp>
    </p:spTree>
    <p:extLst>
      <p:ext uri="{BB962C8B-B14F-4D97-AF65-F5344CB8AC3E}">
        <p14:creationId xmlns:p14="http://schemas.microsoft.com/office/powerpoint/2010/main" val="293356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6C31-A9D5-45FB-9BAB-42ABC2772ADE}"/>
              </a:ext>
            </a:extLst>
          </p:cNvPr>
          <p:cNvSpPr>
            <a:spLocks noGrp="1"/>
          </p:cNvSpPr>
          <p:nvPr>
            <p:ph type="title"/>
          </p:nvPr>
        </p:nvSpPr>
        <p:spPr>
          <a:xfrm>
            <a:off x="779477" y="121844"/>
            <a:ext cx="10515600" cy="790343"/>
          </a:xfrm>
        </p:spPr>
        <p:txBody>
          <a:bodyPr>
            <a:normAutofit/>
          </a:bodyPr>
          <a:lstStyle/>
          <a:p>
            <a:r>
              <a:rPr lang="en-GB" dirty="0"/>
              <a:t>Why is the hospitality sector important?</a:t>
            </a:r>
          </a:p>
        </p:txBody>
      </p:sp>
      <p:sp>
        <p:nvSpPr>
          <p:cNvPr id="3" name="Content Placeholder 2">
            <a:extLst>
              <a:ext uri="{FF2B5EF4-FFF2-40B4-BE49-F238E27FC236}">
                <a16:creationId xmlns:a16="http://schemas.microsoft.com/office/drawing/2014/main" id="{2EAEFF23-5480-4A64-9823-0167819EE0D0}"/>
              </a:ext>
            </a:extLst>
          </p:cNvPr>
          <p:cNvSpPr>
            <a:spLocks noGrp="1"/>
          </p:cNvSpPr>
          <p:nvPr>
            <p:ph idx="1"/>
          </p:nvPr>
        </p:nvSpPr>
        <p:spPr>
          <a:xfrm>
            <a:off x="838200" y="998290"/>
            <a:ext cx="10515600" cy="5494585"/>
          </a:xfrm>
        </p:spPr>
        <p:txBody>
          <a:bodyPr>
            <a:normAutofit/>
          </a:bodyPr>
          <a:lstStyle/>
          <a:p>
            <a:r>
              <a:rPr lang="en-GB" dirty="0"/>
              <a:t>At the start of the pandemic the industry employed 3.2 million people, produced £130 billion of economic activity and generated £49 billion in taxation for the UK government (Economic Insight, 2019). </a:t>
            </a:r>
          </a:p>
          <a:p>
            <a:r>
              <a:rPr lang="en-GB" dirty="0"/>
              <a:t>In the next 10 years the industry is projected to produce around 72 million jobs (Ghani </a:t>
            </a:r>
            <a:r>
              <a:rPr lang="en-GB" i="1" dirty="0"/>
              <a:t>et al</a:t>
            </a:r>
            <a:r>
              <a:rPr lang="en-GB" dirty="0"/>
              <a:t>., 2022). </a:t>
            </a:r>
          </a:p>
          <a:p>
            <a:r>
              <a:rPr lang="en-GB" dirty="0">
                <a:latin typeface="Arial" panose="020B0604020202020204" pitchFamily="34" charset="0"/>
                <a:cs typeface="Arial" panose="020B0604020202020204" pitchFamily="34" charset="0"/>
              </a:rPr>
              <a:t>Hospitality businesses are close several days a week losing up to £21 billion in trade (McAlister, 2022). </a:t>
            </a:r>
          </a:p>
          <a:p>
            <a:r>
              <a:rPr lang="en-GB" dirty="0"/>
              <a:t>At the end of 2022 there were  174, 000 unfilled vacancies in the Hospitality sector but by January 2023 this number has fallen to 149,000 (caterer.com)</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Turnover rates in the hotel industry is double that of other industries (</a:t>
            </a:r>
            <a:r>
              <a:rPr lang="en-GB" dirty="0"/>
              <a:t>Malek, Klein, and DiPietro, 2018).</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F2E4A299-8CE9-4CAE-8F71-3922853D3D73}"/>
              </a:ext>
            </a:extLst>
          </p:cNvPr>
          <p:cNvSpPr>
            <a:spLocks noGrp="1"/>
          </p:cNvSpPr>
          <p:nvPr>
            <p:ph type="sldNum" sz="quarter" idx="12"/>
          </p:nvPr>
        </p:nvSpPr>
        <p:spPr/>
        <p:txBody>
          <a:bodyPr/>
          <a:lstStyle/>
          <a:p>
            <a:fld id="{F8DC1522-342F-47E4-9CF7-D7732B4FB87D}" type="slidenum">
              <a:rPr lang="en-GB" smtClean="0"/>
              <a:t>5</a:t>
            </a:fld>
            <a:endParaRPr lang="en-GB"/>
          </a:p>
        </p:txBody>
      </p:sp>
    </p:spTree>
    <p:extLst>
      <p:ext uri="{BB962C8B-B14F-4D97-AF65-F5344CB8AC3E}">
        <p14:creationId xmlns:p14="http://schemas.microsoft.com/office/powerpoint/2010/main" val="399350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0D32-5E36-4AE9-B699-933481B90AD8}"/>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5719E791-32AD-42C7-B750-63E05E6F83E8}"/>
              </a:ext>
            </a:extLst>
          </p:cNvPr>
          <p:cNvPicPr>
            <a:picLocks noGrp="1" noChangeAspect="1"/>
          </p:cNvPicPr>
          <p:nvPr>
            <p:ph idx="1"/>
          </p:nvPr>
        </p:nvPicPr>
        <p:blipFill rotWithShape="1">
          <a:blip r:embed="rId2"/>
          <a:srcRect l="13138" t="5139" r="32309" b="21770"/>
          <a:stretch/>
        </p:blipFill>
        <p:spPr>
          <a:xfrm>
            <a:off x="-1" y="0"/>
            <a:ext cx="12099235" cy="5998128"/>
          </a:xfrm>
          <a:prstGeom prst="rect">
            <a:avLst/>
          </a:prstGeom>
        </p:spPr>
      </p:pic>
      <p:sp>
        <p:nvSpPr>
          <p:cNvPr id="3" name="Slide Number Placeholder 2">
            <a:extLst>
              <a:ext uri="{FF2B5EF4-FFF2-40B4-BE49-F238E27FC236}">
                <a16:creationId xmlns:a16="http://schemas.microsoft.com/office/drawing/2014/main" id="{9C91E6D0-D6AB-4AD6-8604-E4A2FA450AA9}"/>
              </a:ext>
            </a:extLst>
          </p:cNvPr>
          <p:cNvSpPr>
            <a:spLocks noGrp="1"/>
          </p:cNvSpPr>
          <p:nvPr>
            <p:ph type="sldNum" sz="quarter" idx="12"/>
          </p:nvPr>
        </p:nvSpPr>
        <p:spPr/>
        <p:txBody>
          <a:bodyPr/>
          <a:lstStyle/>
          <a:p>
            <a:fld id="{F8DC1522-342F-47E4-9CF7-D7732B4FB87D}" type="slidenum">
              <a:rPr lang="en-GB" smtClean="0"/>
              <a:t>6</a:t>
            </a:fld>
            <a:endParaRPr lang="en-GB"/>
          </a:p>
        </p:txBody>
      </p:sp>
      <p:sp>
        <p:nvSpPr>
          <p:cNvPr id="5" name="Rectangle 4">
            <a:extLst>
              <a:ext uri="{FF2B5EF4-FFF2-40B4-BE49-F238E27FC236}">
                <a16:creationId xmlns:a16="http://schemas.microsoft.com/office/drawing/2014/main" id="{3AD3A229-3F79-4209-917F-967E483EB99C}"/>
              </a:ext>
            </a:extLst>
          </p:cNvPr>
          <p:cNvSpPr/>
          <p:nvPr/>
        </p:nvSpPr>
        <p:spPr>
          <a:xfrm>
            <a:off x="2315360" y="6109453"/>
            <a:ext cx="6096000" cy="738664"/>
          </a:xfrm>
          <a:prstGeom prst="rect">
            <a:avLst/>
          </a:prstGeom>
        </p:spPr>
        <p:txBody>
          <a:bodyPr>
            <a:spAutoFit/>
          </a:bodyPr>
          <a:lstStyle/>
          <a:p>
            <a:pPr lvl="0"/>
            <a:r>
              <a:rPr lang="en-GB" sz="1400" b="1" dirty="0">
                <a:latin typeface="Arial" panose="020B0604020202020204" pitchFamily="34" charset="0"/>
                <a:cs typeface="Arial" panose="020B0604020202020204" pitchFamily="34" charset="0"/>
              </a:rPr>
              <a:t>In the post Brexit area more than 190,000 EU nationals left the UK, a smaller number than a year earlier when almost 260,000 departed (Bloomberg.com, 2023; ONS.gov, 2022).</a:t>
            </a:r>
          </a:p>
        </p:txBody>
      </p:sp>
    </p:spTree>
    <p:extLst>
      <p:ext uri="{BB962C8B-B14F-4D97-AF65-F5344CB8AC3E}">
        <p14:creationId xmlns:p14="http://schemas.microsoft.com/office/powerpoint/2010/main" val="172200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E221-1379-448E-BA3E-2480A02BFAF4}"/>
              </a:ext>
            </a:extLst>
          </p:cNvPr>
          <p:cNvSpPr>
            <a:spLocks noGrp="1"/>
          </p:cNvSpPr>
          <p:nvPr>
            <p:ph type="title"/>
          </p:nvPr>
        </p:nvSpPr>
        <p:spPr>
          <a:xfrm>
            <a:off x="838200" y="251875"/>
            <a:ext cx="10515600" cy="482162"/>
          </a:xfrm>
        </p:spPr>
        <p:txBody>
          <a:bodyPr>
            <a:normAutofit fontScale="90000"/>
          </a:bodyPr>
          <a:lstStyle/>
          <a:p>
            <a:r>
              <a:rPr lang="en-GB" dirty="0"/>
              <a:t>Brexit</a:t>
            </a:r>
          </a:p>
        </p:txBody>
      </p:sp>
      <p:sp>
        <p:nvSpPr>
          <p:cNvPr id="3" name="Content Placeholder 2">
            <a:extLst>
              <a:ext uri="{FF2B5EF4-FFF2-40B4-BE49-F238E27FC236}">
                <a16:creationId xmlns:a16="http://schemas.microsoft.com/office/drawing/2014/main" id="{C2D993BD-A0A7-43E5-923D-6E33DB527463}"/>
              </a:ext>
            </a:extLst>
          </p:cNvPr>
          <p:cNvSpPr>
            <a:spLocks noGrp="1"/>
          </p:cNvSpPr>
          <p:nvPr>
            <p:ph idx="1"/>
          </p:nvPr>
        </p:nvSpPr>
        <p:spPr>
          <a:xfrm>
            <a:off x="838200" y="1048623"/>
            <a:ext cx="10515600" cy="5247599"/>
          </a:xfrm>
        </p:spPr>
        <p:txBody>
          <a:bodyPr>
            <a:normAutofit fontScale="92500" lnSpcReduction="20000"/>
          </a:bodyPr>
          <a:lstStyle/>
          <a:p>
            <a:pPr marL="0" indent="0">
              <a:buNone/>
            </a:pPr>
            <a:r>
              <a:rPr lang="en-GB" dirty="0">
                <a:latin typeface="Arial" panose="020B0604020202020204" pitchFamily="34" charset="0"/>
                <a:cs typeface="Arial" panose="020B0604020202020204" pitchFamily="34" charset="0"/>
              </a:rPr>
              <a:t>Cost of visas</a:t>
            </a:r>
          </a:p>
          <a:p>
            <a:r>
              <a:rPr lang="en-GB" dirty="0">
                <a:latin typeface="Arial" panose="020B0604020202020204" pitchFamily="34" charset="0"/>
                <a:cs typeface="Arial" panose="020B0604020202020204" pitchFamily="34" charset="0"/>
              </a:rPr>
              <a:t>Pay the application fee - the standard fee ranges from £625 to £1,423 depending on your circumstances</a:t>
            </a:r>
          </a:p>
          <a:p>
            <a:r>
              <a:rPr lang="en-GB" dirty="0">
                <a:latin typeface="Arial" panose="020B0604020202020204" pitchFamily="34" charset="0"/>
                <a:cs typeface="Arial" panose="020B0604020202020204" pitchFamily="34" charset="0"/>
              </a:rPr>
              <a:t>Pay the healthcare surcharge - this is usually £624 per year</a:t>
            </a:r>
          </a:p>
          <a:p>
            <a:r>
              <a:rPr lang="en-GB" dirty="0">
                <a:latin typeface="Arial" panose="020B0604020202020204" pitchFamily="34" charset="0"/>
                <a:cs typeface="Arial" panose="020B0604020202020204" pitchFamily="34" charset="0"/>
              </a:rPr>
              <a:t>Support yourself when you arrive in the UK - you’ll usually need to have at least £1,270 available (unless you’re exempt)</a:t>
            </a:r>
          </a:p>
          <a:p>
            <a:pPr>
              <a:buFontTx/>
              <a:buChar char="-"/>
            </a:pPr>
            <a:r>
              <a:rPr lang="en-GB" dirty="0">
                <a:latin typeface="Arial" panose="020B0604020202020204" pitchFamily="34" charset="0"/>
                <a:cs typeface="Arial" panose="020B0604020202020204" pitchFamily="34" charset="0"/>
              </a:rPr>
              <a:t>Anyone newly recruited to work in the UK must qualify for Skilled Worker visas, Tier 2, which require a salary of at least £25,600 per year (</a:t>
            </a:r>
          </a:p>
          <a:p>
            <a:pPr>
              <a:buFontTx/>
              <a:buChar char="-"/>
            </a:pPr>
            <a:r>
              <a:rPr lang="en-GB" dirty="0">
                <a:latin typeface="Arial" panose="020B0604020202020204" pitchFamily="34" charset="0"/>
                <a:cs typeface="Arial" panose="020B0604020202020204" pitchFamily="34" charset="0"/>
              </a:rPr>
              <a:t>Common low-wage roles such as bar staff, cleaners, drivers, food processing labourers or baggage handlers are not eligible for work visas.</a:t>
            </a:r>
          </a:p>
          <a:p>
            <a:pPr marL="0" indent="0">
              <a:buNone/>
            </a:pPr>
            <a:endParaRPr lang="en-GB"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(https://www.gov.uk/skilled-worker-visa/how-much-it-costs)</a:t>
            </a:r>
          </a:p>
        </p:txBody>
      </p:sp>
      <p:sp>
        <p:nvSpPr>
          <p:cNvPr id="4" name="Slide Number Placeholder 3">
            <a:extLst>
              <a:ext uri="{FF2B5EF4-FFF2-40B4-BE49-F238E27FC236}">
                <a16:creationId xmlns:a16="http://schemas.microsoft.com/office/drawing/2014/main" id="{AC636CD3-4826-423B-968D-4D28EEAB4BD5}"/>
              </a:ext>
            </a:extLst>
          </p:cNvPr>
          <p:cNvSpPr>
            <a:spLocks noGrp="1"/>
          </p:cNvSpPr>
          <p:nvPr>
            <p:ph type="sldNum" sz="quarter" idx="12"/>
          </p:nvPr>
        </p:nvSpPr>
        <p:spPr/>
        <p:txBody>
          <a:bodyPr/>
          <a:lstStyle/>
          <a:p>
            <a:fld id="{F8DC1522-342F-47E4-9CF7-D7732B4FB87D}" type="slidenum">
              <a:rPr lang="en-GB" smtClean="0"/>
              <a:t>7</a:t>
            </a:fld>
            <a:endParaRPr lang="en-GB"/>
          </a:p>
        </p:txBody>
      </p:sp>
    </p:spTree>
    <p:extLst>
      <p:ext uri="{BB962C8B-B14F-4D97-AF65-F5344CB8AC3E}">
        <p14:creationId xmlns:p14="http://schemas.microsoft.com/office/powerpoint/2010/main" val="403821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EA697-0323-4D1A-A14E-2EC3FE701FFB}"/>
              </a:ext>
            </a:extLst>
          </p:cNvPr>
          <p:cNvSpPr>
            <a:spLocks noGrp="1"/>
          </p:cNvSpPr>
          <p:nvPr>
            <p:ph type="title"/>
          </p:nvPr>
        </p:nvSpPr>
        <p:spPr>
          <a:xfrm>
            <a:off x="838200" y="365126"/>
            <a:ext cx="10515600" cy="774562"/>
          </a:xfrm>
        </p:spPr>
        <p:txBody>
          <a:bodyPr/>
          <a:lstStyle/>
          <a:p>
            <a:r>
              <a:rPr lang="en-GB" dirty="0"/>
              <a:t>Survey results</a:t>
            </a:r>
          </a:p>
        </p:txBody>
      </p:sp>
      <p:sp>
        <p:nvSpPr>
          <p:cNvPr id="3" name="Content Placeholder 2">
            <a:extLst>
              <a:ext uri="{FF2B5EF4-FFF2-40B4-BE49-F238E27FC236}">
                <a16:creationId xmlns:a16="http://schemas.microsoft.com/office/drawing/2014/main" id="{4D30D091-DA3D-482E-BBEE-764C8559C5D8}"/>
              </a:ext>
            </a:extLst>
          </p:cNvPr>
          <p:cNvSpPr>
            <a:spLocks noGrp="1"/>
          </p:cNvSpPr>
          <p:nvPr>
            <p:ph idx="1"/>
          </p:nvPr>
        </p:nvSpPr>
        <p:spPr>
          <a:xfrm>
            <a:off x="838200" y="1139689"/>
            <a:ext cx="10515600" cy="4828850"/>
          </a:xfrm>
        </p:spPr>
        <p:txBody>
          <a:bodyPr/>
          <a:lstStyle/>
          <a:p>
            <a:r>
              <a:rPr lang="en-GB" dirty="0">
                <a:latin typeface="Arial" panose="020B0604020202020204" pitchFamily="34" charset="0"/>
                <a:cs typeface="Arial" panose="020B0604020202020204" pitchFamily="34" charset="0"/>
              </a:rPr>
              <a:t>We conducted a survey with 55 business students.</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also did a lit review using google scholar by examining articles no earlier than 2018 and association and corporate reports. Articles dated in the 1990s were also consulted to understand the history behind the phenomenon.</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B2FA398-F566-43AD-A8F7-B334F7CD4D85}"/>
              </a:ext>
            </a:extLst>
          </p:cNvPr>
          <p:cNvSpPr>
            <a:spLocks noGrp="1"/>
          </p:cNvSpPr>
          <p:nvPr>
            <p:ph type="sldNum" sz="quarter" idx="12"/>
          </p:nvPr>
        </p:nvSpPr>
        <p:spPr/>
        <p:txBody>
          <a:bodyPr/>
          <a:lstStyle/>
          <a:p>
            <a:fld id="{F8DC1522-342F-47E4-9CF7-D7732B4FB87D}" type="slidenum">
              <a:rPr lang="en-GB" smtClean="0"/>
              <a:t>8</a:t>
            </a:fld>
            <a:endParaRPr lang="en-GB"/>
          </a:p>
        </p:txBody>
      </p:sp>
    </p:spTree>
    <p:extLst>
      <p:ext uri="{BB962C8B-B14F-4D97-AF65-F5344CB8AC3E}">
        <p14:creationId xmlns:p14="http://schemas.microsoft.com/office/powerpoint/2010/main" val="3267109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F79F-94D9-4202-A0E0-452ADC81E527}"/>
              </a:ext>
            </a:extLst>
          </p:cNvPr>
          <p:cNvSpPr>
            <a:spLocks noGrp="1"/>
          </p:cNvSpPr>
          <p:nvPr>
            <p:ph type="title"/>
          </p:nvPr>
        </p:nvSpPr>
        <p:spPr>
          <a:xfrm>
            <a:off x="838200" y="285612"/>
            <a:ext cx="10515600" cy="999849"/>
          </a:xfrm>
        </p:spPr>
        <p:txBody>
          <a:bodyPr>
            <a:normAutofit fontScale="90000"/>
          </a:bodyPr>
          <a:lstStyle/>
          <a:p>
            <a:r>
              <a:rPr lang="en-GB" dirty="0">
                <a:latin typeface="Arial" panose="020B0604020202020204" pitchFamily="34" charset="0"/>
                <a:cs typeface="Arial" panose="020B0604020202020204" pitchFamily="34" charset="0"/>
              </a:rPr>
              <a:t>Survey of 55 event management students</a:t>
            </a:r>
            <a:br>
              <a:rPr lang="en-GB"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FF325FE1-C872-4378-B409-E361EAB6C383}"/>
              </a:ext>
            </a:extLst>
          </p:cNvPr>
          <p:cNvSpPr>
            <a:spLocks noGrp="1"/>
          </p:cNvSpPr>
          <p:nvPr>
            <p:ph idx="1"/>
          </p:nvPr>
        </p:nvSpPr>
        <p:spPr>
          <a:xfrm>
            <a:off x="838200" y="1339911"/>
            <a:ext cx="10515600" cy="4636820"/>
          </a:xfrm>
        </p:spPr>
        <p:txBody>
          <a:bodyPr>
            <a:normAutofit fontScale="92500" lnSpcReduction="10000"/>
          </a:bodyPr>
          <a:lstStyle/>
          <a:p>
            <a:r>
              <a:rPr lang="en-GB" dirty="0">
                <a:latin typeface="Arial" panose="020B0604020202020204" pitchFamily="34" charset="0"/>
                <a:cs typeface="Arial" panose="020B0604020202020204" pitchFamily="34" charset="0"/>
              </a:rPr>
              <a:t>Negative image and poor reputation of industry (Linh H. Le, </a:t>
            </a:r>
            <a:r>
              <a:rPr lang="en-GB" dirty="0" err="1">
                <a:latin typeface="Arial" panose="020B0604020202020204" pitchFamily="34" charset="0"/>
                <a:cs typeface="Arial" panose="020B0604020202020204" pitchFamily="34" charset="0"/>
              </a:rPr>
              <a:t>Hancer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Chaulagain</a:t>
            </a:r>
            <a:r>
              <a:rPr lang="en-GB" dirty="0">
                <a:latin typeface="Arial" panose="020B0604020202020204" pitchFamily="34" charset="0"/>
                <a:cs typeface="Arial" panose="020B0604020202020204" pitchFamily="34" charset="0"/>
              </a:rPr>
              <a:t>, Pham, 2023)</a:t>
            </a:r>
          </a:p>
          <a:p>
            <a:pPr>
              <a:buFontTx/>
              <a:buChar char="-"/>
            </a:pPr>
            <a:r>
              <a:rPr lang="en-GB" dirty="0">
                <a:latin typeface="Arial" panose="020B0604020202020204" pitchFamily="34" charset="0"/>
                <a:cs typeface="Arial" panose="020B0604020202020204" pitchFamily="34" charset="0"/>
              </a:rPr>
              <a:t>Students perceive the industry as ‘ waitressing, poor paying jobs, poorly treated staff.</a:t>
            </a:r>
          </a:p>
          <a:p>
            <a:r>
              <a:rPr lang="en-GB" dirty="0">
                <a:latin typeface="Arial" panose="020B0604020202020204" pitchFamily="34" charset="0"/>
                <a:cs typeface="Arial" panose="020B0604020202020204" pitchFamily="34" charset="0"/>
              </a:rPr>
              <a:t>71% cited a poor work experience in the sector on placement or volunteering.</a:t>
            </a:r>
          </a:p>
          <a:p>
            <a:r>
              <a:rPr lang="en-GB" dirty="0">
                <a:latin typeface="Arial" panose="020B0604020202020204" pitchFamily="34" charset="0"/>
                <a:cs typeface="Arial" panose="020B0604020202020204" pitchFamily="34" charset="0"/>
              </a:rPr>
              <a:t>cited low pay, low prestige, long hours; poor benefits, limited career advancement (Linh H. Le, </a:t>
            </a:r>
            <a:r>
              <a:rPr lang="en-GB" dirty="0" err="1">
                <a:latin typeface="Arial" panose="020B0604020202020204" pitchFamily="34" charset="0"/>
                <a:cs typeface="Arial" panose="020B0604020202020204" pitchFamily="34" charset="0"/>
              </a:rPr>
              <a:t>Hancer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Chaulagain</a:t>
            </a:r>
            <a:r>
              <a:rPr lang="en-GB" dirty="0">
                <a:latin typeface="Arial" panose="020B0604020202020204" pitchFamily="34" charset="0"/>
                <a:cs typeface="Arial" panose="020B0604020202020204" pitchFamily="34" charset="0"/>
              </a:rPr>
              <a:t>, Pham, 2023)</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These findings resonate with the work of Olin &amp; West, 1994, Iverson &amp; </a:t>
            </a:r>
            <a:r>
              <a:rPr lang="en-GB" dirty="0" err="1">
                <a:latin typeface="Arial" panose="020B0604020202020204" pitchFamily="34" charset="0"/>
                <a:cs typeface="Arial" panose="020B0604020202020204" pitchFamily="34" charset="0"/>
              </a:rPr>
              <a:t>Deery</a:t>
            </a:r>
            <a:r>
              <a:rPr lang="en-GB" dirty="0">
                <a:latin typeface="Arial" panose="020B0604020202020204" pitchFamily="34" charset="0"/>
                <a:cs typeface="Arial" panose="020B0604020202020204" pitchFamily="34" charset="0"/>
              </a:rPr>
              <a:t>, 1997, </a:t>
            </a:r>
            <a:r>
              <a:rPr lang="en-GB" dirty="0" err="1">
                <a:latin typeface="Arial" panose="020B0604020202020204" pitchFamily="34" charset="0"/>
                <a:cs typeface="Arial" panose="020B0604020202020204" pitchFamily="34" charset="0"/>
              </a:rPr>
              <a:t>Pratton</a:t>
            </a:r>
            <a:r>
              <a:rPr lang="en-GB" dirty="0">
                <a:latin typeface="Arial" panose="020B0604020202020204" pitchFamily="34" charset="0"/>
                <a:cs typeface="Arial" panose="020B0604020202020204" pitchFamily="34" charset="0"/>
              </a:rPr>
              <a:t>, 2003, Chapman 1999; Wan et al, 2014; Brian et al, 2107; park et al, 2017; </a:t>
            </a:r>
            <a:r>
              <a:rPr lang="en-GB" dirty="0" err="1">
                <a:latin typeface="Arial" panose="020B0604020202020204" pitchFamily="34" charset="0"/>
                <a:cs typeface="Arial" panose="020B0604020202020204" pitchFamily="34" charset="0"/>
              </a:rPr>
              <a:t>Nachmias</a:t>
            </a:r>
            <a:r>
              <a:rPr lang="en-GB" dirty="0">
                <a:latin typeface="Arial" panose="020B0604020202020204" pitchFamily="34" charset="0"/>
                <a:cs typeface="Arial" panose="020B0604020202020204" pitchFamily="34" charset="0"/>
              </a:rPr>
              <a:t> (2017) concur</a:t>
            </a:r>
          </a:p>
          <a:p>
            <a:endParaRPr lang="en-GB" dirty="0"/>
          </a:p>
        </p:txBody>
      </p:sp>
      <p:sp>
        <p:nvSpPr>
          <p:cNvPr id="4" name="Slide Number Placeholder 3">
            <a:extLst>
              <a:ext uri="{FF2B5EF4-FFF2-40B4-BE49-F238E27FC236}">
                <a16:creationId xmlns:a16="http://schemas.microsoft.com/office/drawing/2014/main" id="{8E9E9D69-FC2B-45E5-860C-7BB3F94B67CB}"/>
              </a:ext>
            </a:extLst>
          </p:cNvPr>
          <p:cNvSpPr>
            <a:spLocks noGrp="1"/>
          </p:cNvSpPr>
          <p:nvPr>
            <p:ph type="sldNum" sz="quarter" idx="12"/>
          </p:nvPr>
        </p:nvSpPr>
        <p:spPr/>
        <p:txBody>
          <a:bodyPr/>
          <a:lstStyle/>
          <a:p>
            <a:fld id="{F8DC1522-342F-47E4-9CF7-D7732B4FB87D}" type="slidenum">
              <a:rPr lang="en-GB" smtClean="0"/>
              <a:t>9</a:t>
            </a:fld>
            <a:endParaRPr lang="en-GB"/>
          </a:p>
        </p:txBody>
      </p:sp>
    </p:spTree>
    <p:extLst>
      <p:ext uri="{BB962C8B-B14F-4D97-AF65-F5344CB8AC3E}">
        <p14:creationId xmlns:p14="http://schemas.microsoft.com/office/powerpoint/2010/main" val="3511538957"/>
      </p:ext>
    </p:extLst>
  </p:cSld>
  <p:clrMapOvr>
    <a:masterClrMapping/>
  </p:clrMapOvr>
</p:sld>
</file>

<file path=ppt/theme/theme1.xml><?xml version="1.0" encoding="utf-8"?>
<a:theme xmlns:a="http://schemas.openxmlformats.org/drawingml/2006/main" name="Office Theme">
  <a:themeElements>
    <a:clrScheme name="University of Chichester">
      <a:dk1>
        <a:srgbClr val="000000"/>
      </a:dk1>
      <a:lt1>
        <a:sysClr val="window" lastClr="FFFFFF"/>
      </a:lt1>
      <a:dk2>
        <a:srgbClr val="000000"/>
      </a:dk2>
      <a:lt2>
        <a:srgbClr val="FFFFFF"/>
      </a:lt2>
      <a:accent1>
        <a:srgbClr val="00314F"/>
      </a:accent1>
      <a:accent2>
        <a:srgbClr val="859DAA"/>
      </a:accent2>
      <a:accent3>
        <a:srgbClr val="BAB177"/>
      </a:accent3>
      <a:accent4>
        <a:srgbClr val="EF4223"/>
      </a:accent4>
      <a:accent5>
        <a:srgbClr val="177E8D"/>
      </a:accent5>
      <a:accent6>
        <a:srgbClr val="8575AD"/>
      </a:accent6>
      <a:hlink>
        <a:srgbClr val="47C0B7"/>
      </a:hlink>
      <a:folHlink>
        <a:srgbClr val="BAB1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5572</TotalTime>
  <Words>1626</Words>
  <Application>Microsoft Office PowerPoint</Application>
  <PresentationFormat>Widescreen</PresentationFormat>
  <Paragraphs>133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Gill Sans MT</vt:lpstr>
      <vt:lpstr>Gill Sans MT Std Book</vt:lpstr>
      <vt:lpstr>Optima</vt:lpstr>
      <vt:lpstr>Office Theme</vt:lpstr>
      <vt:lpstr>The Great Resignation: The Recruitment Crisis in the Hospitality Industry</vt:lpstr>
      <vt:lpstr>Objectives</vt:lpstr>
      <vt:lpstr>What is the hospitality industry and what it is not</vt:lpstr>
      <vt:lpstr>PowerPoint Presentation</vt:lpstr>
      <vt:lpstr>Why is the hospitality sector important?</vt:lpstr>
      <vt:lpstr>PowerPoint Presentation</vt:lpstr>
      <vt:lpstr>Brexit</vt:lpstr>
      <vt:lpstr>Survey results</vt:lpstr>
      <vt:lpstr>Survey of 55 event management students </vt:lpstr>
      <vt:lpstr> Highest-paid graduate hospitality jobs, 4/5 star hotels/restaurants </vt:lpstr>
      <vt:lpstr>Emotional Labour</vt:lpstr>
      <vt:lpstr>Discrimination, bullying &amp; unfair treatment</vt:lpstr>
      <vt:lpstr>‘Managers from Hell’ (Hight, Gajjar, Okumus, 2019)</vt:lpstr>
      <vt:lpstr>PowerPoint Presentation</vt:lpstr>
      <vt:lpstr>The Millennial Worker</vt:lpstr>
      <vt:lpstr>The Millennial Worker</vt:lpstr>
      <vt:lpstr>Employer branding, Emirates Airlines</vt:lpstr>
      <vt:lpstr>Emirates airlines branding strategy outcomes</vt:lpstr>
      <vt:lpstr>Artificial Intelligence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Choose Chichester</dc:title>
  <dc:creator>Sandra Whitehurst</dc:creator>
  <cp:lastModifiedBy>Wendy Sealy</cp:lastModifiedBy>
  <cp:revision>289</cp:revision>
  <cp:lastPrinted>2023-04-04T14:39:07Z</cp:lastPrinted>
  <dcterms:created xsi:type="dcterms:W3CDTF">2019-08-06T08:32:48Z</dcterms:created>
  <dcterms:modified xsi:type="dcterms:W3CDTF">2023-04-13T14:44:27Z</dcterms:modified>
</cp:coreProperties>
</file>