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5" r:id="rId3"/>
    <p:sldId id="259" r:id="rId4"/>
    <p:sldId id="294" r:id="rId5"/>
    <p:sldId id="260" r:id="rId6"/>
    <p:sldId id="262" r:id="rId7"/>
    <p:sldId id="268" r:id="rId8"/>
    <p:sldId id="270" r:id="rId9"/>
    <p:sldId id="265" r:id="rId10"/>
    <p:sldId id="298" r:id="rId11"/>
    <p:sldId id="297" r:id="rId12"/>
    <p:sldId id="292" r:id="rId13"/>
    <p:sldId id="29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A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39" autoAdjust="0"/>
    <p:restoredTop sz="94660"/>
  </p:normalViewPr>
  <p:slideViewPr>
    <p:cSldViewPr>
      <p:cViewPr>
        <p:scale>
          <a:sx n="75" d="100"/>
          <a:sy n="75" d="100"/>
        </p:scale>
        <p:origin x="-11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8A36C-6A71-4E05-A07A-FEAEBC52052A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5C346-2498-4F6B-B920-5FCC2273BA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20D6-E87D-491E-9C9F-63634CE4864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3B90-BE65-45D7-9B57-54552E729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3B90-BE65-45D7-9B57-54552E729F5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BAD3-7A0D-48B6-98A7-E615CA2FBB68}" type="datetimeFigureOut">
              <a:rPr lang="en-US" smtClean="0"/>
              <a:pPr/>
              <a:t>11/18/2014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807E8-881D-4ACC-B3EE-F3D331276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UX8_vk1RLegPeM&amp;tbnid=g-kGw_5CT8Y1rM:&amp;ved=0CAUQjRw&amp;url=http://www.successfulcollegeparenting.com/UnhappyatCollege.en.html&amp;ei=7j4KU_DjNIWc0AWmxYFQ&amp;bvm=bv.61725948,d.d2k&amp;psig=AFQjCNG11yynB2FMXg4ctrY8N8tH2KN2UQ&amp;ust=139326619745714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429000"/>
            <a:ext cx="8429684" cy="2000264"/>
          </a:xfrm>
        </p:spPr>
        <p:txBody>
          <a:bodyPr>
            <a:noAutofit/>
          </a:bodyPr>
          <a:lstStyle/>
          <a:p>
            <a:r>
              <a:rPr lang="en-GB" sz="3600" dirty="0" smtClean="0"/>
              <a:t>Why are Creative and Media  undergraduates in the UK reporting lower satisfaction rates with their courses?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5500702"/>
            <a:ext cx="6400800" cy="68103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  </a:t>
            </a:r>
            <a:r>
              <a:rPr lang="en-GB" sz="4500" b="1" dirty="0" err="1" smtClean="0"/>
              <a:t>Marzenna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Hiles</a:t>
            </a:r>
            <a:endParaRPr lang="en-GB" sz="4500" b="1" dirty="0" smtClean="0"/>
          </a:p>
          <a:p>
            <a:r>
              <a:rPr lang="en-GB" dirty="0" smtClean="0"/>
              <a:t>Marzenna.Hiles@bournemouth.ac.uk</a:t>
            </a:r>
            <a:endParaRPr lang="en-GB" dirty="0"/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GEAgQMBIgACEQEDEQH/xAAcAAABBAMBAAAAAAAAAAAAAAAGAAQFBwIDCAH/xABHEAABAgQEAgcEBgYHCQAAAAABAgMABAURBhIhMRNBByJRYXGBkRQyobEjQlJywdEVNVVikuEWM0NTgsLxFyRUY4STlNLi/8QAGQEAAgMBAAAAAAAAAAAAAAAAAQMAAgQF/8QAMBEAAgIBBAAEAwYHAAAAAAAAAAECEQMEEiFBEzFRcQUUoSMzYYHB8BUiMkJSkbH/2gAMAwEAAhEDEQA/AJT9IVieNqbTOA2f7efVl9EDU+ZEZow69NHNWKjMzd/7FB4LQ/wp1PmTE+lAHIxsTbv9DC93oCvUaSlPlpNsNyss002PqoSE/KHSUd0bAR3jxEegp+0n1it2E1FI5iPQlMbNPtp9YbuSrynS57Urh2A4ahonzBHxvEdLlg56MVTMvxiyleZ1IBUhIKikHa9toZzc67LqWtUurgACxQgrUfLS3xjbNSbEy0ttaeIrL9VRB7he/PxiNmnmqaEkyMsFOHQLJVYdqjffbQRnjrsDlti7Y16bNVvgcM1VuYcU2ybrSLlCikaeGaNzc28kqLzKXE6ZBL9dffcX+RMaKZM02s55VSMjyR1mkkAf4SBf8YIUMhCQkDQaDWNcckJq0hDhOLpsbhtKht6iMDLtq3SgjsteHpQOyMQgQAjBVNk3B15VhX3mkmNKqBSl+9TZM/8ATo/KJfhiEECIEhV4Worg61Kk/JhI/CNRwbQlD9WMDwBHyMESURlkiyBYLf0HoH7OR/3F/nHsFOTx9YUQljMd8NJiqSjCshdSpf2QRf5wyRT6hUMyp1XDacAuw4gKA8jsYc/oInMkrQ4jSwfTxACOYGgHbA2pebKbpPyQzcqc5NrWmSSG0AaqKD8DoD4CN0nOoQEl2orWgDbhknzNrxqm5ESMq5N1udSiWYB+lKySb9lwLHuF4HKL0g0H2xTL+aVbbuGnHEFand91JGhFvDXcwMk1CLaV+xMcZylzx7lgsOIfbS4gkpVqCU5fgRFb1XF2IlV6bak6I49ISb6mSWGHFhwpJ1LgFgbW05Q9nOlWUZSRIyMxMA7h1wND0GYn4RDU/ELk23OVRFmEzT6nXZfPmQkgJB1sPs384pLHlWPdmxqn03f+6H43ByqE+V2idpmKpCeKg2Fyz+TrMukZgoXuADvbt74G8QVF+dWspXsMuml99Yyxgpyp0yTnJVQdm2VpKV5hdxNiDrz7YDJWrVUlNOYbQ8+6+EIDgJVmJAy79p5xytPpo5Mjz41tvr0NryuMNsnf4lgdGEk45iF95allKWL5iTqb/wAzFqFCU7uZfFUDc5NyOFG5VhtDfta2UoIvZIAJJV26qJgequK5h6cZQzwS2vqrNusDy7iNI3ucsfCVmbapu3wWChTayQl1enPhkj1tGS0BGpd07RYwK0WeLqAt5KUvg6qbGnkI1VZ2rTc4lMnVGZSVyZXAGQtwH7QJ6pPy744uT4lneZ41JRrtrj9TR8tBR3Vf7/ImcRzr8tJsy1OdQahUHPZ5XT3Da6nD3ISCryA5xKSks5LyrLBeU7w0BHEdN1LsLXJ5k9sA9OprcjUROqrlVmpq1gpS0KSnuCSkgDTYW+UT2AsSjEslPZ1NqekptbKltiwcRe6Fgcrj5GOvo9XHOmlK2vN00vqZMuNw5oIkpWOz1j0pX2J/i/lG4JjK0bRI3yq+zChxlEKIQ5earlZa/qqtNp8HVfnDpvF2Jmvcrs74Fdx8YzcoUw379PqSe8sk/wCWNKqXb6k4g/vsfzEdbfon1/0XWYY1zENUrKkfpWddmeBcNhZ0STubdvfEKJhaV3zKJG2u0Oaiz7O+ts5rHUFSct4YKBB1jnOr4Hol6cxM1H6JlHunrLtZKB3/AJRLIqbNJD8kphTzCVJSu1hc261we0A6RDSFSfaZMuh0pQdxe3ofwjxkBNMmXnUZwtXCCALFCtwq/dqLd8CblkjUnx6EilF/yoL0T6ZunmYl0f7s0kpaYQLZbDbxiBpk203MoraWlAyc6wsNpVbN1sxHomJPDbDkq2uWeSnIsBQIcSesOVgb6/hEdPSSpJipSaASkzzPDAG4IUR8DCo4Y4p7EP3OcL9wrr1cGKJ5yoy7amuoEhpRBU2Bv67wwl2m/aWRNvJSQcyQo2JPdrDXDTEyzVRnZdQlbakkqbIHb2d0YYkknpaomdAu0Upsoa5VJ7YmXBBaz5bdSatMVDK/C315BvLvZEXCVa9sQ1RxPNiqNU6nplXFr3KlKVk7ja2vdeK0aU/MvcJkqBeVbIFGxvEq4wll5KGXlZGrWym3WH1tO+Men+CLJlbvd7r6l56io2+AxxHX5umUpxtx9gTj3US20LFIN+ta5OnziU6C56SkG6s7Pz0tKh/ghptx0JBy5wSL+UVVU0fSpcJN13zK3JPbG2WPGSo6gCwAvsANI6Gm+G+BN4U+X2JnmUo7ujq1uqUx3+qqUkv7swk/jDlt1lfuPtK+6sGOTw1bYWjYFOJ2cWPA2jc/huX1QnxoHWGUfaEKOUOM/wD37/8AGYUV/h2b8CeLE6jCQeUe8JB3bBEJPjGQtzt5xzhpUvT7TWkyFJqCEIStLy2VWsMwUARpztlPrFYYVpknV5ubl6hNmUbbk3X0O5cwCkDNqNyLA7a7QQ9K+MziWrexyTl6VJqIaKVaPL2LnhuB3a84BkqW0DlUpOcWNja4/KGLyLGBFoNejIUifrrVMryc0u+oFq6iAXbWSDbt+dokMNdE9Zq1GmpycvIPlI9jYfTlLh5lY3SLaDnfXbcEUmapdRKFXampV4jqqvkWhXaNNCOUHzJZdvSTheg4fwlOVGSlltzQKEMkPKsFKUNbdwuYCMJSM5i2uSUpUcxlXF5nX2kZSkoQohJ5c94J+mXEDFRwbQ0suALqCkzXDA1yBHw1UPSNfQap510BKAlhhLpUc2qlEgDS3eefKKdWFOVOgra6L6cw+29Lz82laFBQuEkadukC+NqU4iiz4U5w3mkKJSDvYa7dsXDmBiqumGcXK1WmSsvM8Fudad9rSlCTnSLAb633H+kYtTp5ZMkMkXTi/oXxZKTi+yvcB0NVQqkmxxUMzM8Vol1OJvkSlJKl2vrtlHjFiu9GNZ2TUZNwfvtEfnFW0qrOjGlLnZfqIZm2kMoTslAUBbzF/WOpi4QbXjfucfIpN9dHPPSFgmqUGlNT84JRTIeDZLAAN1A2uAB2RBYIp8xWJx6nycs0+/k4qUuKy3A0IGo7Y6UxDS2a9Q5ylzIQpEy0pAJ1yq+qod4Nj5RzFg+pKw9i6nTrvU9mmgl7NpZB6q/gTFo5JXd8leGg0dwNXEe9h9RHa26T/nhs5hGqI9+gzqbfYN/zjoe4j26YutVmX9zKbY+hzh/Rmd/ZFS9P/iFHR1090eRb5zP/AJA2Q9CCEy+T7oPhAP0s4tcpND/RssoonZ8FJINihrZR8/dHn2QaTVRTKy7r61DI0grV1eQF+2OacVVmYxDXJmpTIUniq+jbKrhtA2SPD8zzjLFDSR6OaLL1zEiGp9BXJsoLrqQbBVtACe8kfGJygYfeoWLm36opKmZMFTTqLWcVayCmwNjz1GhEO+iWfpkmHJIqV+kp05usnq5UAkJB11tmMFWJ6e/NrD0vLNPHKElJOvkdIM7apEsdS+LltTTZVPrdQdFMuDOTfYApbTY38RFR9IiGDiiZm5NOVid+nCctsqjosHvzBXrBUqh1N0FCaXv2qJHziD6QqVMyTFMW6gBtLZaJAAAXe+ndb5GKYYSh5ysLdswqTb1Zwdh72WUfmH5LjsOrZaUvKnPmSDb73zgo6NK7KYaaYZqba2lTbhl0lCNQu97r58wOdtOW0P0WViUpzdSRU3UtSYSHeItQsFbWA3JIvsDsPMrXjjDcpU5h1U5xGwyhKFMtlWY3VcDw03tvDGRdljpq8udiYHZtFOxJVzNT0q2/KyN2pfOB9I5uontSDYdlwYjatiujopjJlKkwgzifonFnKUJtqqx1uBsDvGFRmmV4Z4dFqEtLJU3kYmgrPa29rbnfvvFQKoqyi1h6m1EjKUPyz3uq3Cknn6R1VS6xK1Kmys80opRMNJdSFCxAULxzm5RGk3SqbLysxKnEIy3PibkwQsVyqSsgxJy8zw2GWwhISLGw794EskTLPV4o92Xv7bLpSVKeQAOZMczdJMmzJ40qfsrja5eYd9obU2rMOvqR5G48olX5uZmFZnlreVvdaiYYVFD83LlrhaEgxRZORUdZcqrj3Lhw/wBIMinDtO9vRNKnRLIS8kNi5UBYnUjffzjY/wBJEuL8CQdV99YT8rxUWG5CrODgIk3FJA3QL699u6C+TwfWH7cQNMA/3i7n0F4EnK+BWbJqXNrHyvYJP9pTv7KT/wCQf/WFEV/QWd/45v8AgMKK/aC61/7oMJuSbmmHWHSVNuIKFjtBFjAwno5w62rMJIrP77q1fMwbBpfb8Iy4Cz2Q861gvTsL02muFclJtMrOhUhNjbsvEq3I6W181GJP2ZSuyPUS5TziAIp2QIFxf+KBzFkrNKoNQblGnlPrZKUhvUm+9vKDky9zy8499kSeyIGzmJVGqOUJVSaggjdXs6z8LQe4UlzWUO06dw6ZBHBsqbbl+DmO1hpcHnoYuESiBGXsibbQWyWVBWMI0CispUmVL0wu4RxlqUO8kXiDLayEpzjKkWSkWASOwDkIs/G2H352XbflW8zrF7oA1KTvbv0iulNFF7ggjQgxnySlZytdlyRlXQ0Evbcg+UZpZSdCTG3LHoTzhClyc3xGJtgEgJv6wdYbwfLLZbmp+7ilAKS39UDlftgJT1TcQb4XxWyyw3KVJRTkASh4AkEcgr84dBq+TXo8uPd9p+QaSsiyy2lDSEpSkWAyiwh0lpSdslu9P84xlJliYaDjD7biDspCriHI12UIedqzVkc/5fpCjdY9ohQQjdPPwjyFCiEMIzHKPIUQhs5eUYwoUAghG0bQoUQhrdipsZ/ryb+8PlChQrN/SYtf9yyEb2MJW8KFGfo4Bgdo9TvChQUToKMBfrNfh+cWaz7ohQo0w8jvaD7lGyFChQ02H//Z"/>
          <p:cNvSpPr>
            <a:spLocks noChangeAspect="1" noChangeArrowheads="1"/>
          </p:cNvSpPr>
          <p:nvPr/>
        </p:nvSpPr>
        <p:spPr bwMode="auto">
          <a:xfrm>
            <a:off x="63500" y="-441325"/>
            <a:ext cx="1228725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wgHBgkIBwgKCgkLDRYPDQwMDRsUFRAWIB0iIiAdHx8kKDQsJCYxJx8fLT0tMTU3Ojo6Iys/RD84QzQ5OjcBCgoKDQwNGg8PGjclHyU3Nzc3Nzc3Nzc3Nzc3Nzc3Nzc3Nzc3Nzc3Nzc3Nzc3Nzc3Nzc3Nzc3Nzc3Nzc3Nzc3N//AABEIAGEAgQMBIgACEQEDEQH/xAAcAAABBAMBAAAAAAAAAAAAAAAGAAQFBwIDCAH/xABHEAABAgQEAgcEBgYHCQAAAAABAgMABAURBhIhMRNBByJRYXGBkRQyobEjQlJywdEVNVVikuEWM0NTgsLxFyRUY4STlNLi/8QAGQEAAgMBAAAAAAAAAAAAAAAAAQMAAgQF/8QAMBEAAgIBBAAEAwYHAAAAAAAAAAECEQMEEiFBEzFRcQUUoSMzYYHB8BUiMkJSkbH/2gAMAwEAAhEDEQA/AJT9IVieNqbTOA2f7efVl9EDU+ZEZow69NHNWKjMzd/7FB4LQ/wp1PmTE+lAHIxsTbv9DC93oCvUaSlPlpNsNyss002PqoSE/KHSUd0bAR3jxEegp+0n1it2E1FI5iPQlMbNPtp9YbuSrynS57Urh2A4ahonzBHxvEdLlg56MVTMvxiyleZ1IBUhIKikHa9toZzc67LqWtUurgACxQgrUfLS3xjbNSbEy0ttaeIrL9VRB7he/PxiNmnmqaEkyMsFOHQLJVYdqjffbQRnjrsDlti7Y16bNVvgcM1VuYcU2ybrSLlCikaeGaNzc28kqLzKXE6ZBL9dffcX+RMaKZM02s55VSMjyR1mkkAf4SBf8YIUMhCQkDQaDWNcckJq0hDhOLpsbhtKht6iMDLtq3SgjsteHpQOyMQgQAjBVNk3B15VhX3mkmNKqBSl+9TZM/8ATo/KJfhiEECIEhV4Worg61Kk/JhI/CNRwbQlD9WMDwBHyMESURlkiyBYLf0HoH7OR/3F/nHsFOTx9YUQljMd8NJiqSjCshdSpf2QRf5wyRT6hUMyp1XDacAuw4gKA8jsYc/oInMkrQ4jSwfTxACOYGgHbA2pebKbpPyQzcqc5NrWmSSG0AaqKD8DoD4CN0nOoQEl2orWgDbhknzNrxqm5ESMq5N1udSiWYB+lKySb9lwLHuF4HKL0g0H2xTL+aVbbuGnHEFand91JGhFvDXcwMk1CLaV+xMcZylzx7lgsOIfbS4gkpVqCU5fgRFb1XF2IlV6bak6I49ISb6mSWGHFhwpJ1LgFgbW05Q9nOlWUZSRIyMxMA7h1wND0GYn4RDU/ELk23OVRFmEzT6nXZfPmQkgJB1sPs384pLHlWPdmxqn03f+6H43ByqE+V2idpmKpCeKg2Fyz+TrMukZgoXuADvbt74G8QVF+dWspXsMuml99Yyxgpyp0yTnJVQdm2VpKV5hdxNiDrz7YDJWrVUlNOYbQ8+6+EIDgJVmJAy79p5xytPpo5Mjz41tvr0NryuMNsnf4lgdGEk45iF95allKWL5iTqb/wAzFqFCU7uZfFUDc5NyOFG5VhtDfta2UoIvZIAJJV26qJgequK5h6cZQzwS2vqrNusDy7iNI3ucsfCVmbapu3wWChTayQl1enPhkj1tGS0BGpd07RYwK0WeLqAt5KUvg6qbGnkI1VZ2rTc4lMnVGZSVyZXAGQtwH7QJ6pPy744uT4lneZ41JRrtrj9TR8tBR3Vf7/ImcRzr8tJsy1OdQahUHPZ5XT3Da6nD3ISCryA5xKSks5LyrLBeU7w0BHEdN1LsLXJ5k9sA9OprcjUROqrlVmpq1gpS0KSnuCSkgDTYW+UT2AsSjEslPZ1NqekptbKltiwcRe6Fgcrj5GOvo9XHOmlK2vN00vqZMuNw5oIkpWOz1j0pX2J/i/lG4JjK0bRI3yq+zChxlEKIQ5earlZa/qqtNp8HVfnDpvF2Jmvcrs74Fdx8YzcoUw379PqSe8sk/wCWNKqXb6k4g/vsfzEdbfon1/0XWYY1zENUrKkfpWddmeBcNhZ0STubdvfEKJhaV3zKJG2u0Oaiz7O+ts5rHUFSct4YKBB1jnOr4Hol6cxM1H6JlHunrLtZKB3/AJRLIqbNJD8kphTzCVJSu1hc261we0A6RDSFSfaZMuh0pQdxe3ofwjxkBNMmXnUZwtXCCALFCtwq/dqLd8CblkjUnx6EilF/yoL0T6ZunmYl0f7s0kpaYQLZbDbxiBpk203MoraWlAyc6wsNpVbN1sxHomJPDbDkq2uWeSnIsBQIcSesOVgb6/hEdPSSpJipSaASkzzPDAG4IUR8DCo4Y4p7EP3OcL9wrr1cGKJ5yoy7amuoEhpRBU2Bv67wwl2m/aWRNvJSQcyQo2JPdrDXDTEyzVRnZdQlbakkqbIHb2d0YYkknpaomdAu0Upsoa5VJ7YmXBBaz5bdSatMVDK/C315BvLvZEXCVa9sQ1RxPNiqNU6nplXFr3KlKVk7ja2vdeK0aU/MvcJkqBeVbIFGxvEq4wll5KGXlZGrWym3WH1tO+Men+CLJlbvd7r6l56io2+AxxHX5umUpxtx9gTj3US20LFIN+ta5OnziU6C56SkG6s7Pz0tKh/ghptx0JBy5wSL+UVVU0fSpcJN13zK3JPbG2WPGSo6gCwAvsANI6Gm+G+BN4U+X2JnmUo7ujq1uqUx3+qqUkv7swk/jDlt1lfuPtK+6sGOTw1bYWjYFOJ2cWPA2jc/huX1QnxoHWGUfaEKOUOM/wD37/8AGYUV/h2b8CeLE6jCQeUe8JB3bBEJPjGQtzt5xzhpUvT7TWkyFJqCEIStLy2VWsMwUARpztlPrFYYVpknV5ubl6hNmUbbk3X0O5cwCkDNqNyLA7a7QQ9K+MziWrexyTl6VJqIaKVaPL2LnhuB3a84BkqW0DlUpOcWNja4/KGLyLGBFoNejIUifrrVMryc0u+oFq6iAXbWSDbt+dokMNdE9Zq1GmpycvIPlI9jYfTlLh5lY3SLaDnfXbcEUmapdRKFXampV4jqqvkWhXaNNCOUHzJZdvSTheg4fwlOVGSlltzQKEMkPKsFKUNbdwuYCMJSM5i2uSUpUcxlXF5nX2kZSkoQohJ5c94J+mXEDFRwbQ0suALqCkzXDA1yBHw1UPSNfQap510BKAlhhLpUc2qlEgDS3eefKKdWFOVOgra6L6cw+29Lz82laFBQuEkadukC+NqU4iiz4U5w3mkKJSDvYa7dsXDmBiqumGcXK1WmSsvM8Fudad9rSlCTnSLAb633H+kYtTp5ZMkMkXTi/oXxZKTi+yvcB0NVQqkmxxUMzM8Vol1OJvkSlJKl2vrtlHjFiu9GNZ2TUZNwfvtEfnFW0qrOjGlLnZfqIZm2kMoTslAUBbzF/WOpi4QbXjfucfIpN9dHPPSFgmqUGlNT84JRTIeDZLAAN1A2uAB2RBYIp8xWJx6nycs0+/k4qUuKy3A0IGo7Y6UxDS2a9Q5ylzIQpEy0pAJ1yq+qod4Nj5RzFg+pKw9i6nTrvU9mmgl7NpZB6q/gTFo5JXd8leGg0dwNXEe9h9RHa26T/nhs5hGqI9+gzqbfYN/zjoe4j26YutVmX9zKbY+hzh/Rmd/ZFS9P/iFHR1090eRb5zP/AJA2Q9CCEy+T7oPhAP0s4tcpND/RssoonZ8FJINihrZR8/dHn2QaTVRTKy7r61DI0grV1eQF+2OacVVmYxDXJmpTIUniq+jbKrhtA2SPD8zzjLFDSR6OaLL1zEiGp9BXJsoLrqQbBVtACe8kfGJygYfeoWLm36opKmZMFTTqLWcVayCmwNjz1GhEO+iWfpkmHJIqV+kp05usnq5UAkJB11tmMFWJ6e/NrD0vLNPHKElJOvkdIM7apEsdS+LltTTZVPrdQdFMuDOTfYApbTY38RFR9IiGDiiZm5NOVid+nCctsqjosHvzBXrBUqh1N0FCaXv2qJHziD6QqVMyTFMW6gBtLZaJAAAXe+ndb5GKYYSh5ysLdswqTb1Zwdh72WUfmH5LjsOrZaUvKnPmSDb73zgo6NK7KYaaYZqba2lTbhl0lCNQu97r58wOdtOW0P0WViUpzdSRU3UtSYSHeItQsFbWA3JIvsDsPMrXjjDcpU5h1U5xGwyhKFMtlWY3VcDw03tvDGRdljpq8udiYHZtFOxJVzNT0q2/KyN2pfOB9I5uontSDYdlwYjatiujopjJlKkwgzifonFnKUJtqqx1uBsDvGFRmmV4Z4dFqEtLJU3kYmgrPa29rbnfvvFQKoqyi1h6m1EjKUPyz3uq3Cknn6R1VS6xK1Kmys80opRMNJdSFCxAULxzm5RGk3SqbLysxKnEIy3PibkwQsVyqSsgxJy8zw2GWwhISLGw794EskTLPV4o92Xv7bLpSVKeQAOZMczdJMmzJ40qfsrja5eYd9obU2rMOvqR5G48olX5uZmFZnlreVvdaiYYVFD83LlrhaEgxRZORUdZcqrj3Lhw/wBIMinDtO9vRNKnRLIS8kNi5UBYnUjffzjY/wBJEuL8CQdV99YT8rxUWG5CrODgIk3FJA3QL699u6C+TwfWH7cQNMA/3i7n0F4EnK+BWbJqXNrHyvYJP9pTv7KT/wCQf/WFEV/QWd/45v8AgMKK/aC61/7oMJuSbmmHWHSVNuIKFjtBFjAwno5w62rMJIrP77q1fMwbBpfb8Iy4Cz2Q861gvTsL02muFclJtMrOhUhNjbsvEq3I6W181GJP2ZSuyPUS5TziAIp2QIFxf+KBzFkrNKoNQblGnlPrZKUhvUm+9vKDky9zy8499kSeyIGzmJVGqOUJVSaggjdXs6z8LQe4UlzWUO06dw6ZBHBsqbbl+DmO1hpcHnoYuESiBGXsibbQWyWVBWMI0CispUmVL0wu4RxlqUO8kXiDLayEpzjKkWSkWASOwDkIs/G2H352XbflW8zrF7oA1KTvbv0iulNFF7ggjQgxnySlZytdlyRlXQ0Evbcg+UZpZSdCTG3LHoTzhClyc3xGJtgEgJv6wdYbwfLLZbmp+7ilAKS39UDlftgJT1TcQb4XxWyyw3KVJRTkASh4AkEcgr84dBq+TXo8uPd9p+QaSsiyy2lDSEpSkWAyiwh0lpSdslu9P84xlJliYaDjD7biDspCriHI12UIedqzVkc/5fpCjdY9ohQQjdPPwjyFCiEMIzHKPIUQhs5eUYwoUAghG0bQoUQhrdipsZ/ryb+8PlChQrN/SYtf9yyEb2MJW8KFGfo4Bgdo9TvChQUToKMBfrNfh+cWaz7ohQo0w8jvaD7lGyFChQ02H//Z"/>
          <p:cNvSpPr>
            <a:spLocks noChangeAspect="1" noChangeArrowheads="1"/>
          </p:cNvSpPr>
          <p:nvPr/>
        </p:nvSpPr>
        <p:spPr bwMode="auto">
          <a:xfrm>
            <a:off x="63500" y="-441325"/>
            <a:ext cx="1228725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data:image/jpeg;base64,/9j/4AAQSkZJRgABAQAAAQABAAD/2wCEAAkGBwgHBgkIBwgKCgkLDRYPDQwMDRsUFRAWIB0iIiAdHx8kKDQsJCYxJx8fLT0tMTU3Ojo6Iys/RD84QzQ5OjcBCgoKDQwNGg8PGjclHyU3Nzc3Nzc3Nzc3Nzc3Nzc3Nzc3Nzc3Nzc3Nzc3Nzc3Nzc3Nzc3Nzc3Nzc3Nzc3Nzc3N//AABEIAF4AfQMBIgACEQEDEQH/xAAcAAABBQEBAQAAAAAAAAAAAAAFAgMEBgcACAH/xABDEAACAQMBBAcFBQUECwAAAAABAgMABBEFBhIhMQcTQVFhgZEUIjJxwUJSobHRFTNicoIII6LxJDVDRXODksLS4vD/xAAaAQACAwEBAAAAAAAAAAAAAAAAAwECBAUG/8QAKhEAAgIBAwIEBgMAAAAAAAAAAQIAEQMEEjEhQRNRYaEFFCIycYFC0fD/2gAMAwEAAhEDEQA/AC3tms3xxY2C2sZ/2143HyRfqRS02cNyd/V725vjz6st1cQ/oXn55o8sePsmnF/lNL3eUivORbaygtYxHbwRxRryVFCgelSQnhS/Jv8ApNKGMc/wqsmM7o7RX3dUcxThwftj1qKbXdZ3a6MgZs4c5A8BgioZlUbmNCABJoCJW6gkZhC3WbhKtujkRzGaHy6m8BHtMWAScdUAwA7MkkflUi6s7e4VXFvFK6NwzkAnGMn/AONDLnVFsJup6i2IQZb3Tx8FOe7tPp2Vnx6/A5pOsY2mzAdekmwah7THv27Iw/jI4eWal2k0rlI54Dvlcs8QJQHuyaTo8mn6xEl7bgsyE/EfhPLs4d9GOr8K2BlYWIja6miZFMSnmB5im2tIW+KNG+aippTwrhGKiWg19IsH+Oytm+cKn6U2dndJY+9plmf+Qv6UX6sd1KCUQuAW2S0Njx0q18ogPypt9itBY/6ti8iw+tWYR1wTvq0i5BkkjiQvK6oo7WOKhXOsW8DKq5dicDhgH5GotnYtdMZrq9Us+N5ElDD9PSiKaJGN8xOVD/dAz6nP4YqKUcylueIInur64LCST2WLGcYKuw7d0czUyyvI1GQ11NgfCBkjyJJofrs2mbM2fW6xdrLI4xDAPdeTszzJ+Z7KrOj9KNoqTe32U8bqpMKxAbu6AMbxJyD2Z499RkbatqtycaEn6jU08b5h6xUflkZBrKtP2g21utzVbrSxc2c6grAiqF3f4ACW9c0q/wCle9Uk2FjbRgcR17NIfoPwqLZawtpplrMZuqgk3SwGSoYnsHzqmXHlxY7zIDfbmOxFHJ2sRXfiWBdp7ea3nEKvbXKHJgk4OvdvDxx5VT9WeW6l33ZsMxOOPeeVfdu4ZLm6S+t3VXEBWYE4JAOR586R0anUNc2ssLWWVXtbSMyyqyD3lXAAOeJOWWubpNMCfGTpu7eU2ZMpC7W6zR+jHTntNAk69WSRp24HIIA4fnmrRJPaxg70wyOwPk1UtS2uhs764s7EqkULtvHGS7Zy3HsGaAW20N9d6hOPawQpDIMY90nkf1rU+R06Lx5zOEDG2mnxGGRcrI4HeRw+tfC0YcKZSCeXKq/bainUBo2CORxGe35DnQCXS4rpHXWNX1G6jZiVjEvVcD2EJz9fKuEnxLM7Hfk2gel3/vzNL6dFHQX+5ZrEy6ttBPdJNItjpxNvCFYgTzH94xA5qvBR473cKPiNvvD0rM9X1232M0a3k0oTRAXCbsDyl1lX7YweA93PEY44rUoWWWJJY+KOoZT4HiK9DptQuox714/Ff3MORCjUYkI/ePSu3G8PWn8V2K0Rc8nrvj4ZJB8mp2O4u4zmO7uUP8MrCrpJsBri/wC6YW/kn/8AamH2I1pRx0Kb+iUf+VdX5nSnlYvZk85Rby9nuZDJcTSSv8IeRyxwOyoQkZW904PfRPaDTLrR79rW+tZLZmG+ivxO6Sf0PpQorgg/jXOPpHyw6bpr3UC3F64htlzkk7pb9B407BtFNZBSLeN4OtcqGyCuTnGOXbkeFBIrtjCYS5H3VJJGfp+VTFj3rGxg90JcuXd3GSpUkcO7hUOPEFObgv0/aJYNTu5V0gX0X960gDMXHEDOD5imtmddm2Xu7HVbK3iee6tplkVycEdZgem4Km6SlvNbHTZZ0cSb6pgEHBHH6mgJtJd3TrZ91JIbeUPvHketYVGLGgy+HfS/aNcs2Pd6e8sAQ36C5hJZC53vnz405pV9p0LSuZ03xjeZjhcZ7/Ol7LW5W2uYWZW98PhDvdmOXlVV2gsJNIVoN4FHbCnIyV54I9Kz+HhyZ8uBmqh09ZHiOMatXPMv0+0NhbwZF7ByOArb5PyAoPpWt3l4bme81VbaKJhhCqKd08ieB51UNCsHn6266lpFiGFVVJ3nI+nOpS2E0QP+jTjty0bZ/KjSfA8bKRur1IBP6lcuoK0aito9afWdT3IJ2a0RcIW4ZGMsT3foK3LR+kDZO30y0tjqe4YYEjO/Ew4hQO6vOJzDNKmMHJXjzHGie4DjlXQ0mhDL4amgsTly11M9IRbc7LS/DrdsP5sj6VKTarZ1xldbscf8YCvMwQV25nsrSfhjdmivHWepxSgKQCBzpjUtStNK0+4v76UR29uheRvAd3eewDtzXKj5k/8AaChhEujT7w64rKhXhkqCpz6k+tZvob6UNH1tdUi35+oQ2TK+6yy74HDvGCSR3DvxXbVa9e7U65NqNyGLP7sUS8REg5KPkOJ8cmmNG0K/1rVotMsI1aeTiS7BVQdrE9w/y40wdBLQbjtHKtS6ENWs/wBrTaPf28TyXKE20jqCQVyzLx7xx/po/H0RaYmycltJc9Zq4Jl9rhGRvAcIwueK+hzx4cqyDZ3Um0fXdP1FSR7NOkhx2qD7w9M0ciE1Hp2e3sjotrZQxWzyNJK8kShTgYUcR82qT0V7Kw36Xl3rlvHeI8cZtjMd5kVizEN48s1UumvVP2htmYFVhHZ26RAt9on3yR4e8B5VqXRTDNFs2Z7ov18zqGV1ClcIvDGBjiTUdoddsJ3Gx2kwQTSaZZx29xucCmeI54x44rI+kfSRPJpzWqN1sshj48BjGcn5YJrft6vOu3MlxbbQ7S3MdpLFvXPViTdOEU5UHPIb2GxWRtNeoXMDRHPrGY3+kqeJZejXZvRNprK/t2mlzp8qxoI2xlSPj8csG9BVsbor00futRvU81/SqJ/Z/nKbRanBv4R7IOV7yrqM/wCI+tboH+daiaMWzEmeX+kbZ2TZrai4syZHhdVlhmcY6wEDJ8m3h5VetjtkLrabZ231K01dAWzHJE8ZO468COfyPnRrp80sXWzVpqSJmSyuN1m7kcYP+ILQr+z1q+H1bR3cYIW6iXt+6/8A2VbcakdpMl6MNa+zdWEn80Y+oqK/RprqnhDpr+PAfStn3/CuL1IyuODK/qARBP8AfPrWQdMu07zXEez1tPvRwkSXW6eb/ZQ/Ln8yO6tL1nUZLXS7ye3XMscLsgAzlgDjhXnS4stTv7uW4e1up5pXLyOIGO8xOSeAqiiXl06INHW5l1HULiASQiI2q573HvY7ju8P6qnafpUWyOp3zIrT9agiQyRjCpwbjwYE5A7uVSOjWfVbS3/Z93pptrJELiYoUdpCe0Hnw8ByFWTVtHXUZOtjuZIXPMrnj8xUONwqF1AlrtUbO5MtpbmJyu7w+E9vFVUA5PDPMd9ZhtTCsO0F7uLuLI/XBPub4D7vlvY8q1UbJKxHtGoyOoPwhSM/jVP6RtnntrptVhePqHCIyk4O8BujA/lA9DUYkCChAmzJmpbPajtjFZ61bSwN1lpFEyszZ3kG63HBHMGrvsZd65p+bGW0jewSMf3xcb/XAAMD3jxqgbF7ZSaLpcelW9jJfXUs5McZKxqARyVuOSSO71oydtNc0NIpdR0aKG2luXLb75c7xJwMHsHfjOPGrGHYiaXqGuXNpalxCGmchIUz8bnkKpXSJ1dtsHNZXVwq3Ekiy77r71xLvZOPU/IUNO3b3+rxXCaLeeyRHdikfCCPIIZycYz2c+WflTO11/pGtOhe2e5eEERyPKygA8+AIzy7aqTt5lHyJjXqZWei7UZtH22s2xhZw0Egb7pGfzAreLjajTrXPtE8aEdm9x9KwyOGJH34ohGewqMH1pRTjwJqhyg8TE+uH8RNL2w2t0XWtntQ0pOtka4iKqwTgrjip444ZArJtiNRutl9qors7odEZXjbiJAw5ZHkfKp/USMP3uPOl2ex2oazOslr1nA/vMYHqaEc8GGHUuzU3tL1N0h6tJ+7FrGDy3UJP4moMm2euyNkagU8FjT9KnaX0dTLEi3t23AYxGnH1P6Udg2D0xEw8Ekh73lOfwxVNrnvEfL6pj93vDJjU8wtNtbIewURFsPCu9nTu/GnzqQX7Ki9n4U9FBGR2+VThFH3UsRL2CiEFzWysPd3qq+1+yVxtBYR20d0sJjlEgZo97PAjHPxq+9QvPAr7uL92i4XMUHRXrAkDjVbdnByGZGyD881dtm9nr/TbFodVvv2hKXysjA+6MDhk8TV2CL3UpoVYcaCZNzHdrpmk1KS2ZMRwkBV7zjOfxoCIkxxWtS2t2Wjv1a8t3WO4Rfe3s7rgfWs3lj3WxWXJYM4mt8RXs8GRgi9gpxcd1OCI8+FcBjupYMwb4X2YtLa81WGK5OVOSFP2iOytVtreNEVURAAMAAchWLI5jcMpIYHII5g1b9G24ntgseoQ+0IOAkXg/n2H8KejgdJ0dHq8aDa3SaMsKfdX0pXVJ/EP6jUXT9RivbdJokYKw4b3A1MDL3H1p06wNi5/9k="/>
          <p:cNvSpPr>
            <a:spLocks noChangeAspect="1" noChangeArrowheads="1"/>
          </p:cNvSpPr>
          <p:nvPr/>
        </p:nvSpPr>
        <p:spPr bwMode="auto">
          <a:xfrm>
            <a:off x="63500" y="-136525"/>
            <a:ext cx="1190625" cy="895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data:image/jpeg;base64,/9j/4AAQSkZJRgABAQAAAQABAAD/2wCEAAkGBwgHBgkIBwgKCgkLDRYPDQwMDRsUFRAWIB0iIiAdHx8kKDQsJCYxJx8fLT0tMTU3Ojo6Iys/RD84QzQ5OjcBCgoKDQwNGg8PGjclHyU3Nzc3Nzc3Nzc3Nzc3Nzc3Nzc3Nzc3Nzc3Nzc3Nzc3Nzc3Nzc3Nzc3Nzc3Nzc3Nzc3N//AABEIAF4AfQMBIgACEQEDEQH/xAAcAAABBQEBAQAAAAAAAAAAAAAFAgMEBgcACAH/xABDEAACAQMBBAcFBQUECwAAAAABAgMABBEFBhIhMQcTQVFhgZEUIjJxwUJSobHRFTNicoIII6LxJDVDRXODksLS4vD/xAAaAQACAwEBAAAAAAAAAAAAAAAAAwECBAUG/8QAKhEAAgIBAwIEBgMAAAAAAAAAAQIAEQMEEjEhQRNRYaEFFCIycYFC0fD/2gAMAwEAAhEDEQA/AC3tms3xxY2C2sZ/2143HyRfqRS02cNyd/V725vjz6st1cQ/oXn55o8sePsmnF/lNL3eUivORbaygtYxHbwRxRryVFCgelSQnhS/Jv8ApNKGMc/wqsmM7o7RX3dUcxThwftj1qKbXdZ3a6MgZs4c5A8BgioZlUbmNCABJoCJW6gkZhC3WbhKtujkRzGaHy6m8BHtMWAScdUAwA7MkkflUi6s7e4VXFvFK6NwzkAnGMn/AONDLnVFsJup6i2IQZb3Tx8FOe7tPp2Vnx6/A5pOsY2mzAdekmwah7THv27Iw/jI4eWal2k0rlI54Dvlcs8QJQHuyaTo8mn6xEl7bgsyE/EfhPLs4d9GOr8K2BlYWIja6miZFMSnmB5im2tIW+KNG+aippTwrhGKiWg19IsH+Oytm+cKn6U2dndJY+9plmf+Qv6UX6sd1KCUQuAW2S0Njx0q18ogPypt9itBY/6ti8iw+tWYR1wTvq0i5BkkjiQvK6oo7WOKhXOsW8DKq5dicDhgH5GotnYtdMZrq9Us+N5ElDD9PSiKaJGN8xOVD/dAz6nP4YqKUcylueIInur64LCST2WLGcYKuw7d0czUyyvI1GQ11NgfCBkjyJJofrs2mbM2fW6xdrLI4xDAPdeTszzJ+Z7KrOj9KNoqTe32U8bqpMKxAbu6AMbxJyD2Z499RkbatqtycaEn6jU08b5h6xUflkZBrKtP2g21utzVbrSxc2c6grAiqF3f4ACW9c0q/wCle9Uk2FjbRgcR17NIfoPwqLZawtpplrMZuqgk3SwGSoYnsHzqmXHlxY7zIDfbmOxFHJ2sRXfiWBdp7ea3nEKvbXKHJgk4OvdvDxx5VT9WeW6l33ZsMxOOPeeVfdu4ZLm6S+t3VXEBWYE4JAOR586R0anUNc2ssLWWVXtbSMyyqyD3lXAAOeJOWWubpNMCfGTpu7eU2ZMpC7W6zR+jHTntNAk69WSRp24HIIA4fnmrRJPaxg70wyOwPk1UtS2uhs764s7EqkULtvHGS7Zy3HsGaAW20N9d6hOPawQpDIMY90nkf1rU+R06Lx5zOEDG2mnxGGRcrI4HeRw+tfC0YcKZSCeXKq/bainUBo2CORxGe35DnQCXS4rpHXWNX1G6jZiVjEvVcD2EJz9fKuEnxLM7Hfk2gel3/vzNL6dFHQX+5ZrEy6ttBPdJNItjpxNvCFYgTzH94xA5qvBR473cKPiNvvD0rM9X1232M0a3k0oTRAXCbsDyl1lX7YweA93PEY44rUoWWWJJY+KOoZT4HiK9DptQuox714/Ff3MORCjUYkI/ePSu3G8PWn8V2K0Rc8nrvj4ZJB8mp2O4u4zmO7uUP8MrCrpJsBri/wC6YW/kn/8AamH2I1pRx0Kb+iUf+VdX5nSnlYvZk85Rby9nuZDJcTSSv8IeRyxwOyoQkZW904PfRPaDTLrR79rW+tZLZmG+ivxO6Sf0PpQorgg/jXOPpHyw6bpr3UC3F64htlzkk7pb9B407BtFNZBSLeN4OtcqGyCuTnGOXbkeFBIrtjCYS5H3VJJGfp+VTFj3rGxg90JcuXd3GSpUkcO7hUOPEFObgv0/aJYNTu5V0gX0X960gDMXHEDOD5imtmddm2Xu7HVbK3iee6tplkVycEdZgem4Km6SlvNbHTZZ0cSb6pgEHBHH6mgJtJd3TrZ91JIbeUPvHketYVGLGgy+HfS/aNcs2Pd6e8sAQ36C5hJZC53vnz405pV9p0LSuZ03xjeZjhcZ7/Ol7LW5W2uYWZW98PhDvdmOXlVV2gsJNIVoN4FHbCnIyV54I9Kz+HhyZ8uBmqh09ZHiOMatXPMv0+0NhbwZF7ByOArb5PyAoPpWt3l4bme81VbaKJhhCqKd08ieB51UNCsHn6266lpFiGFVVJ3nI+nOpS2E0QP+jTjty0bZ/KjSfA8bKRur1IBP6lcuoK0aito9afWdT3IJ2a0RcIW4ZGMsT3foK3LR+kDZO30y0tjqe4YYEjO/Ew4hQO6vOJzDNKmMHJXjzHGie4DjlXQ0mhDL4amgsTly11M9IRbc7LS/DrdsP5sj6VKTarZ1xldbscf8YCvMwQV25nsrSfhjdmivHWepxSgKQCBzpjUtStNK0+4v76UR29uheRvAd3eewDtzXKj5k/8AaChhEujT7w64rKhXhkqCpz6k+tZvob6UNH1tdUi35+oQ2TK+6yy74HDvGCSR3DvxXbVa9e7U65NqNyGLP7sUS8REg5KPkOJ8cmmNG0K/1rVotMsI1aeTiS7BVQdrE9w/y40wdBLQbjtHKtS6ENWs/wBrTaPf28TyXKE20jqCQVyzLx7xx/po/H0RaYmycltJc9Zq4Jl9rhGRvAcIwueK+hzx4cqyDZ3Um0fXdP1FSR7NOkhx2qD7w9M0ciE1Hp2e3sjotrZQxWzyNJK8kShTgYUcR82qT0V7Kw36Xl3rlvHeI8cZtjMd5kVizEN48s1UumvVP2htmYFVhHZ26RAt9on3yR4e8B5VqXRTDNFs2Z7ov18zqGV1ClcIvDGBjiTUdoddsJ3Gx2kwQTSaZZx29xucCmeI54x44rI+kfSRPJpzWqN1sshj48BjGcn5YJrft6vOu3MlxbbQ7S3MdpLFvXPViTdOEU5UHPIb2GxWRtNeoXMDRHPrGY3+kqeJZejXZvRNprK/t2mlzp8qxoI2xlSPj8csG9BVsbor00futRvU81/SqJ/Z/nKbRanBv4R7IOV7yrqM/wCI+tboH+daiaMWzEmeX+kbZ2TZrai4syZHhdVlhmcY6wEDJ8m3h5VetjtkLrabZ231K01dAWzHJE8ZO468COfyPnRrp80sXWzVpqSJmSyuN1m7kcYP+ILQr+z1q+H1bR3cYIW6iXt+6/8A2VbcakdpMl6MNa+zdWEn80Y+oqK/RprqnhDpr+PAfStn3/CuL1IyuODK/qARBP8AfPrWQdMu07zXEez1tPvRwkSXW6eb/ZQ/Ln8yO6tL1nUZLXS7ye3XMscLsgAzlgDjhXnS4stTv7uW4e1up5pXLyOIGO8xOSeAqiiXl06INHW5l1HULiASQiI2q573HvY7ju8P6qnafpUWyOp3zIrT9agiQyRjCpwbjwYE5A7uVSOjWfVbS3/Z93pptrJELiYoUdpCe0Hnw8ByFWTVtHXUZOtjuZIXPMrnj8xUONwqF1AlrtUbO5MtpbmJyu7w+E9vFVUA5PDPMd9ZhtTCsO0F7uLuLI/XBPub4D7vlvY8q1UbJKxHtGoyOoPwhSM/jVP6RtnntrptVhePqHCIyk4O8BujA/lA9DUYkCChAmzJmpbPajtjFZ61bSwN1lpFEyszZ3kG63HBHMGrvsZd65p+bGW0jewSMf3xcb/XAAMD3jxqgbF7ZSaLpcelW9jJfXUs5McZKxqARyVuOSSO71oydtNc0NIpdR0aKG2luXLb75c7xJwMHsHfjOPGrGHYiaXqGuXNpalxCGmchIUz8bnkKpXSJ1dtsHNZXVwq3Ekiy77r71xLvZOPU/IUNO3b3+rxXCaLeeyRHdikfCCPIIZycYz2c+WflTO11/pGtOhe2e5eEERyPKygA8+AIzy7aqTt5lHyJjXqZWei7UZtH22s2xhZw0Egb7pGfzAreLjajTrXPtE8aEdm9x9KwyOGJH34ohGewqMH1pRTjwJqhyg8TE+uH8RNL2w2t0XWtntQ0pOtka4iKqwTgrjip444ZArJtiNRutl9qors7odEZXjbiJAw5ZHkfKp/USMP3uPOl2ex2oazOslr1nA/vMYHqaEc8GGHUuzU3tL1N0h6tJ+7FrGDy3UJP4moMm2euyNkagU8FjT9KnaX0dTLEi3t23AYxGnH1P6Udg2D0xEw8Ekh73lOfwxVNrnvEfL6pj93vDJjU8wtNtbIewURFsPCu9nTu/GnzqQX7Ki9n4U9FBGR2+VThFH3UsRL2CiEFzWysPd3qq+1+yVxtBYR20d0sJjlEgZo97PAjHPxq+9QvPAr7uL92i4XMUHRXrAkDjVbdnByGZGyD881dtm9nr/TbFodVvv2hKXysjA+6MDhk8TV2CL3UpoVYcaCZNzHdrpmk1KS2ZMRwkBV7zjOfxoCIkxxWtS2t2Wjv1a8t3WO4Rfe3s7rgfWs3lj3WxWXJYM4mt8RXs8GRgi9gpxcd1OCI8+FcBjupYMwb4X2YtLa81WGK5OVOSFP2iOytVtreNEVURAAMAAchWLI5jcMpIYHII5g1b9G24ntgseoQ+0IOAkXg/n2H8KejgdJ0dHq8aDa3SaMsKfdX0pXVJ/EP6jUXT9RivbdJokYKw4b3A1MDL3H1p06wNi5/9k="/>
          <p:cNvSpPr>
            <a:spLocks noChangeAspect="1" noChangeArrowheads="1"/>
          </p:cNvSpPr>
          <p:nvPr/>
        </p:nvSpPr>
        <p:spPr bwMode="auto">
          <a:xfrm>
            <a:off x="63500" y="-136525"/>
            <a:ext cx="1190625" cy="895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Content Placeholder 3" descr="002.jpg"/>
          <p:cNvPicPr>
            <a:picLocks noChangeAspect="1"/>
          </p:cNvPicPr>
          <p:nvPr/>
        </p:nvPicPr>
        <p:blipFill>
          <a:blip r:embed="rId3" cstate="print"/>
          <a:srcRect l="21595" r="16188" b="1035"/>
          <a:stretch>
            <a:fillRect/>
          </a:stretch>
        </p:blipFill>
        <p:spPr>
          <a:xfrm rot="16200000">
            <a:off x="3369525" y="-797812"/>
            <a:ext cx="2304255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student survey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/>
              <a:t>'Student experience' surveys: some methodological considerations and an empirical investigation</a:t>
            </a:r>
            <a:r>
              <a:rPr lang="en-GB" sz="2800" dirty="0" smtClean="0"/>
              <a:t>. </a:t>
            </a:r>
            <a:r>
              <a:rPr lang="en-GB" sz="2800" b="1" dirty="0" smtClean="0"/>
              <a:t>(</a:t>
            </a:r>
            <a:r>
              <a:rPr lang="en-GB" sz="2800" b="1" dirty="0" err="1" smtClean="0"/>
              <a:t>Yorke</a:t>
            </a:r>
            <a:r>
              <a:rPr lang="en-GB" sz="2800" b="1" dirty="0" smtClean="0"/>
              <a:t> 2009)</a:t>
            </a:r>
          </a:p>
          <a:p>
            <a:r>
              <a:rPr lang="en-GB" sz="2800" dirty="0" smtClean="0"/>
              <a:t>Students recall most recent events</a:t>
            </a:r>
          </a:p>
          <a:p>
            <a:r>
              <a:rPr lang="en-GB" sz="2800" dirty="0" smtClean="0"/>
              <a:t>Both NSS and CEQ present rosier picture of students than perhaps they should</a:t>
            </a:r>
          </a:p>
          <a:p>
            <a:r>
              <a:rPr lang="en-GB" sz="2800" dirty="0" smtClean="0"/>
              <a:t>Quality of degree is reflected in NSS data –  some Student Union officers are reportedly advising students to give high feedback scores</a:t>
            </a:r>
            <a:endParaRPr lang="en-GB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student survey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b="1" dirty="0" smtClean="0"/>
              <a:t>Bowman and </a:t>
            </a:r>
            <a:r>
              <a:rPr lang="en-GB" sz="2400" b="1" dirty="0" smtClean="0"/>
              <a:t>Hill </a:t>
            </a:r>
            <a:r>
              <a:rPr lang="en-GB" sz="2400" b="1" dirty="0" smtClean="0"/>
              <a:t>(2011) - American study of 171 students using NSSE feedback</a:t>
            </a:r>
          </a:p>
          <a:p>
            <a:r>
              <a:rPr lang="en-GB" sz="2400" dirty="0" smtClean="0"/>
              <a:t>Students overinflate their </a:t>
            </a:r>
            <a:r>
              <a:rPr lang="en-GB" sz="2400" dirty="0" smtClean="0"/>
              <a:t>achievements</a:t>
            </a:r>
            <a:endParaRPr lang="en-GB" sz="2400" dirty="0" smtClean="0"/>
          </a:p>
          <a:p>
            <a:pPr>
              <a:buNone/>
            </a:pPr>
            <a:r>
              <a:rPr lang="en-GB" sz="2400" b="1" dirty="0" smtClean="0"/>
              <a:t>Porter (2010) – Paper presented at Association for Institutional </a:t>
            </a:r>
            <a:r>
              <a:rPr lang="en-GB" sz="2400" b="1" dirty="0" smtClean="0"/>
              <a:t>Research</a:t>
            </a:r>
            <a:r>
              <a:rPr lang="en-GB" sz="2400" b="1" smtClean="0"/>
              <a:t>, Chicago.</a:t>
            </a:r>
            <a:endParaRPr lang="en-GB" sz="2400" b="1" dirty="0" smtClean="0"/>
          </a:p>
          <a:p>
            <a:r>
              <a:rPr lang="en-GB" sz="2400" dirty="0" smtClean="0"/>
              <a:t>Can </a:t>
            </a:r>
            <a:r>
              <a:rPr lang="en-GB" sz="2400" dirty="0" smtClean="0"/>
              <a:t>students recall events accurately?</a:t>
            </a:r>
          </a:p>
          <a:p>
            <a:r>
              <a:rPr lang="en-GB" sz="2400" dirty="0" smtClean="0"/>
              <a:t>Can how students see themselves affect student responses – are errors loaded in positive direction to improve student self-image</a:t>
            </a:r>
            <a:r>
              <a:rPr lang="en-GB" sz="2400" dirty="0" smtClean="0"/>
              <a:t>?</a:t>
            </a:r>
          </a:p>
          <a:p>
            <a:pPr>
              <a:buNone/>
            </a:pPr>
            <a:r>
              <a:rPr lang="en-GB" sz="2400" b="1" dirty="0" smtClean="0"/>
              <a:t>Porter and Whitcomb (2005)</a:t>
            </a:r>
          </a:p>
          <a:p>
            <a:r>
              <a:rPr lang="en-GB" sz="2400" dirty="0" smtClean="0"/>
              <a:t>Half of students fail to respond</a:t>
            </a:r>
          </a:p>
          <a:p>
            <a:r>
              <a:rPr lang="en-GB" sz="2400" dirty="0" smtClean="0"/>
              <a:t>Enterprising students less likely to participate in surveys.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Can student surveys</a:t>
            </a:r>
            <a:r>
              <a:rPr lang="en-GB" sz="4000" smtClean="0"/>
              <a:t>, including </a:t>
            </a:r>
            <a:r>
              <a:rPr lang="en-GB" sz="4000" dirty="0" smtClean="0"/>
              <a:t>NSS,                       accurately reflect Creative and Media                            students’ course experiences?</a:t>
            </a:r>
            <a:endParaRPr lang="en-GB" sz="4000" dirty="0"/>
          </a:p>
        </p:txBody>
      </p:sp>
      <p:pic>
        <p:nvPicPr>
          <p:cNvPr id="4" name="Content Placeholder 3" descr="img09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14612" y="2143116"/>
            <a:ext cx="3993673" cy="3829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Thank you</a:t>
            </a:r>
            <a:br>
              <a:rPr lang="en-GB" sz="4000" dirty="0" smtClean="0"/>
            </a:br>
            <a:r>
              <a:rPr lang="en-GB" sz="2000" dirty="0" smtClean="0"/>
              <a:t>Marzenna.Hiles@bournemouth.ac.uk</a:t>
            </a:r>
            <a:endParaRPr lang="en-GB" sz="2000" dirty="0"/>
          </a:p>
        </p:txBody>
      </p:sp>
      <p:pic>
        <p:nvPicPr>
          <p:cNvPr id="4" name="Content Placeholder 3" descr="img09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14612" y="2143116"/>
            <a:ext cx="3993673" cy="3829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Biblio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Blair, B., Orr, S. And </a:t>
            </a:r>
            <a:r>
              <a:rPr lang="en-GB" sz="1400" dirty="0" err="1" smtClean="0"/>
              <a:t>Yorke</a:t>
            </a:r>
            <a:r>
              <a:rPr lang="en-GB" sz="1400" dirty="0" smtClean="0"/>
              <a:t>, M., (2012). </a:t>
            </a:r>
            <a:r>
              <a:rPr lang="en-GB" sz="1400" i="1" dirty="0" smtClean="0"/>
              <a:t>'</a:t>
            </a:r>
            <a:r>
              <a:rPr lang="en-GB" sz="1400" i="1" dirty="0" err="1" smtClean="0"/>
              <a:t>Erm</a:t>
            </a:r>
            <a:r>
              <a:rPr lang="en-GB" sz="1400" i="1" dirty="0" smtClean="0"/>
              <a:t>, that question....I think I probably would've just put something in the middle and sort of moved on to the next one, because I think it's really unclear':  How art and design students understand and interpret National Student Survey.</a:t>
            </a:r>
            <a:r>
              <a:rPr lang="en-GB" sz="1400" dirty="0" smtClean="0"/>
              <a:t>  Report by GLAD for HEA.  York: HEA. </a:t>
            </a:r>
          </a:p>
          <a:p>
            <a:r>
              <a:rPr lang="en-GB" sz="1400" dirty="0" smtClean="0"/>
              <a:t>Bowman, N., A. and Hill, P., L., (2011).  Measuring how college affects social desirability and other potential biases in college student self-reported gains.  </a:t>
            </a:r>
            <a:r>
              <a:rPr lang="en-GB" sz="1400" i="1" dirty="0" smtClean="0"/>
              <a:t>New Directions for Institutional Research, </a:t>
            </a:r>
            <a:r>
              <a:rPr lang="en-GB" sz="1400" dirty="0" smtClean="0"/>
              <a:t>Summer 2011, 150.  Wiley Periodicals Inc. </a:t>
            </a:r>
          </a:p>
          <a:p>
            <a:r>
              <a:rPr lang="en-GB" sz="1400" dirty="0" smtClean="0"/>
              <a:t>Buckley, A., (2012).  </a:t>
            </a:r>
            <a:r>
              <a:rPr lang="en-GB" sz="1400" i="1" dirty="0" smtClean="0"/>
              <a:t>Making it count</a:t>
            </a:r>
            <a:r>
              <a:rPr lang="en-GB" sz="1400" dirty="0" smtClean="0"/>
              <a:t>: r</a:t>
            </a:r>
            <a:r>
              <a:rPr lang="en-GB" sz="1400" i="1" dirty="0" smtClean="0"/>
              <a:t>eflecting on the national student survey in the process of enhancement.  </a:t>
            </a:r>
            <a:r>
              <a:rPr lang="en-GB" sz="1400" dirty="0" smtClean="0"/>
              <a:t>York: Higher Education Academy</a:t>
            </a:r>
          </a:p>
          <a:p>
            <a:r>
              <a:rPr lang="en-GB" sz="1400" dirty="0" smtClean="0"/>
              <a:t>Buckley, A., (2013).  </a:t>
            </a:r>
            <a:r>
              <a:rPr lang="en-GB" sz="1400" i="1" dirty="0" smtClean="0"/>
              <a:t>Engagement for enhancement: report of UK survey pilot.  April 2013.</a:t>
            </a:r>
            <a:r>
              <a:rPr lang="en-GB" sz="1400" dirty="0" smtClean="0"/>
              <a:t>  York: Higher Education Academy. </a:t>
            </a:r>
          </a:p>
          <a:p>
            <a:r>
              <a:rPr lang="en-GB" sz="1400" dirty="0" err="1" smtClean="0"/>
              <a:t>Chickering</a:t>
            </a:r>
            <a:r>
              <a:rPr lang="en-GB" sz="1400" dirty="0" smtClean="0"/>
              <a:t>, A., W. and </a:t>
            </a:r>
            <a:r>
              <a:rPr lang="en-GB" sz="1400" dirty="0" err="1" smtClean="0"/>
              <a:t>Reisser</a:t>
            </a:r>
            <a:r>
              <a:rPr lang="en-GB" sz="1400" dirty="0" smtClean="0"/>
              <a:t>, L., (1993).  </a:t>
            </a:r>
            <a:r>
              <a:rPr lang="en-GB" sz="1400" i="1" dirty="0" smtClean="0"/>
              <a:t>Education and Identity.</a:t>
            </a:r>
            <a:r>
              <a:rPr lang="en-GB" sz="1400" dirty="0" smtClean="0"/>
              <a:t>  San Francisco, CA: </a:t>
            </a:r>
            <a:r>
              <a:rPr lang="en-GB" sz="1400" dirty="0" err="1" smtClean="0"/>
              <a:t>Jossey</a:t>
            </a:r>
            <a:r>
              <a:rPr lang="en-GB" sz="1400" dirty="0" smtClean="0"/>
              <a:t>-Bass.  2nd Edition. </a:t>
            </a:r>
          </a:p>
          <a:p>
            <a:r>
              <a:rPr lang="en-GB" sz="1400" dirty="0" smtClean="0"/>
              <a:t>Higher Education Academy (2013).  </a:t>
            </a:r>
            <a:r>
              <a:rPr lang="en-GB" sz="1400" i="1" dirty="0" smtClean="0"/>
              <a:t>Engagement for enhancement.  Institutional case studies for a UK Survey Pilot</a:t>
            </a:r>
            <a:r>
              <a:rPr lang="en-GB" sz="1400" dirty="0" smtClean="0"/>
              <a:t>.  York: Higher Education Academy </a:t>
            </a:r>
          </a:p>
          <a:p>
            <a:r>
              <a:rPr lang="en-GB" sz="1400" dirty="0" smtClean="0"/>
              <a:t>Higher Education Academy (2012). </a:t>
            </a:r>
            <a:r>
              <a:rPr lang="en-GB" sz="1400" i="1" dirty="0" smtClean="0"/>
              <a:t> Art and design, </a:t>
            </a:r>
            <a:r>
              <a:rPr lang="en-GB" sz="1400" i="1" dirty="0" err="1" smtClean="0"/>
              <a:t>cinematics</a:t>
            </a:r>
            <a:r>
              <a:rPr lang="en-GB" sz="1400" i="1" dirty="0" smtClean="0"/>
              <a:t> and photography, design studies, fine art, others in art and design, National Student Survey discipline report.  September 2012.</a:t>
            </a:r>
            <a:r>
              <a:rPr lang="en-GB" sz="1400" dirty="0" smtClean="0"/>
              <a:t>  York: HEA. </a:t>
            </a:r>
          </a:p>
          <a:p>
            <a:r>
              <a:rPr lang="en-GB" sz="1400" dirty="0" err="1" smtClean="0"/>
              <a:t>Milem</a:t>
            </a:r>
            <a:r>
              <a:rPr lang="en-GB" sz="1400" dirty="0" smtClean="0"/>
              <a:t>, J., F., (1998).  Attitude change in college students: examining the effect of college peer groups and faculty normative groups.  </a:t>
            </a:r>
            <a:r>
              <a:rPr lang="en-GB" sz="1400" i="1" dirty="0" smtClean="0"/>
              <a:t>The Journal of Higher Education </a:t>
            </a:r>
            <a:r>
              <a:rPr lang="en-GB" sz="1400" dirty="0" smtClean="0"/>
              <a:t>March-April 1998, 69 (2), 117-140. </a:t>
            </a:r>
          </a:p>
          <a:p>
            <a:r>
              <a:rPr lang="en-GB" sz="1400" dirty="0" smtClean="0"/>
              <a:t>Porter, S., R., (2010).  Do college student surveys have any validity?  Paper presented at </a:t>
            </a:r>
            <a:r>
              <a:rPr lang="en-GB" sz="1400" i="1" dirty="0" smtClean="0"/>
              <a:t>Association for Institutional Research 2010.</a:t>
            </a:r>
            <a:r>
              <a:rPr lang="en-GB" sz="1400" dirty="0" smtClean="0"/>
              <a:t>  Chicago, IL. 2010.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55000" lnSpcReduction="20000"/>
          </a:bodyPr>
          <a:lstStyle/>
          <a:p>
            <a:r>
              <a:rPr lang="en-GB" sz="2500" dirty="0" smtClean="0"/>
              <a:t>Porter, S., R. and Whitcomb, M., E., (2005).  Non response in student surveys.  The role of demographics, engagement and personality.  </a:t>
            </a:r>
            <a:r>
              <a:rPr lang="en-GB" sz="2500" i="1" dirty="0" smtClean="0"/>
              <a:t>Research in Higher Education</a:t>
            </a:r>
            <a:r>
              <a:rPr lang="en-GB" sz="2500" dirty="0" smtClean="0"/>
              <a:t>, March 2004, 46, (2), 127-152. </a:t>
            </a:r>
          </a:p>
          <a:p>
            <a:r>
              <a:rPr lang="en-GB" sz="2500" dirty="0" smtClean="0"/>
              <a:t>Quinn, J., (2005).  Belonging in a learning community: the re-imagined university and imagined social capital. </a:t>
            </a:r>
            <a:r>
              <a:rPr lang="en-GB" sz="2500" i="1" dirty="0" smtClean="0"/>
              <a:t> Studies in the education of adults.  </a:t>
            </a:r>
            <a:r>
              <a:rPr lang="en-GB" sz="2500" dirty="0" smtClean="0"/>
              <a:t>Spring 2005, 37 (1), 4-17. </a:t>
            </a:r>
          </a:p>
          <a:p>
            <a:r>
              <a:rPr lang="en-GB" sz="2500" dirty="0" smtClean="0"/>
              <a:t>Quinn, J., (2010). </a:t>
            </a:r>
            <a:r>
              <a:rPr lang="en-GB" sz="2500" i="1" dirty="0" smtClean="0"/>
              <a:t> Learning communities and imagined social capital: learning to belong</a:t>
            </a:r>
            <a:r>
              <a:rPr lang="en-GB" sz="2500" dirty="0" smtClean="0"/>
              <a:t>.  London, UK: Continuum International Publishing Group.</a:t>
            </a:r>
          </a:p>
          <a:p>
            <a:r>
              <a:rPr lang="en-GB" sz="2500" dirty="0" smtClean="0"/>
              <a:t>Schein, E., H., (1997).  </a:t>
            </a:r>
            <a:r>
              <a:rPr lang="en-GB" sz="2500" i="1" dirty="0" smtClean="0"/>
              <a:t>Organizational culture and leadership</a:t>
            </a:r>
            <a:r>
              <a:rPr lang="en-GB" sz="2500" dirty="0" smtClean="0"/>
              <a:t>. San Francisco, CA: </a:t>
            </a:r>
            <a:r>
              <a:rPr lang="en-GB" sz="2500" dirty="0" err="1" smtClean="0"/>
              <a:t>Jossey</a:t>
            </a:r>
            <a:r>
              <a:rPr lang="en-GB" sz="2500" dirty="0" smtClean="0"/>
              <a:t>-Bass (2nd Ed). </a:t>
            </a:r>
          </a:p>
          <a:p>
            <a:pPr lvl="0"/>
            <a:r>
              <a:rPr lang="en-GB" sz="2500" dirty="0" smtClean="0"/>
              <a:t>Thomas, L., (2013).  Building student engagement and belonging in higher education at a time of change:  final report from the What Works? Student Retention and Success programme.  England: HEFCE and HEA.</a:t>
            </a:r>
          </a:p>
          <a:p>
            <a:r>
              <a:rPr lang="en-GB" sz="2500" dirty="0" err="1" smtClean="0"/>
              <a:t>Umbach</a:t>
            </a:r>
            <a:r>
              <a:rPr lang="en-GB" sz="2500" dirty="0" smtClean="0"/>
              <a:t>, P., D. and Porter, S., R., (2001).  How do departments impact student satisfaction?  Understanding the contextual effects of departments.  Paper presented at </a:t>
            </a:r>
            <a:r>
              <a:rPr lang="en-GB" sz="2500" i="1" dirty="0" smtClean="0"/>
              <a:t>The Annual Meeting of the Association for Institutional Research 2001. </a:t>
            </a:r>
            <a:r>
              <a:rPr lang="en-GB" sz="2500" dirty="0" smtClean="0"/>
              <a:t> Long Beach, California, USA.  June 2001. </a:t>
            </a:r>
          </a:p>
          <a:p>
            <a:r>
              <a:rPr lang="en-GB" sz="2500" dirty="0" smtClean="0"/>
              <a:t>Vaughan, D. And York, M., (2009). </a:t>
            </a:r>
            <a:r>
              <a:rPr lang="en-GB" sz="2500" i="1" dirty="0" smtClean="0"/>
              <a:t> I can't believe it's not better: the paradox of NSS scores for Art and Design.</a:t>
            </a:r>
            <a:r>
              <a:rPr lang="en-GB" sz="2500" dirty="0" smtClean="0"/>
              <a:t> York: ADM-HEA. </a:t>
            </a:r>
          </a:p>
          <a:p>
            <a:r>
              <a:rPr lang="en-GB" sz="2500" dirty="0" err="1" smtClean="0"/>
              <a:t>Yorke</a:t>
            </a:r>
            <a:r>
              <a:rPr lang="en-GB" sz="2500" dirty="0" smtClean="0"/>
              <a:t>, M. And Vaughan, D., (2012).  </a:t>
            </a:r>
            <a:r>
              <a:rPr lang="en-GB" sz="2500" i="1" dirty="0" smtClean="0"/>
              <a:t>Deal or no deal?  Expectations and experiences of first-year students in Art and Design.</a:t>
            </a:r>
            <a:r>
              <a:rPr lang="en-GB" sz="2500" dirty="0" smtClean="0"/>
              <a:t>  Report to HEA and HEAD June 2012.  England: HEA.</a:t>
            </a:r>
          </a:p>
          <a:p>
            <a:r>
              <a:rPr lang="en-GB" sz="2500" dirty="0" err="1" smtClean="0"/>
              <a:t>Yorke</a:t>
            </a:r>
            <a:r>
              <a:rPr lang="en-GB" sz="2500" dirty="0" smtClean="0"/>
              <a:t>, M., (2013). 'What Works?' Phase 2.  Tracking engagement, belongingness and self-confidence.  Paper presented at </a:t>
            </a:r>
            <a:r>
              <a:rPr lang="en-GB" sz="2500" i="1" dirty="0" smtClean="0"/>
              <a:t>The Surveys for Enhancement Conference 2013.  </a:t>
            </a:r>
            <a:r>
              <a:rPr lang="en-GB" sz="2500" dirty="0" smtClean="0"/>
              <a:t>Manchester UK.  May 2013. </a:t>
            </a:r>
          </a:p>
          <a:p>
            <a:r>
              <a:rPr lang="en-GB" sz="2500" dirty="0" err="1" smtClean="0"/>
              <a:t>Yorke</a:t>
            </a:r>
            <a:r>
              <a:rPr lang="en-GB" sz="2500" dirty="0" smtClean="0"/>
              <a:t>, M., (2009).  'Student experience' surveys: some methodological considerations and an empirical investigation. </a:t>
            </a:r>
            <a:r>
              <a:rPr lang="en-GB" sz="2500" i="1" dirty="0" smtClean="0"/>
              <a:t> Assessment and Evaluation in Higher Education</a:t>
            </a:r>
            <a:r>
              <a:rPr lang="en-GB" sz="2500" dirty="0" smtClean="0"/>
              <a:t>.  December 2009, 34 (6), 721-739.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do we know what                       students think of our courses?</a:t>
            </a:r>
            <a:endParaRPr lang="en-GB" sz="3600" dirty="0"/>
          </a:p>
        </p:txBody>
      </p:sp>
      <p:pic>
        <p:nvPicPr>
          <p:cNvPr id="4" name="Content Placeholder 3" descr="img09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14612" y="2143116"/>
            <a:ext cx="3993673" cy="3829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7758138" cy="4625989"/>
          </a:xfrm>
        </p:spPr>
        <p:txBody>
          <a:bodyPr/>
          <a:lstStyle/>
          <a:p>
            <a:r>
              <a:rPr lang="en-GB" sz="4000" dirty="0" smtClean="0"/>
              <a:t>USA – NSSE</a:t>
            </a:r>
          </a:p>
          <a:p>
            <a:r>
              <a:rPr lang="en-GB" sz="4000" dirty="0" smtClean="0"/>
              <a:t>USA – Noel-Levitz = 3 types                                           	(Parent Satisfaction Inventory)</a:t>
            </a:r>
          </a:p>
          <a:p>
            <a:r>
              <a:rPr lang="en-GB" sz="4000" dirty="0" smtClean="0"/>
              <a:t>Australia – AUSSE and CEQ</a:t>
            </a:r>
          </a:p>
          <a:p>
            <a:r>
              <a:rPr lang="en-GB" sz="4000" dirty="0" smtClean="0"/>
              <a:t>UK – HEPI &amp; Which? </a:t>
            </a:r>
          </a:p>
          <a:p>
            <a:r>
              <a:rPr lang="en-GB" sz="4000" dirty="0" smtClean="0"/>
              <a:t>UK – NSS 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571480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Different student survey instruments </a:t>
            </a:r>
            <a:endParaRPr lang="en-GB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UK National Student Survey</a:t>
            </a:r>
            <a:br>
              <a:rPr lang="en-GB" dirty="0" smtClean="0"/>
            </a:br>
            <a:r>
              <a:rPr lang="en-GB" dirty="0" smtClean="0"/>
              <a:t>uses twenty-two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329642" cy="4340237"/>
          </a:xfrm>
        </p:spPr>
        <p:txBody>
          <a:bodyPr>
            <a:normAutofit/>
          </a:bodyPr>
          <a:lstStyle/>
          <a:p>
            <a:r>
              <a:rPr lang="en-GB" dirty="0" smtClean="0"/>
              <a:t>Q. 1-4, THE TEACHING ON MY COURSE</a:t>
            </a:r>
          </a:p>
          <a:p>
            <a:r>
              <a:rPr lang="en-GB" dirty="0" smtClean="0"/>
              <a:t>Q. 5-9, ASSESSMENT AND FEEDBACK</a:t>
            </a:r>
          </a:p>
          <a:p>
            <a:r>
              <a:rPr lang="en-GB" dirty="0" smtClean="0"/>
              <a:t>Q. 10-12, ACADEMIC SUPPORT</a:t>
            </a:r>
          </a:p>
          <a:p>
            <a:r>
              <a:rPr lang="en-GB" dirty="0" smtClean="0"/>
              <a:t>Q. 13-15, ORGANISATION AND MANAGEMENT</a:t>
            </a:r>
          </a:p>
          <a:p>
            <a:r>
              <a:rPr lang="en-GB" dirty="0" smtClean="0"/>
              <a:t>Q. 16-18, LEARNING RESOURCES</a:t>
            </a:r>
          </a:p>
          <a:p>
            <a:r>
              <a:rPr lang="en-GB" dirty="0" smtClean="0"/>
              <a:t>Q. 19-21, PERSONAL DEVELOPMENT</a:t>
            </a:r>
          </a:p>
          <a:p>
            <a:r>
              <a:rPr lang="en-GB" dirty="0" smtClean="0"/>
              <a:t>Q. 22, OVERALL SATISFACTION.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40108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dirty="0" smtClean="0"/>
              <a:t>	</a:t>
            </a:r>
            <a:endParaRPr lang="en-GB" sz="9600" dirty="0" smtClean="0"/>
          </a:p>
          <a:p>
            <a:pPr algn="ctr">
              <a:buNone/>
            </a:pPr>
            <a:r>
              <a:rPr lang="en-GB" sz="9600" dirty="0" smtClean="0"/>
              <a:t>	</a:t>
            </a:r>
            <a:r>
              <a:rPr lang="en-GB" sz="11200" dirty="0" smtClean="0"/>
              <a:t>It considers student satisfaction; how well the course and university meet student expectations</a:t>
            </a:r>
            <a:r>
              <a:rPr lang="en-GB" sz="11200" dirty="0" smtClean="0"/>
              <a:t>. </a:t>
            </a:r>
            <a:endParaRPr lang="en-GB" sz="11200" dirty="0" smtClean="0"/>
          </a:p>
          <a:p>
            <a:pPr>
              <a:buNone/>
            </a:pPr>
            <a:endParaRPr lang="en-GB" sz="8600" dirty="0" smtClean="0"/>
          </a:p>
          <a:p>
            <a:pPr>
              <a:buNone/>
            </a:pPr>
            <a:r>
              <a:rPr lang="en-GB" sz="8600" dirty="0" smtClean="0"/>
              <a:t>				  </a:t>
            </a:r>
            <a:r>
              <a:rPr lang="en-GB" sz="11100" dirty="0" smtClean="0"/>
              <a:t>EXPECTATION</a:t>
            </a:r>
          </a:p>
          <a:p>
            <a:pPr>
              <a:buNone/>
            </a:pPr>
            <a:r>
              <a:rPr lang="en-GB" sz="11200" dirty="0" smtClean="0"/>
              <a:t>			           - </a:t>
            </a:r>
            <a:r>
              <a:rPr lang="en-GB" sz="11200" u="sng" dirty="0" smtClean="0"/>
              <a:t>FULFILMENT</a:t>
            </a:r>
          </a:p>
          <a:p>
            <a:pPr>
              <a:buNone/>
            </a:pPr>
            <a:r>
              <a:rPr lang="en-GB" sz="11200" dirty="0" smtClean="0"/>
              <a:t>			          = SATISFACTION									</a:t>
            </a:r>
            <a:r>
              <a:rPr lang="en-GB" sz="8000" dirty="0" smtClean="0"/>
              <a:t>(Buckley 2012)</a:t>
            </a:r>
          </a:p>
          <a:p>
            <a:pPr>
              <a:buNone/>
            </a:pPr>
            <a:endParaRPr lang="en-GB" sz="8000" dirty="0" smtClean="0"/>
          </a:p>
          <a:p>
            <a:pPr algn="ctr">
              <a:buNone/>
            </a:pPr>
            <a:r>
              <a:rPr lang="en-GB" sz="11200" dirty="0" smtClean="0"/>
              <a:t>    UK NSS </a:t>
            </a:r>
            <a:r>
              <a:rPr lang="en-GB" sz="11200" dirty="0" smtClean="0"/>
              <a:t>set up in 2005 to help prospective students evaluate and choose </a:t>
            </a:r>
            <a:r>
              <a:rPr lang="en-GB" sz="11200" dirty="0" smtClean="0"/>
              <a:t>courses, currently</a:t>
            </a:r>
            <a:r>
              <a:rPr lang="en-GB" sz="11200" dirty="0" smtClean="0"/>
              <a:t>  undergoing the Higher Education Funding Council ten year review.</a:t>
            </a:r>
          </a:p>
          <a:p>
            <a:pPr>
              <a:buNone/>
            </a:pPr>
            <a:endParaRPr lang="en-GB" sz="5600" dirty="0" smtClean="0"/>
          </a:p>
          <a:p>
            <a:pPr algn="ctr">
              <a:buNone/>
            </a:pPr>
            <a:r>
              <a:rPr lang="en-GB" sz="11200" dirty="0" smtClean="0"/>
              <a:t>	</a:t>
            </a:r>
            <a:r>
              <a:rPr lang="en-GB" sz="12800" b="1" dirty="0" smtClean="0">
                <a:solidFill>
                  <a:srgbClr val="7030A0"/>
                </a:solidFill>
              </a:rPr>
              <a:t>UK NSSE PILOT STUDY and ‘WHAT WORKS’</a:t>
            </a:r>
            <a:endParaRPr lang="en-GB" sz="12800" b="1" dirty="0">
              <a:solidFill>
                <a:srgbClr val="7030A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UK National Student Survey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en-GB" dirty="0" smtClean="0"/>
              <a:t>NSS Creative and Media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4143404" cy="4268799"/>
          </a:xfrm>
        </p:spPr>
        <p:txBody>
          <a:bodyPr/>
          <a:lstStyle/>
          <a:p>
            <a:pPr algn="r">
              <a:buNone/>
            </a:pPr>
            <a:r>
              <a:rPr lang="en-GB" dirty="0" smtClean="0"/>
              <a:t>CREATIVE AND MEDIA </a:t>
            </a:r>
          </a:p>
          <a:p>
            <a:pPr algn="r">
              <a:buNone/>
            </a:pPr>
            <a:r>
              <a:rPr lang="en-GB" dirty="0" smtClean="0"/>
              <a:t>SUBJECTS HAVE </a:t>
            </a:r>
          </a:p>
          <a:p>
            <a:pPr algn="r">
              <a:buNone/>
            </a:pPr>
            <a:r>
              <a:rPr lang="en-GB" dirty="0" smtClean="0"/>
              <a:t>LOWEST </a:t>
            </a:r>
          </a:p>
          <a:p>
            <a:pPr algn="r">
              <a:buNone/>
            </a:pPr>
            <a:r>
              <a:rPr lang="en-GB" dirty="0" smtClean="0"/>
              <a:t>SATISFACTION</a:t>
            </a:r>
          </a:p>
          <a:p>
            <a:pPr algn="r">
              <a:buNone/>
            </a:pPr>
            <a:r>
              <a:rPr lang="en-GB" dirty="0" smtClean="0"/>
              <a:t>SCORES  </a:t>
            </a:r>
          </a:p>
          <a:p>
            <a:pPr algn="r">
              <a:buNone/>
            </a:pPr>
            <a:r>
              <a:rPr lang="en-GB" dirty="0" smtClean="0"/>
              <a:t>(NSS 2013, question 22)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6388" name="Picture 4" descr="https://encrypted-tbn2.gstatic.com/images?q=tbn:ANd9GcR44q4fkozA7e07MnOuWK7bhmeK16doYEoPRajc0-oCQoup0GuN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928802"/>
            <a:ext cx="2500330" cy="32385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students</a:t>
            </a:r>
            <a:r>
              <a:rPr lang="en-GB" dirty="0" smtClean="0"/>
              <a:t> think?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Erm</a:t>
            </a:r>
            <a:r>
              <a:rPr lang="en-GB" b="1" dirty="0" smtClean="0"/>
              <a:t>...... that question.....I think I probably would’ve just put something in the middle and sort of moved on to the next one, because I think it’s really unclear’ - How art and design students understand and interpret National Student Survey.  </a:t>
            </a:r>
            <a:r>
              <a:rPr lang="en-GB" dirty="0" smtClean="0"/>
              <a:t>Report by GLAD for HEA (Blair, Orr and </a:t>
            </a:r>
            <a:r>
              <a:rPr lang="en-GB" dirty="0" err="1" smtClean="0"/>
              <a:t>Yorke</a:t>
            </a:r>
            <a:r>
              <a:rPr lang="en-GB" dirty="0" smtClean="0"/>
              <a:t> 2012).</a:t>
            </a:r>
          </a:p>
          <a:p>
            <a:r>
              <a:rPr lang="en-GB" dirty="0" smtClean="0"/>
              <a:t>Interviewed 12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at two HEIs.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students</a:t>
            </a:r>
            <a:r>
              <a:rPr lang="en-GB" dirty="0" smtClean="0"/>
              <a:t> 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543956" cy="4697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Q 1-4, Staff</a:t>
            </a:r>
            <a:r>
              <a:rPr lang="en-GB" dirty="0" smtClean="0"/>
              <a:t>: students not sure if this includes technicians.</a:t>
            </a:r>
          </a:p>
          <a:p>
            <a:pPr>
              <a:buNone/>
            </a:pPr>
            <a:r>
              <a:rPr lang="en-GB" b="1" dirty="0" smtClean="0"/>
              <a:t>Q 4, Intellectually stimulating </a:t>
            </a:r>
            <a:r>
              <a:rPr lang="en-GB" dirty="0" smtClean="0"/>
              <a:t>– confused academic with ‘intellectually stimulating’.  Art and Design students see themselves as ‘</a:t>
            </a:r>
            <a:r>
              <a:rPr lang="en-GB" dirty="0" err="1" smtClean="0"/>
              <a:t>creatives</a:t>
            </a:r>
            <a:r>
              <a:rPr lang="en-GB" dirty="0" smtClean="0"/>
              <a:t>’, not academics.</a:t>
            </a:r>
          </a:p>
          <a:p>
            <a:pPr>
              <a:buNone/>
            </a:pPr>
            <a:r>
              <a:rPr lang="en-GB" b="1" dirty="0" smtClean="0"/>
              <a:t>Q 5-9, Feedback</a:t>
            </a:r>
            <a:r>
              <a:rPr lang="en-GB" dirty="0" smtClean="0"/>
              <a:t>: on-going? Written? Chats in studio?</a:t>
            </a:r>
          </a:p>
          <a:p>
            <a:pPr>
              <a:buNone/>
            </a:pPr>
            <a:r>
              <a:rPr lang="en-GB" b="1" dirty="0" smtClean="0"/>
              <a:t>Q 15, Course organisation</a:t>
            </a:r>
            <a:r>
              <a:rPr lang="en-GB" dirty="0" smtClean="0"/>
              <a:t>: students thought this meant how </a:t>
            </a:r>
            <a:r>
              <a:rPr lang="en-GB" u="sng" dirty="0" smtClean="0"/>
              <a:t>they</a:t>
            </a:r>
            <a:r>
              <a:rPr lang="en-GB" dirty="0" smtClean="0"/>
              <a:t> contributed to its running.</a:t>
            </a:r>
          </a:p>
          <a:p>
            <a:pPr>
              <a:buNone/>
            </a:pPr>
            <a:r>
              <a:rPr lang="en-GB" b="1" dirty="0" smtClean="0"/>
              <a:t>Q 22, Overall satisfied?  </a:t>
            </a:r>
            <a:r>
              <a:rPr lang="en-GB" dirty="0" smtClean="0"/>
              <a:t>No good definition of quality.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tutors</a:t>
            </a:r>
            <a:r>
              <a:rPr lang="en-GB" dirty="0" smtClean="0"/>
              <a:t> think C&amp;M                      students are unhappy?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I can’t believe it’s not better: paradox of NSS scores for A &amp; D  </a:t>
            </a:r>
            <a:r>
              <a:rPr lang="en-GB" dirty="0" smtClean="0"/>
              <a:t>(Vaughan and </a:t>
            </a:r>
            <a:r>
              <a:rPr lang="en-GB" dirty="0" err="1" smtClean="0"/>
              <a:t>Yorke</a:t>
            </a:r>
            <a:r>
              <a:rPr lang="en-GB" dirty="0" smtClean="0"/>
              <a:t> 2009)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Tutors </a:t>
            </a:r>
            <a:r>
              <a:rPr lang="en-GB" dirty="0" smtClean="0"/>
              <a:t>interviewed at 17 Higher Education Institutes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More students have dyslexia (and so do tutors)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Lack of resources (30% more students, same resources)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Students reflect tutors’ unhappiness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Some tutors do not promote NSS to ensure low response rates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NSS does not relate to A &amp; D subjects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Hard to assess group work or how students learn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Lots of Part-time tutors and specialists</a:t>
            </a:r>
          </a:p>
          <a:p>
            <a:pPr algn="ctr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1208</TotalTime>
  <Words>1265</Words>
  <Application>Microsoft Office PowerPoint</Application>
  <PresentationFormat>On-screen Show (4:3)</PresentationFormat>
  <Paragraphs>105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Why are Creative and Media  undergraduates in the UK reporting lower satisfaction rates with their courses?</vt:lpstr>
      <vt:lpstr>How do we know what                       students think of our courses?</vt:lpstr>
      <vt:lpstr>Slide 3</vt:lpstr>
      <vt:lpstr>The UK National Student Survey uses twenty-two questions</vt:lpstr>
      <vt:lpstr>The UK National Student Survey </vt:lpstr>
      <vt:lpstr>NSS Creative and Media Subjects</vt:lpstr>
      <vt:lpstr>What do students think?</vt:lpstr>
      <vt:lpstr>What students say</vt:lpstr>
      <vt:lpstr>Why do tutors think C&amp;M                      students are unhappy?</vt:lpstr>
      <vt:lpstr>More student survey research</vt:lpstr>
      <vt:lpstr>More student survey research</vt:lpstr>
      <vt:lpstr>Can student surveys, including NSS,                       accurately reflect Creative and Media                            students’ course experiences?</vt:lpstr>
      <vt:lpstr>Thank you Marzenna.Hiles@bournemouth.ac.uk</vt:lpstr>
      <vt:lpstr>Biblio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the NSS game</dc:title>
  <dc:creator>Marzenna Hiles</dc:creator>
  <cp:lastModifiedBy>Marzenna Hiles</cp:lastModifiedBy>
  <cp:revision>124</cp:revision>
  <dcterms:created xsi:type="dcterms:W3CDTF">2014-02-23T11:08:58Z</dcterms:created>
  <dcterms:modified xsi:type="dcterms:W3CDTF">2014-11-18T17:18:50Z</dcterms:modified>
</cp:coreProperties>
</file>