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Assessment of reflective writing (should we?)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09998"/>
            <a:ext cx="8689976" cy="1371599"/>
          </a:xfrm>
        </p:spPr>
        <p:txBody>
          <a:bodyPr/>
          <a:lstStyle/>
          <a:p>
            <a:r>
              <a:rPr lang="en-GB" dirty="0"/>
              <a:t>The difficulties of assessing reflective writing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What is reflection?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129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Reflexivity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thinking about the way we think and the influences on our thinking</a:t>
            </a:r>
          </a:p>
        </p:txBody>
      </p:sp>
    </p:spTree>
    <p:extLst>
      <p:ext uri="{BB962C8B-B14F-4D97-AF65-F5344CB8AC3E}">
        <p14:creationId xmlns:p14="http://schemas.microsoft.com/office/powerpoint/2010/main" val="15468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Reflexivity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Being aware of the relationship between the individual (student or researcher</a:t>
            </a:r>
            <a:r>
              <a:rPr lang="en-GB" sz="2400" dirty="0" smtClean="0"/>
              <a:t>)</a:t>
            </a:r>
          </a:p>
          <a:p>
            <a:endParaRPr lang="en-GB" sz="2400" dirty="0" smtClean="0"/>
          </a:p>
          <a:p>
            <a:r>
              <a:rPr lang="en-GB" sz="2400" dirty="0" smtClean="0"/>
              <a:t> RELATIONSHIP WITH </a:t>
            </a:r>
            <a:r>
              <a:rPr lang="en-GB" sz="2400" dirty="0"/>
              <a:t>the social world (being reflexive) </a:t>
            </a: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acknowledging </a:t>
            </a:r>
            <a:r>
              <a:rPr lang="en-GB" sz="2400" dirty="0"/>
              <a:t>who you </a:t>
            </a:r>
            <a:r>
              <a:rPr lang="en-GB" sz="2400" dirty="0" smtClean="0"/>
              <a:t>are  (Moon, 2010)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47381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Being reflexive means you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your views or values of a previous experience, </a:t>
            </a:r>
            <a:endParaRPr lang="en-GB" sz="1800" dirty="0" smtClean="0"/>
          </a:p>
          <a:p>
            <a:r>
              <a:rPr lang="en-GB" sz="1800" dirty="0" smtClean="0"/>
              <a:t>the </a:t>
            </a:r>
            <a:r>
              <a:rPr lang="en-GB" sz="1800" dirty="0"/>
              <a:t>importance of additional factors such as perception, personal habits, social pressure (</a:t>
            </a:r>
            <a:r>
              <a:rPr lang="en-GB" sz="1800" dirty="0" err="1"/>
              <a:t>Mezirow</a:t>
            </a:r>
            <a:r>
              <a:rPr lang="en-GB" sz="1800" dirty="0"/>
              <a:t>, 1983, 2000</a:t>
            </a:r>
            <a:r>
              <a:rPr lang="en-GB" sz="1800" dirty="0" smtClean="0"/>
              <a:t>),</a:t>
            </a:r>
          </a:p>
          <a:p>
            <a:r>
              <a:rPr lang="en-GB" sz="1800" dirty="0" smtClean="0"/>
              <a:t> </a:t>
            </a:r>
            <a:r>
              <a:rPr lang="en-GB" sz="1800" dirty="0"/>
              <a:t>your ‘emotional state’ (Moon, 2010), </a:t>
            </a:r>
            <a:endParaRPr lang="en-GB" sz="1800" dirty="0" smtClean="0"/>
          </a:p>
          <a:p>
            <a:r>
              <a:rPr lang="en-GB" sz="1800" dirty="0" smtClean="0"/>
              <a:t>how </a:t>
            </a:r>
            <a:r>
              <a:rPr lang="en-GB" sz="1800" dirty="0"/>
              <a:t>you assign meaning (Moon, 2008), </a:t>
            </a:r>
            <a:endParaRPr lang="en-GB" sz="1800" dirty="0" smtClean="0"/>
          </a:p>
          <a:p>
            <a:r>
              <a:rPr lang="en-GB" sz="1800" dirty="0" smtClean="0"/>
              <a:t>or </a:t>
            </a:r>
            <a:r>
              <a:rPr lang="en-GB" sz="1800" dirty="0"/>
              <a:t>makes sense (</a:t>
            </a:r>
            <a:r>
              <a:rPr lang="en-GB" sz="1800" dirty="0" err="1"/>
              <a:t>Boud</a:t>
            </a:r>
            <a:r>
              <a:rPr lang="en-GB" sz="1800" dirty="0"/>
              <a:t> </a:t>
            </a:r>
            <a:r>
              <a:rPr lang="en-GB" sz="1800" i="1" dirty="0"/>
              <a:t>et al.</a:t>
            </a:r>
            <a:r>
              <a:rPr lang="en-GB" sz="1800" dirty="0"/>
              <a:t>, 1985), </a:t>
            </a:r>
            <a:endParaRPr lang="en-GB" sz="1800" dirty="0" smtClean="0"/>
          </a:p>
          <a:p>
            <a:r>
              <a:rPr lang="en-GB" sz="1800" dirty="0" smtClean="0"/>
              <a:t>and </a:t>
            </a:r>
            <a:r>
              <a:rPr lang="en-GB" sz="1800" dirty="0"/>
              <a:t>consider whether you have experienced a change in behaviour? (Osterman and Kottkamp, 1993).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20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we as educators have the right to assess such ‘personal’ writing?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When one considers the emotional experience of reflective writing</a:t>
            </a:r>
          </a:p>
        </p:txBody>
      </p:sp>
    </p:spTree>
    <p:extLst>
      <p:ext uri="{BB962C8B-B14F-4D97-AF65-F5344CB8AC3E}">
        <p14:creationId xmlns:p14="http://schemas.microsoft.com/office/powerpoint/2010/main" val="3127801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we take forward?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Understanding what influences reflective writing: </a:t>
            </a:r>
            <a:r>
              <a:rPr lang="en-GB" smtClean="0"/>
              <a:t>(if we do…)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Why do we ask students to reflect?</a:t>
            </a:r>
          </a:p>
          <a:p>
            <a:r>
              <a:rPr lang="en-GB" dirty="0" smtClean="0"/>
              <a:t>What is the purpose of the reflection?</a:t>
            </a:r>
          </a:p>
          <a:p>
            <a:r>
              <a:rPr lang="en-GB" dirty="0" smtClean="0"/>
              <a:t>Who will benefit?</a:t>
            </a:r>
          </a:p>
          <a:p>
            <a:r>
              <a:rPr lang="en-GB" dirty="0" smtClean="0"/>
              <a:t>Be conscious of the negative effects as well as the positive!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283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40383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98600"/>
            <a:ext cx="10363826" cy="4292599"/>
          </a:xfrm>
        </p:spPr>
        <p:txBody>
          <a:bodyPr>
            <a:normAutofit fontScale="70000" lnSpcReduction="20000"/>
          </a:bodyPr>
          <a:lstStyle/>
          <a:p>
            <a:r>
              <a:rPr lang="en-GB" sz="2600" dirty="0" err="1"/>
              <a:t>Boud</a:t>
            </a:r>
            <a:r>
              <a:rPr lang="en-GB" sz="2600" dirty="0"/>
              <a:t>, D., Keogh, R. and Walker, D. (1985). </a:t>
            </a:r>
            <a:r>
              <a:rPr lang="en-GB" sz="2600" i="1" dirty="0"/>
              <a:t>Reflection: turning experience into learning</a:t>
            </a:r>
            <a:r>
              <a:rPr lang="en-GB" sz="2600" dirty="0"/>
              <a:t>.</a:t>
            </a:r>
            <a:r>
              <a:rPr lang="en-GB" sz="2600" i="1" dirty="0"/>
              <a:t> </a:t>
            </a:r>
            <a:r>
              <a:rPr lang="en-GB" sz="2600" dirty="0"/>
              <a:t>London: </a:t>
            </a:r>
            <a:r>
              <a:rPr lang="en-GB" sz="2600" dirty="0" err="1"/>
              <a:t>Kogan</a:t>
            </a:r>
            <a:r>
              <a:rPr lang="en-GB" sz="2600" dirty="0"/>
              <a:t> Page</a:t>
            </a:r>
            <a:r>
              <a:rPr lang="en-GB" sz="2600" dirty="0" smtClean="0"/>
              <a:t>.</a:t>
            </a:r>
          </a:p>
          <a:p>
            <a:r>
              <a:rPr lang="en-GB" sz="2600" dirty="0" err="1" smtClean="0"/>
              <a:t>Mezirow</a:t>
            </a:r>
            <a:r>
              <a:rPr lang="en-GB" sz="2600" dirty="0"/>
              <a:t>, J. (1983). ‘Critical theory of adult learning and education’. In Tight, M. (Ed.), </a:t>
            </a:r>
            <a:r>
              <a:rPr lang="en-GB" sz="2600" i="1" dirty="0"/>
              <a:t>Education for Adults</a:t>
            </a:r>
            <a:r>
              <a:rPr lang="en-GB" sz="2600" dirty="0"/>
              <a:t>,</a:t>
            </a:r>
            <a:r>
              <a:rPr lang="en-GB" sz="2600" i="1" dirty="0"/>
              <a:t> </a:t>
            </a:r>
            <a:r>
              <a:rPr lang="en-GB" sz="2600" dirty="0"/>
              <a:t>Vol. 1. London: </a:t>
            </a:r>
            <a:r>
              <a:rPr lang="en-GB" sz="2600" dirty="0" err="1"/>
              <a:t>Croom</a:t>
            </a:r>
            <a:r>
              <a:rPr lang="en-GB" sz="2600" dirty="0"/>
              <a:t> Helm.</a:t>
            </a:r>
          </a:p>
          <a:p>
            <a:r>
              <a:rPr lang="en-GB" sz="2600" dirty="0" err="1"/>
              <a:t>Mezirow</a:t>
            </a:r>
            <a:r>
              <a:rPr lang="en-GB" sz="2600" dirty="0"/>
              <a:t>, J. (Ed.) (2000). </a:t>
            </a:r>
            <a:r>
              <a:rPr lang="en-GB" sz="2600" i="1" dirty="0"/>
              <a:t>Learning as Transformation: Critical perspectives on a theory in progress.</a:t>
            </a:r>
            <a:r>
              <a:rPr lang="en-GB" sz="2600" dirty="0"/>
              <a:t> San Francisco: </a:t>
            </a:r>
            <a:r>
              <a:rPr lang="en-GB" sz="2600" dirty="0" err="1"/>
              <a:t>Jossey</a:t>
            </a:r>
            <a:r>
              <a:rPr lang="en-GB" sz="2600" dirty="0"/>
              <a:t>-Bass.</a:t>
            </a:r>
          </a:p>
          <a:p>
            <a:r>
              <a:rPr lang="en-GB" sz="2600" dirty="0"/>
              <a:t>Moon, J. (2008). </a:t>
            </a:r>
            <a:r>
              <a:rPr lang="en-GB" sz="2600" i="1" dirty="0"/>
              <a:t>Critical Thinking. An Exploration of Theory and Practice</a:t>
            </a:r>
            <a:r>
              <a:rPr lang="en-GB" sz="2600" dirty="0"/>
              <a:t>. Abingdon, New York: Routledge.</a:t>
            </a:r>
          </a:p>
          <a:p>
            <a:r>
              <a:rPr lang="en-GB" sz="2600" dirty="0" smtClean="0"/>
              <a:t>Moon</a:t>
            </a:r>
            <a:r>
              <a:rPr lang="en-GB" sz="2600" dirty="0"/>
              <a:t>, J. (2010). </a:t>
            </a:r>
            <a:r>
              <a:rPr lang="en-GB" sz="2600" i="1" dirty="0"/>
              <a:t>Reflection in Learning &amp; Professional Development</a:t>
            </a:r>
            <a:r>
              <a:rPr lang="en-GB" sz="2600" dirty="0"/>
              <a:t>. London, New York: Routledge/</a:t>
            </a:r>
            <a:r>
              <a:rPr lang="en-GB" sz="2600" dirty="0" err="1"/>
              <a:t>Falmer</a:t>
            </a:r>
            <a:r>
              <a:rPr lang="en-GB" sz="2600" dirty="0"/>
              <a:t>.</a:t>
            </a:r>
          </a:p>
          <a:p>
            <a:r>
              <a:rPr lang="en-GB" sz="2600" dirty="0" smtClean="0"/>
              <a:t>Osterman</a:t>
            </a:r>
            <a:r>
              <a:rPr lang="en-GB" sz="2600" dirty="0"/>
              <a:t>, K.F. and Kottkamp, R.B. (1993). </a:t>
            </a:r>
            <a:r>
              <a:rPr lang="en-GB" sz="2600" i="1" dirty="0"/>
              <a:t>Reflective Practice for Educators – improving schooling through professional development. </a:t>
            </a:r>
            <a:r>
              <a:rPr lang="en-GB" sz="2600" dirty="0"/>
              <a:t>London, Corwin Press Inc.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95819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388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Droplet</vt:lpstr>
      <vt:lpstr>Assessment of reflective writing (should we?)</vt:lpstr>
      <vt:lpstr>Reflexivity</vt:lpstr>
      <vt:lpstr>Reflexivity </vt:lpstr>
      <vt:lpstr>Being reflexive means you consider</vt:lpstr>
      <vt:lpstr>do we as educators have the right to assess such ‘personal’ writing? </vt:lpstr>
      <vt:lpstr>What can we take forward?</vt:lpstr>
      <vt:lpstr>References</vt:lpstr>
    </vt:vector>
  </TitlesOfParts>
  <Company>University of Chichester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reflective writing (should we?)</dc:title>
  <dc:creator>Melissa Mantle</dc:creator>
  <cp:lastModifiedBy>Melissa Mantle</cp:lastModifiedBy>
  <cp:revision>10</cp:revision>
  <dcterms:created xsi:type="dcterms:W3CDTF">2017-05-19T12:09:56Z</dcterms:created>
  <dcterms:modified xsi:type="dcterms:W3CDTF">2017-07-11T12:11:45Z</dcterms:modified>
</cp:coreProperties>
</file>