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7" r:id="rId3"/>
    <p:sldId id="299" r:id="rId4"/>
    <p:sldId id="300" r:id="rId5"/>
    <p:sldId id="310" r:id="rId6"/>
    <p:sldId id="308" r:id="rId7"/>
    <p:sldId id="309" r:id="rId8"/>
    <p:sldId id="311" r:id="rId9"/>
    <p:sldId id="301" r:id="rId10"/>
    <p:sldId id="303" r:id="rId11"/>
    <p:sldId id="304" r:id="rId12"/>
    <p:sldId id="305" r:id="rId13"/>
    <p:sldId id="312" r:id="rId14"/>
    <p:sldId id="313" r:id="rId15"/>
    <p:sldId id="302" r:id="rId16"/>
    <p:sldId id="297" r:id="rId17"/>
    <p:sldId id="298" r:id="rId18"/>
    <p:sldId id="281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9" autoAdjust="0"/>
    <p:restoredTop sz="86408" autoAdjust="0"/>
  </p:normalViewPr>
  <p:slideViewPr>
    <p:cSldViewPr snapToObjects="1">
      <p:cViewPr>
        <p:scale>
          <a:sx n="90" d="100"/>
          <a:sy n="90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CF3DB66-AB1E-46AE-BA7C-8913D7A17B7E}" type="datetime1">
              <a:rPr lang="en-GB" smtClean="0"/>
              <a:pPr/>
              <a:t>13/09/2015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2530D80-6132-4644-B643-5270F9573C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8142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52A4AC1-FD77-4213-A7D4-A8F7C5D432CF}" type="datetime1">
              <a:rPr lang="en-GB" smtClean="0"/>
              <a:pPr/>
              <a:t>13/09/2015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6A25E5-C3C7-40F4-9F70-A96CAA2128A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901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13/09/2015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2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13/09/2015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2A4AC1-FD77-4213-A7D4-A8F7C5D432CF}" type="datetime1">
              <a:rPr lang="en-GB" smtClean="0"/>
              <a:pPr/>
              <a:t>13/09/2015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6A25E5-C3C7-40F4-9F70-A96CAA2128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6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RP PP MAIN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73271-CA69-4E07-A5F6-AB3E78C0ABA4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3518-D61B-4A8D-BAB9-6345674C52F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D3C0D-F4F3-494C-82AA-6DAB2DCCE2C4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3C899-03DF-40B0-BC5A-14A2721AE1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4000" kern="1200" dirty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3200" kern="1200" dirty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defRPr>
            </a:lvl1pPr>
            <a:lvl2pPr>
              <a:defRPr>
                <a:solidFill>
                  <a:srgbClr val="3D6373"/>
                </a:solidFill>
              </a:defRPr>
            </a:lvl2pPr>
            <a:lvl3pPr>
              <a:defRPr>
                <a:solidFill>
                  <a:srgbClr val="3D6373"/>
                </a:solidFill>
              </a:defRPr>
            </a:lvl3pPr>
            <a:lvl4pPr>
              <a:defRPr>
                <a:solidFill>
                  <a:srgbClr val="3D6373"/>
                </a:solidFill>
              </a:defRPr>
            </a:lvl4pPr>
            <a:lvl5pPr>
              <a:defRPr>
                <a:solidFill>
                  <a:srgbClr val="3D6373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marL="742950" lvl="1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Second level</a:t>
            </a:r>
          </a:p>
          <a:p>
            <a:pPr marL="1143000" lvl="2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Third level</a:t>
            </a:r>
          </a:p>
          <a:p>
            <a:pPr marL="1600200" lvl="3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Fourth level</a:t>
            </a:r>
          </a:p>
          <a:p>
            <a:pPr marL="2057400" lvl="4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94A87-268F-43C0-8518-724CBFE63D0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RP PP MAIN BACKGROUN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4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41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41373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21F7A0-B65E-40FD-8FB9-2C2588CF53C3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5CBA3-5874-48D9-8111-1D24829C9B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91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691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3F64A-6BD4-4B04-83FC-877E1B3F918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E474-565F-43D0-86AC-6C3E9D69A6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500263-BA27-4AF2-94FC-A9CCA9EA6EAF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C3D4A-6917-4F72-A5CA-185A9ABBF2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89BC16-EBC6-4A83-B2A7-61A371857ABD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AC3DF-B3AF-4042-9D26-D196995ADD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D6846B-0E4A-401C-A428-1DDE86D61929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F637-98F5-4998-9BE4-DB516DC5FF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7CA25-C3E3-4631-B9FD-C4D9A3EB9693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910EC-CF3C-4216-B468-1600B7D43C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790"/>
            <a:ext cx="8229600" cy="107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88840"/>
            <a:ext cx="8229600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marL="742950" lvl="1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Second level</a:t>
            </a:r>
          </a:p>
          <a:p>
            <a:pPr marL="1143000" lvl="2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Third level</a:t>
            </a:r>
          </a:p>
          <a:p>
            <a:pPr marL="1600200" lvl="3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Fourth level</a:t>
            </a:r>
          </a:p>
          <a:p>
            <a:pPr marL="2057400" lvl="4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3D6373"/>
                </a:solidFill>
                <a:latin typeface="Calibri" pitchFamily="34" charset="0"/>
              </a:defRPr>
            </a:lvl1pPr>
          </a:lstStyle>
          <a:p>
            <a:fld id="{29F8FF9C-F7E2-47F9-91A2-6F2B5E52E1F9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rgbClr val="3D6373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19613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3D6373"/>
                </a:solidFill>
                <a:latin typeface="Calibri" pitchFamily="34" charset="0"/>
              </a:defRPr>
            </a:lvl1pPr>
          </a:lstStyle>
          <a:p>
            <a:fld id="{18B47FBA-88FE-4FBE-A668-C20594E4F0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3" descr="GENERIC PP HEADER 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lang="en-US" sz="4000" kern="1200" dirty="0" smtClean="0">
          <a:solidFill>
            <a:srgbClr val="3D6373"/>
          </a:solidFill>
          <a:latin typeface="Arial" pitchFamily="34" charset="0"/>
          <a:ea typeface="+mn-ea"/>
          <a:cs typeface="+mn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lang="en-US" sz="3200" kern="1200" dirty="0" smtClean="0">
          <a:solidFill>
            <a:srgbClr val="3D6373"/>
          </a:solidFill>
          <a:latin typeface="Arial" pitchFamily="34" charset="0"/>
          <a:ea typeface="+mn-ea"/>
          <a:cs typeface="+mn-cs"/>
        </a:defRPr>
      </a:lvl1pPr>
      <a:lvl2pPr marL="74295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3D6373"/>
          </a:solidFill>
          <a:latin typeface="+mn-lt"/>
          <a:ea typeface="+mn-ea"/>
          <a:cs typeface="+mn-cs"/>
        </a:defRPr>
      </a:lvl2pPr>
      <a:lvl3pPr marL="11430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D6373"/>
          </a:solidFill>
          <a:latin typeface="+mn-lt"/>
          <a:ea typeface="+mn-ea"/>
          <a:cs typeface="+mn-cs"/>
        </a:defRPr>
      </a:lvl3pPr>
      <a:lvl4pPr marL="16002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3D6373"/>
          </a:solidFill>
          <a:latin typeface="+mn-lt"/>
          <a:ea typeface="+mn-ea"/>
          <a:cs typeface="+mn-cs"/>
        </a:defRPr>
      </a:lvl4pPr>
      <a:lvl5pPr marL="20574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3D63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.fairchild@chi.ac.u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Early Years Teacher: a Posthuman identity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72008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Nikki Fairchild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BERA Conference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16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September 2015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Years Teacher placement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Semi-structured interview data collected from a small scale research project funded by the HEA;</a:t>
            </a:r>
          </a:p>
          <a:p>
            <a:r>
              <a:rPr lang="en-GB" sz="2800" dirty="0" smtClean="0"/>
              <a:t>All participants (n=13) had taken part in Early Years Teacher/Professional Status training (having limited early years experience);</a:t>
            </a:r>
          </a:p>
          <a:p>
            <a:r>
              <a:rPr lang="en-GB" sz="2800" dirty="0" smtClean="0"/>
              <a:t>Data analysed using a rhizomatic analysis to chart lines of flight and minutiae of professional practice </a:t>
            </a:r>
            <a:r>
              <a:rPr lang="en-GB" sz="1800" dirty="0" smtClean="0"/>
              <a:t>(Honan and Sellars, 2006).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16525"/>
            <a:ext cx="3048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1 - Laura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smtClean="0"/>
              <a:t>“</a:t>
            </a:r>
            <a:r>
              <a:rPr lang="en-GB" sz="2200" b="1" dirty="0" smtClean="0">
                <a:solidFill>
                  <a:srgbClr val="FF0000"/>
                </a:solidFill>
              </a:rPr>
              <a:t>For </a:t>
            </a:r>
            <a:r>
              <a:rPr lang="en-GB" sz="2200" b="1" dirty="0">
                <a:solidFill>
                  <a:srgbClr val="FF0000"/>
                </a:solidFill>
              </a:rPr>
              <a:t>me it was I had to get very organised have the activity really well planned and when I go to the teacher and need to be able to explain this within a minute. </a:t>
            </a:r>
            <a:r>
              <a:rPr lang="en-GB" sz="2200" b="1" dirty="0">
                <a:solidFill>
                  <a:srgbClr val="7030A0"/>
                </a:solidFill>
              </a:rPr>
              <a:t>‘Look I have witnessed this activity between the children and they seem to like it so I want to do it’. </a:t>
            </a:r>
            <a:r>
              <a:rPr lang="en-GB" sz="2200" dirty="0"/>
              <a:t>It has to be really clear, concise and precise. </a:t>
            </a:r>
            <a:r>
              <a:rPr lang="en-GB" sz="2200" b="1" dirty="0">
                <a:solidFill>
                  <a:srgbClr val="7030A0"/>
                </a:solidFill>
              </a:rPr>
              <a:t>‘Can I have five minutes of your group time or can I set this up in free play’? </a:t>
            </a:r>
            <a:r>
              <a:rPr lang="en-GB" sz="2200" b="1" dirty="0" smtClean="0">
                <a:solidFill>
                  <a:srgbClr val="FF0000"/>
                </a:solidFill>
              </a:rPr>
              <a:t>The </a:t>
            </a:r>
            <a:r>
              <a:rPr lang="en-GB" sz="2200" b="1" dirty="0">
                <a:solidFill>
                  <a:srgbClr val="FF0000"/>
                </a:solidFill>
              </a:rPr>
              <a:t>first setting I had to stay quiet for three months and try not to do too much. They were being a little more sensitive about being told what to do by the student. </a:t>
            </a:r>
            <a:r>
              <a:rPr lang="en-GB" sz="2200" dirty="0"/>
              <a:t>When I did the activity I needed to make sure it was done well and tidy so staff did not feel like I had given then more jobs</a:t>
            </a:r>
            <a:r>
              <a:rPr lang="en-GB" sz="2200" dirty="0" smtClean="0"/>
              <a:t>.”  </a:t>
            </a:r>
            <a:r>
              <a:rPr lang="en-GB" sz="2200" i="1" dirty="0" smtClean="0"/>
              <a:t>(Full pathway Early Years Professional candidate)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64415" y="1901157"/>
            <a:ext cx="4032448" cy="22322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Student Assemblage</a:t>
            </a:r>
          </a:p>
          <a:p>
            <a:pPr algn="ctr"/>
            <a:r>
              <a:rPr lang="en-GB" dirty="0" err="1" smtClean="0"/>
              <a:t>University~books</a:t>
            </a:r>
            <a:r>
              <a:rPr lang="en-GB" dirty="0" smtClean="0"/>
              <a:t>/</a:t>
            </a:r>
            <a:r>
              <a:rPr lang="en-GB" dirty="0" err="1" smtClean="0"/>
              <a:t>reading~placement~professional</a:t>
            </a:r>
            <a:r>
              <a:rPr lang="en-GB" dirty="0" smtClean="0"/>
              <a:t> </a:t>
            </a:r>
            <a:r>
              <a:rPr lang="en-GB" dirty="0" err="1" smtClean="0"/>
              <a:t>standards~other</a:t>
            </a:r>
            <a:r>
              <a:rPr lang="en-GB" dirty="0" smtClean="0"/>
              <a:t> </a:t>
            </a:r>
            <a:r>
              <a:rPr lang="en-GB" dirty="0" err="1" smtClean="0"/>
              <a:t>students~children~placement</a:t>
            </a:r>
            <a:r>
              <a:rPr lang="en-GB" dirty="0" smtClean="0"/>
              <a:t> </a:t>
            </a:r>
            <a:r>
              <a:rPr lang="en-GB" dirty="0" err="1" smtClean="0"/>
              <a:t>staff~assessment~expectations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912781" y="3738864"/>
            <a:ext cx="3672408" cy="22322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Nursery Assemblage</a:t>
            </a:r>
          </a:p>
          <a:p>
            <a:pPr algn="ctr"/>
            <a:r>
              <a:rPr lang="en-GB" dirty="0" err="1" smtClean="0"/>
              <a:t>Children~staff~policies</a:t>
            </a:r>
            <a:r>
              <a:rPr lang="en-GB" dirty="0" smtClean="0"/>
              <a:t> and </a:t>
            </a:r>
            <a:r>
              <a:rPr lang="en-GB" dirty="0" err="1" smtClean="0"/>
              <a:t>proceedures~Early</a:t>
            </a:r>
            <a:r>
              <a:rPr lang="en-GB" dirty="0" smtClean="0"/>
              <a:t> Years Foundation </a:t>
            </a:r>
            <a:r>
              <a:rPr lang="en-GB" dirty="0" err="1" smtClean="0"/>
              <a:t>Stage~practice~parents</a:t>
            </a:r>
            <a:r>
              <a:rPr lang="en-GB" dirty="0" smtClean="0"/>
              <a:t>~ environment and </a:t>
            </a:r>
            <a:r>
              <a:rPr lang="en-GB" dirty="0" err="1" smtClean="0"/>
              <a:t>resources~students</a:t>
            </a:r>
            <a:endParaRPr lang="en-GB" dirty="0"/>
          </a:p>
        </p:txBody>
      </p:sp>
      <p:cxnSp>
        <p:nvCxnSpPr>
          <p:cNvPr id="14" name="Curved Connector 13"/>
          <p:cNvCxnSpPr>
            <a:stCxn id="7" idx="2"/>
          </p:cNvCxnSpPr>
          <p:nvPr/>
        </p:nvCxnSpPr>
        <p:spPr>
          <a:xfrm rot="16200000" flipH="1">
            <a:off x="2912879" y="4201165"/>
            <a:ext cx="1032916" cy="89739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3"/>
            <a:endCxn id="8" idx="3"/>
          </p:cNvCxnSpPr>
          <p:nvPr/>
        </p:nvCxnSpPr>
        <p:spPr>
          <a:xfrm>
            <a:off x="4996863" y="3017281"/>
            <a:ext cx="2588326" cy="1837707"/>
          </a:xfrm>
          <a:prstGeom prst="curvedConnector3">
            <a:avLst>
              <a:gd name="adj1" fmla="val 108832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971600" y="3139319"/>
            <a:ext cx="2941181" cy="259163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0"/>
            <a:endCxn id="8" idx="0"/>
          </p:cNvCxnSpPr>
          <p:nvPr/>
        </p:nvCxnSpPr>
        <p:spPr>
          <a:xfrm rot="16200000" flipH="1">
            <a:off x="3445958" y="1435837"/>
            <a:ext cx="1837707" cy="2768346"/>
          </a:xfrm>
          <a:prstGeom prst="curvedConnector3">
            <a:avLst>
              <a:gd name="adj1" fmla="val -12439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0800000">
            <a:off x="2719284" y="4124276"/>
            <a:ext cx="3320009" cy="1859412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3684028" y="2607621"/>
            <a:ext cx="1859414" cy="42823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590800" y="2914126"/>
            <a:ext cx="3096344" cy="23042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Professional becoming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1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2 - Ava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smtClean="0"/>
              <a:t>“There </a:t>
            </a:r>
            <a:r>
              <a:rPr lang="en-GB" sz="2200" dirty="0"/>
              <a:t>was one particular child…..he was virtually mute in the nursery but was very chatty at home </a:t>
            </a:r>
            <a:r>
              <a:rPr lang="en-GB" sz="2200" b="1" dirty="0">
                <a:solidFill>
                  <a:srgbClr val="7030A0"/>
                </a:solidFill>
              </a:rPr>
              <a:t>so I picked up on his interests</a:t>
            </a:r>
            <a:r>
              <a:rPr lang="en-GB" sz="2200" b="1" dirty="0"/>
              <a:t>. </a:t>
            </a:r>
            <a:r>
              <a:rPr lang="en-GB" sz="2200" dirty="0"/>
              <a:t>Combined that with the least messy sensory play I could find and </a:t>
            </a:r>
            <a:r>
              <a:rPr lang="en-GB" sz="2200" b="1" dirty="0">
                <a:solidFill>
                  <a:srgbClr val="7030A0"/>
                </a:solidFill>
              </a:rPr>
              <a:t>he really responded well and I could move up and up to messier play</a:t>
            </a:r>
            <a:r>
              <a:rPr lang="en-GB" sz="2200" b="1" dirty="0"/>
              <a:t> </a:t>
            </a:r>
            <a:r>
              <a:rPr lang="en-GB" sz="2200" dirty="0"/>
              <a:t>and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she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watched him come out of himself </a:t>
            </a:r>
            <a:r>
              <a:rPr lang="en-GB" sz="2200" dirty="0"/>
              <a:t>and he was really chatty and he joined me with the phonics and the sounds, she could not get him to sound out his sounds, so </a:t>
            </a:r>
            <a:r>
              <a:rPr lang="en-GB" sz="2200" b="1" dirty="0">
                <a:solidFill>
                  <a:srgbClr val="7030A0"/>
                </a:solidFill>
              </a:rPr>
              <a:t>I did big musical games in the hall </a:t>
            </a:r>
            <a:r>
              <a:rPr lang="en-GB" sz="2200" dirty="0"/>
              <a:t>like we did statutes and then added to sound out a snake ‘SSSSSS’ and spiders and that kind of thing and he would giggle and be a part of it…</a:t>
            </a:r>
            <a:r>
              <a:rPr lang="en-GB" sz="2200" b="1" dirty="0">
                <a:solidFill>
                  <a:srgbClr val="7030A0"/>
                </a:solidFill>
              </a:rPr>
              <a:t>so she videoed that (my activities) and showed it to the parents</a:t>
            </a:r>
            <a:r>
              <a:rPr lang="en-GB" sz="2200" dirty="0" smtClean="0"/>
              <a:t>….” </a:t>
            </a:r>
            <a:r>
              <a:rPr lang="en-GB" sz="2200" i="1" dirty="0" smtClean="0"/>
              <a:t>(Full Pathway Early Years Professional candidate) </a:t>
            </a:r>
            <a:endParaRPr lang="en-GB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15616" y="1628800"/>
            <a:ext cx="3240360" cy="23762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School assemblage</a:t>
            </a:r>
          </a:p>
          <a:p>
            <a:pPr algn="ctr"/>
            <a:r>
              <a:rPr lang="en-GB" dirty="0" err="1" smtClean="0"/>
              <a:t>Placement~staff~parents</a:t>
            </a:r>
            <a:r>
              <a:rPr lang="en-GB" dirty="0" smtClean="0"/>
              <a:t>~ </a:t>
            </a:r>
            <a:r>
              <a:rPr lang="en-GB" dirty="0" err="1" smtClean="0"/>
              <a:t>children~ethos</a:t>
            </a:r>
            <a:r>
              <a:rPr lang="en-GB" dirty="0" smtClean="0"/>
              <a:t> and </a:t>
            </a:r>
            <a:r>
              <a:rPr lang="en-GB" dirty="0" err="1" smtClean="0"/>
              <a:t>philsophy~phonics~EYFS</a:t>
            </a:r>
            <a:r>
              <a:rPr lang="en-GB" dirty="0" smtClean="0"/>
              <a:t>~ curricula expectations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103948" y="3762678"/>
            <a:ext cx="3672408" cy="25922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Student Assemblage</a:t>
            </a:r>
          </a:p>
          <a:p>
            <a:pPr algn="ctr"/>
            <a:r>
              <a:rPr lang="en-GB" dirty="0" smtClean="0"/>
              <a:t>Childs needs and </a:t>
            </a:r>
            <a:r>
              <a:rPr lang="en-GB" dirty="0" err="1" smtClean="0"/>
              <a:t>interests~curricula</a:t>
            </a:r>
            <a:r>
              <a:rPr lang="en-GB" dirty="0" smtClean="0"/>
              <a:t> </a:t>
            </a:r>
            <a:r>
              <a:rPr lang="en-GB" dirty="0" err="1" smtClean="0"/>
              <a:t>expectation~environment~video~parents~Staff~assessment</a:t>
            </a:r>
            <a:r>
              <a:rPr lang="en-GB" dirty="0" smtClean="0"/>
              <a:t>~ professional standards</a:t>
            </a:r>
            <a:endParaRPr lang="en-GB" dirty="0"/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2771800" y="3068960"/>
            <a:ext cx="2664296" cy="1512168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1835696" y="2816932"/>
            <a:ext cx="3240360" cy="1548172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2735796" y="2636912"/>
            <a:ext cx="2916324" cy="2448272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3833918" y="3284984"/>
            <a:ext cx="2052228" cy="1152128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9818854">
            <a:off x="957119" y="4239907"/>
            <a:ext cx="2250251" cy="12188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Affective response</a:t>
            </a:r>
            <a:endParaRPr lang="en-GB" b="1" dirty="0"/>
          </a:p>
        </p:txBody>
      </p:sp>
      <p:sp>
        <p:nvSpPr>
          <p:cNvPr id="18" name="Oval 17"/>
          <p:cNvSpPr/>
          <p:nvPr/>
        </p:nvSpPr>
        <p:spPr>
          <a:xfrm>
            <a:off x="3193309" y="2708920"/>
            <a:ext cx="2671936" cy="259228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Professional Becoming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234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Event 3 - Isabelle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dirty="0" smtClean="0"/>
              <a:t>“</a:t>
            </a:r>
            <a:r>
              <a:rPr lang="en-GB" sz="2200" b="1" dirty="0">
                <a:solidFill>
                  <a:srgbClr val="FF0000"/>
                </a:solidFill>
              </a:rPr>
              <a:t>I received a lot of information about child development which I find useful day to day. There were different themes looking at management style and multi-agency working. </a:t>
            </a:r>
            <a:r>
              <a:rPr lang="en-GB" sz="2200" dirty="0"/>
              <a:t>Most of this was new information and was beneficial, getting the references allowed me to look in the library or go onto Amazon.</a:t>
            </a:r>
            <a:r>
              <a:rPr lang="en-GB" sz="2200" dirty="0">
                <a:solidFill>
                  <a:srgbClr val="7030A0"/>
                </a:solidFill>
              </a:rPr>
              <a:t> </a:t>
            </a:r>
            <a:r>
              <a:rPr lang="en-GB" sz="2200" b="1" dirty="0">
                <a:solidFill>
                  <a:srgbClr val="7030A0"/>
                </a:solidFill>
              </a:rPr>
              <a:t>Having the initial topic then allowed me to investigate further….</a:t>
            </a:r>
            <a:r>
              <a:rPr lang="en-GB" sz="2200" dirty="0"/>
              <a:t>I think in the mixed session where they</a:t>
            </a:r>
            <a:r>
              <a:rPr lang="en-GB" sz="2200" b="1" dirty="0"/>
              <a:t> </a:t>
            </a:r>
            <a:r>
              <a:rPr lang="en-GB" sz="2200" b="1" dirty="0">
                <a:solidFill>
                  <a:srgbClr val="FF0000"/>
                </a:solidFill>
              </a:rPr>
              <a:t>[more experienced students] </a:t>
            </a:r>
            <a:r>
              <a:rPr lang="en-GB" sz="2200" dirty="0"/>
              <a:t>had been in business for years and things where we would go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‘is that normal’ they would all look at us and go ‘yes’! After 15 years in the field they might have looked at us and thought we were silly</a:t>
            </a:r>
            <a:r>
              <a:rPr lang="en-GB" sz="2200" b="1" dirty="0" smtClean="0"/>
              <a:t>.” </a:t>
            </a:r>
            <a:r>
              <a:rPr lang="en-GB" sz="2200" i="1" dirty="0" smtClean="0"/>
              <a:t>(GEP Early Years Teacher Trainee)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590800" y="2280132"/>
            <a:ext cx="3672408" cy="33123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Student Assemblage</a:t>
            </a:r>
          </a:p>
          <a:p>
            <a:pPr algn="ctr"/>
            <a:r>
              <a:rPr lang="en-GB" dirty="0" err="1" smtClean="0"/>
              <a:t>University~knowledge~library</a:t>
            </a:r>
            <a:r>
              <a:rPr lang="en-GB" dirty="0" smtClean="0"/>
              <a:t>~ </a:t>
            </a:r>
            <a:r>
              <a:rPr lang="en-GB" dirty="0" err="1" smtClean="0"/>
              <a:t>books~Amazon~experienced</a:t>
            </a:r>
            <a:r>
              <a:rPr lang="en-GB" dirty="0" smtClean="0"/>
              <a:t> </a:t>
            </a:r>
            <a:r>
              <a:rPr lang="en-GB" dirty="0" err="1" smtClean="0"/>
              <a:t>students~information</a:t>
            </a:r>
            <a:endParaRPr lang="en-GB" dirty="0"/>
          </a:p>
        </p:txBody>
      </p:sp>
      <p:sp>
        <p:nvSpPr>
          <p:cNvPr id="8" name="Down Arrow 7"/>
          <p:cNvSpPr/>
          <p:nvPr/>
        </p:nvSpPr>
        <p:spPr>
          <a:xfrm rot="1987536">
            <a:off x="5022674" y="1217654"/>
            <a:ext cx="2201950" cy="23042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Affective response</a:t>
            </a:r>
            <a:endParaRPr lang="en-GB" b="1" dirty="0"/>
          </a:p>
        </p:txBody>
      </p:sp>
      <p:sp>
        <p:nvSpPr>
          <p:cNvPr id="9" name="Freeform 8"/>
          <p:cNvSpPr/>
          <p:nvPr/>
        </p:nvSpPr>
        <p:spPr>
          <a:xfrm>
            <a:off x="2892056" y="2700670"/>
            <a:ext cx="3136604" cy="2222204"/>
          </a:xfrm>
          <a:custGeom>
            <a:avLst/>
            <a:gdLst>
              <a:gd name="connsiteX0" fmla="*/ 542260 w 3136604"/>
              <a:gd name="connsiteY0" fmla="*/ 712381 h 2222204"/>
              <a:gd name="connsiteX1" fmla="*/ 489097 w 3136604"/>
              <a:gd name="connsiteY1" fmla="*/ 701749 h 2222204"/>
              <a:gd name="connsiteX2" fmla="*/ 457200 w 3136604"/>
              <a:gd name="connsiteY2" fmla="*/ 680483 h 2222204"/>
              <a:gd name="connsiteX3" fmla="*/ 425302 w 3136604"/>
              <a:gd name="connsiteY3" fmla="*/ 669851 h 2222204"/>
              <a:gd name="connsiteX4" fmla="*/ 350874 w 3136604"/>
              <a:gd name="connsiteY4" fmla="*/ 627321 h 2222204"/>
              <a:gd name="connsiteX5" fmla="*/ 318977 w 3136604"/>
              <a:gd name="connsiteY5" fmla="*/ 616688 h 2222204"/>
              <a:gd name="connsiteX6" fmla="*/ 212651 w 3136604"/>
              <a:gd name="connsiteY6" fmla="*/ 574158 h 2222204"/>
              <a:gd name="connsiteX7" fmla="*/ 138223 w 3136604"/>
              <a:gd name="connsiteY7" fmla="*/ 552893 h 2222204"/>
              <a:gd name="connsiteX8" fmla="*/ 53163 w 3136604"/>
              <a:gd name="connsiteY8" fmla="*/ 510363 h 2222204"/>
              <a:gd name="connsiteX9" fmla="*/ 0 w 3136604"/>
              <a:gd name="connsiteY9" fmla="*/ 467832 h 2222204"/>
              <a:gd name="connsiteX10" fmla="*/ 53163 w 3136604"/>
              <a:gd name="connsiteY10" fmla="*/ 659218 h 2222204"/>
              <a:gd name="connsiteX11" fmla="*/ 85060 w 3136604"/>
              <a:gd name="connsiteY11" fmla="*/ 776177 h 2222204"/>
              <a:gd name="connsiteX12" fmla="*/ 106325 w 3136604"/>
              <a:gd name="connsiteY12" fmla="*/ 829339 h 2222204"/>
              <a:gd name="connsiteX13" fmla="*/ 127591 w 3136604"/>
              <a:gd name="connsiteY13" fmla="*/ 850604 h 2222204"/>
              <a:gd name="connsiteX14" fmla="*/ 148856 w 3136604"/>
              <a:gd name="connsiteY14" fmla="*/ 1031358 h 2222204"/>
              <a:gd name="connsiteX15" fmla="*/ 159488 w 3136604"/>
              <a:gd name="connsiteY15" fmla="*/ 1063256 h 2222204"/>
              <a:gd name="connsiteX16" fmla="*/ 170121 w 3136604"/>
              <a:gd name="connsiteY16" fmla="*/ 1318437 h 2222204"/>
              <a:gd name="connsiteX17" fmla="*/ 180753 w 3136604"/>
              <a:gd name="connsiteY17" fmla="*/ 1371600 h 2222204"/>
              <a:gd name="connsiteX18" fmla="*/ 202018 w 3136604"/>
              <a:gd name="connsiteY18" fmla="*/ 1499190 h 2222204"/>
              <a:gd name="connsiteX19" fmla="*/ 244549 w 3136604"/>
              <a:gd name="connsiteY19" fmla="*/ 1637414 h 2222204"/>
              <a:gd name="connsiteX20" fmla="*/ 255181 w 3136604"/>
              <a:gd name="connsiteY20" fmla="*/ 1679944 h 2222204"/>
              <a:gd name="connsiteX21" fmla="*/ 265814 w 3136604"/>
              <a:gd name="connsiteY21" fmla="*/ 1786270 h 2222204"/>
              <a:gd name="connsiteX22" fmla="*/ 287079 w 3136604"/>
              <a:gd name="connsiteY22" fmla="*/ 1850065 h 2222204"/>
              <a:gd name="connsiteX23" fmla="*/ 340242 w 3136604"/>
              <a:gd name="connsiteY23" fmla="*/ 1967023 h 2222204"/>
              <a:gd name="connsiteX24" fmla="*/ 372139 w 3136604"/>
              <a:gd name="connsiteY24" fmla="*/ 2009553 h 2222204"/>
              <a:gd name="connsiteX25" fmla="*/ 393404 w 3136604"/>
              <a:gd name="connsiteY25" fmla="*/ 2041451 h 2222204"/>
              <a:gd name="connsiteX26" fmla="*/ 510363 w 3136604"/>
              <a:gd name="connsiteY26" fmla="*/ 2137144 h 2222204"/>
              <a:gd name="connsiteX27" fmla="*/ 627321 w 3136604"/>
              <a:gd name="connsiteY27" fmla="*/ 2190307 h 2222204"/>
              <a:gd name="connsiteX28" fmla="*/ 701749 w 3136604"/>
              <a:gd name="connsiteY28" fmla="*/ 2200939 h 2222204"/>
              <a:gd name="connsiteX29" fmla="*/ 839972 w 3136604"/>
              <a:gd name="connsiteY29" fmla="*/ 2222204 h 2222204"/>
              <a:gd name="connsiteX30" fmla="*/ 1573618 w 3136604"/>
              <a:gd name="connsiteY30" fmla="*/ 2211572 h 2222204"/>
              <a:gd name="connsiteX31" fmla="*/ 1743739 w 3136604"/>
              <a:gd name="connsiteY31" fmla="*/ 2158409 h 2222204"/>
              <a:gd name="connsiteX32" fmla="*/ 1786270 w 3136604"/>
              <a:gd name="connsiteY32" fmla="*/ 2137144 h 2222204"/>
              <a:gd name="connsiteX33" fmla="*/ 1818167 w 3136604"/>
              <a:gd name="connsiteY33" fmla="*/ 2126511 h 2222204"/>
              <a:gd name="connsiteX34" fmla="*/ 1850065 w 3136604"/>
              <a:gd name="connsiteY34" fmla="*/ 2105246 h 2222204"/>
              <a:gd name="connsiteX35" fmla="*/ 1935125 w 3136604"/>
              <a:gd name="connsiteY35" fmla="*/ 2083981 h 2222204"/>
              <a:gd name="connsiteX36" fmla="*/ 1967023 w 3136604"/>
              <a:gd name="connsiteY36" fmla="*/ 2073349 h 2222204"/>
              <a:gd name="connsiteX37" fmla="*/ 2009553 w 3136604"/>
              <a:gd name="connsiteY37" fmla="*/ 2041451 h 2222204"/>
              <a:gd name="connsiteX38" fmla="*/ 2115879 w 3136604"/>
              <a:gd name="connsiteY38" fmla="*/ 1988288 h 2222204"/>
              <a:gd name="connsiteX39" fmla="*/ 2232837 w 3136604"/>
              <a:gd name="connsiteY39" fmla="*/ 1860697 h 2222204"/>
              <a:gd name="connsiteX40" fmla="*/ 2254102 w 3136604"/>
              <a:gd name="connsiteY40" fmla="*/ 1828800 h 2222204"/>
              <a:gd name="connsiteX41" fmla="*/ 2307265 w 3136604"/>
              <a:gd name="connsiteY41" fmla="*/ 1754372 h 2222204"/>
              <a:gd name="connsiteX42" fmla="*/ 2339163 w 3136604"/>
              <a:gd name="connsiteY42" fmla="*/ 1669311 h 2222204"/>
              <a:gd name="connsiteX43" fmla="*/ 2349795 w 3136604"/>
              <a:gd name="connsiteY43" fmla="*/ 1626781 h 2222204"/>
              <a:gd name="connsiteX44" fmla="*/ 2360428 w 3136604"/>
              <a:gd name="connsiteY44" fmla="*/ 1594883 h 2222204"/>
              <a:gd name="connsiteX45" fmla="*/ 2381693 w 3136604"/>
              <a:gd name="connsiteY45" fmla="*/ 1499190 h 2222204"/>
              <a:gd name="connsiteX46" fmla="*/ 2402958 w 3136604"/>
              <a:gd name="connsiteY46" fmla="*/ 1424763 h 2222204"/>
              <a:gd name="connsiteX47" fmla="*/ 2424223 w 3136604"/>
              <a:gd name="connsiteY47" fmla="*/ 1403497 h 2222204"/>
              <a:gd name="connsiteX48" fmla="*/ 2456121 w 3136604"/>
              <a:gd name="connsiteY48" fmla="*/ 1339702 h 2222204"/>
              <a:gd name="connsiteX49" fmla="*/ 2477386 w 3136604"/>
              <a:gd name="connsiteY49" fmla="*/ 1297172 h 2222204"/>
              <a:gd name="connsiteX50" fmla="*/ 2509284 w 3136604"/>
              <a:gd name="connsiteY50" fmla="*/ 1275907 h 2222204"/>
              <a:gd name="connsiteX51" fmla="*/ 2519916 w 3136604"/>
              <a:gd name="connsiteY51" fmla="*/ 1244009 h 2222204"/>
              <a:gd name="connsiteX52" fmla="*/ 2573079 w 3136604"/>
              <a:gd name="connsiteY52" fmla="*/ 1180214 h 2222204"/>
              <a:gd name="connsiteX53" fmla="*/ 2604977 w 3136604"/>
              <a:gd name="connsiteY53" fmla="*/ 1127051 h 2222204"/>
              <a:gd name="connsiteX54" fmla="*/ 2658139 w 3136604"/>
              <a:gd name="connsiteY54" fmla="*/ 1052623 h 2222204"/>
              <a:gd name="connsiteX55" fmla="*/ 2679404 w 3136604"/>
              <a:gd name="connsiteY55" fmla="*/ 999460 h 2222204"/>
              <a:gd name="connsiteX56" fmla="*/ 2700670 w 3136604"/>
              <a:gd name="connsiteY56" fmla="*/ 956930 h 2222204"/>
              <a:gd name="connsiteX57" fmla="*/ 2753832 w 3136604"/>
              <a:gd name="connsiteY57" fmla="*/ 861237 h 2222204"/>
              <a:gd name="connsiteX58" fmla="*/ 2764465 w 3136604"/>
              <a:gd name="connsiteY58" fmla="*/ 808074 h 2222204"/>
              <a:gd name="connsiteX59" fmla="*/ 2806995 w 3136604"/>
              <a:gd name="connsiteY59" fmla="*/ 744279 h 2222204"/>
              <a:gd name="connsiteX60" fmla="*/ 2828260 w 3136604"/>
              <a:gd name="connsiteY60" fmla="*/ 680483 h 2222204"/>
              <a:gd name="connsiteX61" fmla="*/ 2838893 w 3136604"/>
              <a:gd name="connsiteY61" fmla="*/ 648586 h 2222204"/>
              <a:gd name="connsiteX62" fmla="*/ 2860158 w 3136604"/>
              <a:gd name="connsiteY62" fmla="*/ 616688 h 2222204"/>
              <a:gd name="connsiteX63" fmla="*/ 2892056 w 3136604"/>
              <a:gd name="connsiteY63" fmla="*/ 797442 h 2222204"/>
              <a:gd name="connsiteX64" fmla="*/ 2934586 w 3136604"/>
              <a:gd name="connsiteY64" fmla="*/ 861237 h 2222204"/>
              <a:gd name="connsiteX65" fmla="*/ 2955851 w 3136604"/>
              <a:gd name="connsiteY65" fmla="*/ 903767 h 2222204"/>
              <a:gd name="connsiteX66" fmla="*/ 2987749 w 3136604"/>
              <a:gd name="connsiteY66" fmla="*/ 935665 h 2222204"/>
              <a:gd name="connsiteX67" fmla="*/ 3019646 w 3136604"/>
              <a:gd name="connsiteY67" fmla="*/ 1031358 h 2222204"/>
              <a:gd name="connsiteX68" fmla="*/ 3040911 w 3136604"/>
              <a:gd name="connsiteY68" fmla="*/ 1095153 h 2222204"/>
              <a:gd name="connsiteX69" fmla="*/ 3051544 w 3136604"/>
              <a:gd name="connsiteY69" fmla="*/ 1137683 h 2222204"/>
              <a:gd name="connsiteX70" fmla="*/ 3062177 w 3136604"/>
              <a:gd name="connsiteY70" fmla="*/ 1190846 h 2222204"/>
              <a:gd name="connsiteX71" fmla="*/ 3083442 w 3136604"/>
              <a:gd name="connsiteY71" fmla="*/ 1254642 h 2222204"/>
              <a:gd name="connsiteX72" fmla="*/ 3104707 w 3136604"/>
              <a:gd name="connsiteY72" fmla="*/ 1286539 h 2222204"/>
              <a:gd name="connsiteX73" fmla="*/ 3125972 w 3136604"/>
              <a:gd name="connsiteY73" fmla="*/ 1403497 h 2222204"/>
              <a:gd name="connsiteX74" fmla="*/ 3136604 w 3136604"/>
              <a:gd name="connsiteY74" fmla="*/ 1446028 h 2222204"/>
              <a:gd name="connsiteX75" fmla="*/ 3104707 w 3136604"/>
              <a:gd name="connsiteY75" fmla="*/ 1584251 h 2222204"/>
              <a:gd name="connsiteX76" fmla="*/ 3072809 w 3136604"/>
              <a:gd name="connsiteY76" fmla="*/ 1594883 h 2222204"/>
              <a:gd name="connsiteX77" fmla="*/ 3040911 w 3136604"/>
              <a:gd name="connsiteY77" fmla="*/ 1616149 h 2222204"/>
              <a:gd name="connsiteX78" fmla="*/ 2998381 w 3136604"/>
              <a:gd name="connsiteY78" fmla="*/ 1637414 h 2222204"/>
              <a:gd name="connsiteX79" fmla="*/ 2913321 w 3136604"/>
              <a:gd name="connsiteY79" fmla="*/ 1690577 h 2222204"/>
              <a:gd name="connsiteX80" fmla="*/ 2838893 w 3136604"/>
              <a:gd name="connsiteY80" fmla="*/ 1711842 h 2222204"/>
              <a:gd name="connsiteX81" fmla="*/ 2796363 w 3136604"/>
              <a:gd name="connsiteY81" fmla="*/ 1733107 h 2222204"/>
              <a:gd name="connsiteX82" fmla="*/ 2721935 w 3136604"/>
              <a:gd name="connsiteY82" fmla="*/ 1754372 h 2222204"/>
              <a:gd name="connsiteX83" fmla="*/ 2626242 w 3136604"/>
              <a:gd name="connsiteY83" fmla="*/ 1743739 h 2222204"/>
              <a:gd name="connsiteX84" fmla="*/ 2583711 w 3136604"/>
              <a:gd name="connsiteY84" fmla="*/ 1701209 h 2222204"/>
              <a:gd name="connsiteX85" fmla="*/ 2541181 w 3136604"/>
              <a:gd name="connsiteY85" fmla="*/ 1679944 h 2222204"/>
              <a:gd name="connsiteX86" fmla="*/ 2509284 w 3136604"/>
              <a:gd name="connsiteY86" fmla="*/ 1658679 h 2222204"/>
              <a:gd name="connsiteX87" fmla="*/ 2466753 w 3136604"/>
              <a:gd name="connsiteY87" fmla="*/ 1637414 h 2222204"/>
              <a:gd name="connsiteX88" fmla="*/ 2381693 w 3136604"/>
              <a:gd name="connsiteY88" fmla="*/ 1594883 h 2222204"/>
              <a:gd name="connsiteX89" fmla="*/ 2328530 w 3136604"/>
              <a:gd name="connsiteY89" fmla="*/ 1552353 h 2222204"/>
              <a:gd name="connsiteX90" fmla="*/ 2286000 w 3136604"/>
              <a:gd name="connsiteY90" fmla="*/ 1509823 h 2222204"/>
              <a:gd name="connsiteX91" fmla="*/ 2232837 w 3136604"/>
              <a:gd name="connsiteY91" fmla="*/ 1488558 h 2222204"/>
              <a:gd name="connsiteX92" fmla="*/ 2190307 w 3136604"/>
              <a:gd name="connsiteY92" fmla="*/ 1435395 h 2222204"/>
              <a:gd name="connsiteX93" fmla="*/ 2083981 w 3136604"/>
              <a:gd name="connsiteY93" fmla="*/ 1350335 h 2222204"/>
              <a:gd name="connsiteX94" fmla="*/ 2062716 w 3136604"/>
              <a:gd name="connsiteY94" fmla="*/ 1318437 h 2222204"/>
              <a:gd name="connsiteX95" fmla="*/ 2030818 w 3136604"/>
              <a:gd name="connsiteY95" fmla="*/ 1275907 h 2222204"/>
              <a:gd name="connsiteX96" fmla="*/ 1988288 w 3136604"/>
              <a:gd name="connsiteY96" fmla="*/ 1233377 h 2222204"/>
              <a:gd name="connsiteX97" fmla="*/ 1967023 w 3136604"/>
              <a:gd name="connsiteY97" fmla="*/ 1190846 h 2222204"/>
              <a:gd name="connsiteX98" fmla="*/ 1956391 w 3136604"/>
              <a:gd name="connsiteY98" fmla="*/ 1127051 h 2222204"/>
              <a:gd name="connsiteX99" fmla="*/ 1967023 w 3136604"/>
              <a:gd name="connsiteY99" fmla="*/ 797442 h 2222204"/>
              <a:gd name="connsiteX100" fmla="*/ 1988288 w 3136604"/>
              <a:gd name="connsiteY100" fmla="*/ 712381 h 2222204"/>
              <a:gd name="connsiteX101" fmla="*/ 2030818 w 3136604"/>
              <a:gd name="connsiteY101" fmla="*/ 542260 h 2222204"/>
              <a:gd name="connsiteX102" fmla="*/ 2041451 w 3136604"/>
              <a:gd name="connsiteY102" fmla="*/ 478465 h 2222204"/>
              <a:gd name="connsiteX103" fmla="*/ 2062716 w 3136604"/>
              <a:gd name="connsiteY103" fmla="*/ 435935 h 2222204"/>
              <a:gd name="connsiteX104" fmla="*/ 2073349 w 3136604"/>
              <a:gd name="connsiteY104" fmla="*/ 350874 h 2222204"/>
              <a:gd name="connsiteX105" fmla="*/ 2094614 w 3136604"/>
              <a:gd name="connsiteY105" fmla="*/ 287079 h 2222204"/>
              <a:gd name="connsiteX106" fmla="*/ 2083981 w 3136604"/>
              <a:gd name="connsiteY106" fmla="*/ 212651 h 2222204"/>
              <a:gd name="connsiteX107" fmla="*/ 2052084 w 3136604"/>
              <a:gd name="connsiteY107" fmla="*/ 170121 h 2222204"/>
              <a:gd name="connsiteX108" fmla="*/ 1998921 w 3136604"/>
              <a:gd name="connsiteY108" fmla="*/ 127590 h 2222204"/>
              <a:gd name="connsiteX109" fmla="*/ 1967023 w 3136604"/>
              <a:gd name="connsiteY109" fmla="*/ 116958 h 2222204"/>
              <a:gd name="connsiteX110" fmla="*/ 1913860 w 3136604"/>
              <a:gd name="connsiteY110" fmla="*/ 127590 h 2222204"/>
              <a:gd name="connsiteX111" fmla="*/ 1881963 w 3136604"/>
              <a:gd name="connsiteY111" fmla="*/ 159488 h 2222204"/>
              <a:gd name="connsiteX112" fmla="*/ 1839432 w 3136604"/>
              <a:gd name="connsiteY112" fmla="*/ 191386 h 2222204"/>
              <a:gd name="connsiteX113" fmla="*/ 1807535 w 3136604"/>
              <a:gd name="connsiteY113" fmla="*/ 265814 h 2222204"/>
              <a:gd name="connsiteX114" fmla="*/ 1765004 w 3136604"/>
              <a:gd name="connsiteY114" fmla="*/ 329609 h 2222204"/>
              <a:gd name="connsiteX115" fmla="*/ 1754372 w 3136604"/>
              <a:gd name="connsiteY115" fmla="*/ 372139 h 2222204"/>
              <a:gd name="connsiteX116" fmla="*/ 1733107 w 3136604"/>
              <a:gd name="connsiteY116" fmla="*/ 435935 h 2222204"/>
              <a:gd name="connsiteX117" fmla="*/ 1722474 w 3136604"/>
              <a:gd name="connsiteY117" fmla="*/ 818707 h 2222204"/>
              <a:gd name="connsiteX118" fmla="*/ 1658679 w 3136604"/>
              <a:gd name="connsiteY118" fmla="*/ 839972 h 2222204"/>
              <a:gd name="connsiteX119" fmla="*/ 1541721 w 3136604"/>
              <a:gd name="connsiteY119" fmla="*/ 861237 h 2222204"/>
              <a:gd name="connsiteX120" fmla="*/ 1509823 w 3136604"/>
              <a:gd name="connsiteY120" fmla="*/ 871870 h 2222204"/>
              <a:gd name="connsiteX121" fmla="*/ 1403497 w 3136604"/>
              <a:gd name="connsiteY121" fmla="*/ 893135 h 2222204"/>
              <a:gd name="connsiteX122" fmla="*/ 1329070 w 3136604"/>
              <a:gd name="connsiteY122" fmla="*/ 925032 h 2222204"/>
              <a:gd name="connsiteX123" fmla="*/ 1190846 w 3136604"/>
              <a:gd name="connsiteY123" fmla="*/ 967563 h 2222204"/>
              <a:gd name="connsiteX124" fmla="*/ 1148316 w 3136604"/>
              <a:gd name="connsiteY124" fmla="*/ 988828 h 2222204"/>
              <a:gd name="connsiteX125" fmla="*/ 1095153 w 3136604"/>
              <a:gd name="connsiteY125" fmla="*/ 1073888 h 2222204"/>
              <a:gd name="connsiteX126" fmla="*/ 1073888 w 3136604"/>
              <a:gd name="connsiteY126" fmla="*/ 1180214 h 2222204"/>
              <a:gd name="connsiteX127" fmla="*/ 1084521 w 3136604"/>
              <a:gd name="connsiteY127" fmla="*/ 1509823 h 2222204"/>
              <a:gd name="connsiteX128" fmla="*/ 1105786 w 3136604"/>
              <a:gd name="connsiteY128" fmla="*/ 1594883 h 2222204"/>
              <a:gd name="connsiteX129" fmla="*/ 1158949 w 3136604"/>
              <a:gd name="connsiteY129" fmla="*/ 1648046 h 2222204"/>
              <a:gd name="connsiteX130" fmla="*/ 1180214 w 3136604"/>
              <a:gd name="connsiteY130" fmla="*/ 1679944 h 2222204"/>
              <a:gd name="connsiteX131" fmla="*/ 1254642 w 3136604"/>
              <a:gd name="connsiteY131" fmla="*/ 1733107 h 2222204"/>
              <a:gd name="connsiteX132" fmla="*/ 1297172 w 3136604"/>
              <a:gd name="connsiteY132" fmla="*/ 1765004 h 2222204"/>
              <a:gd name="connsiteX133" fmla="*/ 1392865 w 3136604"/>
              <a:gd name="connsiteY133" fmla="*/ 1786270 h 2222204"/>
              <a:gd name="connsiteX134" fmla="*/ 1509823 w 3136604"/>
              <a:gd name="connsiteY134" fmla="*/ 1807535 h 2222204"/>
              <a:gd name="connsiteX135" fmla="*/ 1850065 w 3136604"/>
              <a:gd name="connsiteY135" fmla="*/ 1796902 h 2222204"/>
              <a:gd name="connsiteX136" fmla="*/ 1977656 w 3136604"/>
              <a:gd name="connsiteY136" fmla="*/ 1754372 h 2222204"/>
              <a:gd name="connsiteX137" fmla="*/ 2041451 w 3136604"/>
              <a:gd name="connsiteY137" fmla="*/ 1733107 h 2222204"/>
              <a:gd name="connsiteX138" fmla="*/ 2126511 w 3136604"/>
              <a:gd name="connsiteY138" fmla="*/ 1701209 h 2222204"/>
              <a:gd name="connsiteX139" fmla="*/ 2169042 w 3136604"/>
              <a:gd name="connsiteY139" fmla="*/ 1658679 h 2222204"/>
              <a:gd name="connsiteX140" fmla="*/ 2200939 w 3136604"/>
              <a:gd name="connsiteY140" fmla="*/ 1637414 h 2222204"/>
              <a:gd name="connsiteX141" fmla="*/ 2243470 w 3136604"/>
              <a:gd name="connsiteY141" fmla="*/ 1605516 h 2222204"/>
              <a:gd name="connsiteX142" fmla="*/ 2296632 w 3136604"/>
              <a:gd name="connsiteY142" fmla="*/ 1520456 h 2222204"/>
              <a:gd name="connsiteX143" fmla="*/ 2328530 w 3136604"/>
              <a:gd name="connsiteY143" fmla="*/ 1499190 h 2222204"/>
              <a:gd name="connsiteX144" fmla="*/ 2402958 w 3136604"/>
              <a:gd name="connsiteY144" fmla="*/ 1424763 h 2222204"/>
              <a:gd name="connsiteX145" fmla="*/ 2498651 w 3136604"/>
              <a:gd name="connsiteY145" fmla="*/ 1318437 h 2222204"/>
              <a:gd name="connsiteX146" fmla="*/ 2573079 w 3136604"/>
              <a:gd name="connsiteY146" fmla="*/ 1212111 h 2222204"/>
              <a:gd name="connsiteX147" fmla="*/ 2615609 w 3136604"/>
              <a:gd name="connsiteY147" fmla="*/ 1148316 h 2222204"/>
              <a:gd name="connsiteX148" fmla="*/ 2658139 w 3136604"/>
              <a:gd name="connsiteY148" fmla="*/ 1084521 h 2222204"/>
              <a:gd name="connsiteX149" fmla="*/ 2679404 w 3136604"/>
              <a:gd name="connsiteY149" fmla="*/ 1052623 h 2222204"/>
              <a:gd name="connsiteX150" fmla="*/ 2711302 w 3136604"/>
              <a:gd name="connsiteY150" fmla="*/ 978195 h 2222204"/>
              <a:gd name="connsiteX151" fmla="*/ 2732567 w 3136604"/>
              <a:gd name="connsiteY151" fmla="*/ 903767 h 2222204"/>
              <a:gd name="connsiteX152" fmla="*/ 2753832 w 3136604"/>
              <a:gd name="connsiteY152" fmla="*/ 871870 h 2222204"/>
              <a:gd name="connsiteX153" fmla="*/ 2764465 w 3136604"/>
              <a:gd name="connsiteY153" fmla="*/ 808074 h 2222204"/>
              <a:gd name="connsiteX154" fmla="*/ 2753832 w 3136604"/>
              <a:gd name="connsiteY154" fmla="*/ 616688 h 2222204"/>
              <a:gd name="connsiteX155" fmla="*/ 2721935 w 3136604"/>
              <a:gd name="connsiteY155" fmla="*/ 552893 h 2222204"/>
              <a:gd name="connsiteX156" fmla="*/ 2690037 w 3136604"/>
              <a:gd name="connsiteY156" fmla="*/ 478465 h 2222204"/>
              <a:gd name="connsiteX157" fmla="*/ 2626242 w 3136604"/>
              <a:gd name="connsiteY157" fmla="*/ 393404 h 2222204"/>
              <a:gd name="connsiteX158" fmla="*/ 2551814 w 3136604"/>
              <a:gd name="connsiteY158" fmla="*/ 361507 h 2222204"/>
              <a:gd name="connsiteX159" fmla="*/ 2498651 w 3136604"/>
              <a:gd name="connsiteY159" fmla="*/ 340242 h 2222204"/>
              <a:gd name="connsiteX160" fmla="*/ 2317897 w 3136604"/>
              <a:gd name="connsiteY160" fmla="*/ 318977 h 2222204"/>
              <a:gd name="connsiteX161" fmla="*/ 2286000 w 3136604"/>
              <a:gd name="connsiteY161" fmla="*/ 308344 h 2222204"/>
              <a:gd name="connsiteX162" fmla="*/ 2243470 w 3136604"/>
              <a:gd name="connsiteY162" fmla="*/ 297711 h 2222204"/>
              <a:gd name="connsiteX163" fmla="*/ 2137144 w 3136604"/>
              <a:gd name="connsiteY163" fmla="*/ 265814 h 2222204"/>
              <a:gd name="connsiteX164" fmla="*/ 2105246 w 3136604"/>
              <a:gd name="connsiteY164" fmla="*/ 255181 h 2222204"/>
              <a:gd name="connsiteX165" fmla="*/ 2062716 w 3136604"/>
              <a:gd name="connsiteY165" fmla="*/ 233916 h 2222204"/>
              <a:gd name="connsiteX166" fmla="*/ 1988288 w 3136604"/>
              <a:gd name="connsiteY166" fmla="*/ 223283 h 2222204"/>
              <a:gd name="connsiteX167" fmla="*/ 1956391 w 3136604"/>
              <a:gd name="connsiteY167" fmla="*/ 212651 h 2222204"/>
              <a:gd name="connsiteX168" fmla="*/ 1871330 w 3136604"/>
              <a:gd name="connsiteY168" fmla="*/ 191386 h 2222204"/>
              <a:gd name="connsiteX169" fmla="*/ 1786270 w 3136604"/>
              <a:gd name="connsiteY169" fmla="*/ 170121 h 2222204"/>
              <a:gd name="connsiteX170" fmla="*/ 1743739 w 3136604"/>
              <a:gd name="connsiteY170" fmla="*/ 148856 h 2222204"/>
              <a:gd name="connsiteX171" fmla="*/ 1701209 w 3136604"/>
              <a:gd name="connsiteY171" fmla="*/ 138223 h 2222204"/>
              <a:gd name="connsiteX172" fmla="*/ 1616149 w 3136604"/>
              <a:gd name="connsiteY172" fmla="*/ 106325 h 2222204"/>
              <a:gd name="connsiteX173" fmla="*/ 1541721 w 3136604"/>
              <a:gd name="connsiteY173" fmla="*/ 74428 h 2222204"/>
              <a:gd name="connsiteX174" fmla="*/ 1509823 w 3136604"/>
              <a:gd name="connsiteY174" fmla="*/ 53163 h 2222204"/>
              <a:gd name="connsiteX175" fmla="*/ 1435395 w 3136604"/>
              <a:gd name="connsiteY175" fmla="*/ 31897 h 2222204"/>
              <a:gd name="connsiteX176" fmla="*/ 1318437 w 3136604"/>
              <a:gd name="connsiteY176" fmla="*/ 0 h 2222204"/>
              <a:gd name="connsiteX177" fmla="*/ 1180214 w 3136604"/>
              <a:gd name="connsiteY177" fmla="*/ 10632 h 2222204"/>
              <a:gd name="connsiteX178" fmla="*/ 1158949 w 3136604"/>
              <a:gd name="connsiteY178" fmla="*/ 53163 h 2222204"/>
              <a:gd name="connsiteX179" fmla="*/ 1127051 w 3136604"/>
              <a:gd name="connsiteY179" fmla="*/ 95693 h 2222204"/>
              <a:gd name="connsiteX180" fmla="*/ 1052623 w 3136604"/>
              <a:gd name="connsiteY180" fmla="*/ 212651 h 2222204"/>
              <a:gd name="connsiteX181" fmla="*/ 1020725 w 3136604"/>
              <a:gd name="connsiteY181" fmla="*/ 255181 h 2222204"/>
              <a:gd name="connsiteX182" fmla="*/ 999460 w 3136604"/>
              <a:gd name="connsiteY182" fmla="*/ 287079 h 2222204"/>
              <a:gd name="connsiteX183" fmla="*/ 967563 w 3136604"/>
              <a:gd name="connsiteY183" fmla="*/ 318977 h 2222204"/>
              <a:gd name="connsiteX184" fmla="*/ 946297 w 3136604"/>
              <a:gd name="connsiteY184" fmla="*/ 382772 h 2222204"/>
              <a:gd name="connsiteX185" fmla="*/ 914400 w 3136604"/>
              <a:gd name="connsiteY185" fmla="*/ 457200 h 2222204"/>
              <a:gd name="connsiteX186" fmla="*/ 925032 w 3136604"/>
              <a:gd name="connsiteY186" fmla="*/ 786809 h 2222204"/>
              <a:gd name="connsiteX187" fmla="*/ 935665 w 3136604"/>
              <a:gd name="connsiteY187" fmla="*/ 818707 h 2222204"/>
              <a:gd name="connsiteX188" fmla="*/ 956930 w 3136604"/>
              <a:gd name="connsiteY188" fmla="*/ 850604 h 2222204"/>
              <a:gd name="connsiteX189" fmla="*/ 978195 w 3136604"/>
              <a:gd name="connsiteY189" fmla="*/ 871870 h 2222204"/>
              <a:gd name="connsiteX190" fmla="*/ 1031358 w 3136604"/>
              <a:gd name="connsiteY190" fmla="*/ 967563 h 2222204"/>
              <a:gd name="connsiteX191" fmla="*/ 1041991 w 3136604"/>
              <a:gd name="connsiteY191" fmla="*/ 1031358 h 2222204"/>
              <a:gd name="connsiteX192" fmla="*/ 1073888 w 3136604"/>
              <a:gd name="connsiteY192" fmla="*/ 1063256 h 2222204"/>
              <a:gd name="connsiteX193" fmla="*/ 1137684 w 3136604"/>
              <a:gd name="connsiteY193" fmla="*/ 1105786 h 2222204"/>
              <a:gd name="connsiteX194" fmla="*/ 1275907 w 3136604"/>
              <a:gd name="connsiteY194" fmla="*/ 1095153 h 2222204"/>
              <a:gd name="connsiteX195" fmla="*/ 1307804 w 3136604"/>
              <a:gd name="connsiteY195" fmla="*/ 1073888 h 2222204"/>
              <a:gd name="connsiteX196" fmla="*/ 1350335 w 3136604"/>
              <a:gd name="connsiteY196" fmla="*/ 1041990 h 2222204"/>
              <a:gd name="connsiteX197" fmla="*/ 1403497 w 3136604"/>
              <a:gd name="connsiteY197" fmla="*/ 988828 h 2222204"/>
              <a:gd name="connsiteX198" fmla="*/ 1467293 w 3136604"/>
              <a:gd name="connsiteY198" fmla="*/ 999460 h 2222204"/>
              <a:gd name="connsiteX199" fmla="*/ 1499191 w 3136604"/>
              <a:gd name="connsiteY199" fmla="*/ 1020725 h 2222204"/>
              <a:gd name="connsiteX200" fmla="*/ 1584251 w 3136604"/>
              <a:gd name="connsiteY200" fmla="*/ 1041990 h 2222204"/>
              <a:gd name="connsiteX201" fmla="*/ 1679944 w 3136604"/>
              <a:gd name="connsiteY201" fmla="*/ 1063256 h 2222204"/>
              <a:gd name="connsiteX202" fmla="*/ 1935125 w 3136604"/>
              <a:gd name="connsiteY202" fmla="*/ 1052623 h 2222204"/>
              <a:gd name="connsiteX203" fmla="*/ 2041451 w 3136604"/>
              <a:gd name="connsiteY203" fmla="*/ 1041990 h 2222204"/>
              <a:gd name="connsiteX204" fmla="*/ 2062716 w 3136604"/>
              <a:gd name="connsiteY204" fmla="*/ 999460 h 2222204"/>
              <a:gd name="connsiteX205" fmla="*/ 2126511 w 3136604"/>
              <a:gd name="connsiteY205" fmla="*/ 967563 h 2222204"/>
              <a:gd name="connsiteX206" fmla="*/ 2147777 w 3136604"/>
              <a:gd name="connsiteY206" fmla="*/ 935665 h 2222204"/>
              <a:gd name="connsiteX207" fmla="*/ 2179674 w 3136604"/>
              <a:gd name="connsiteY207" fmla="*/ 925032 h 2222204"/>
              <a:gd name="connsiteX208" fmla="*/ 2243470 w 3136604"/>
              <a:gd name="connsiteY208" fmla="*/ 893135 h 2222204"/>
              <a:gd name="connsiteX209" fmla="*/ 2349795 w 3136604"/>
              <a:gd name="connsiteY209" fmla="*/ 903767 h 2222204"/>
              <a:gd name="connsiteX210" fmla="*/ 2424223 w 3136604"/>
              <a:gd name="connsiteY210" fmla="*/ 946297 h 2222204"/>
              <a:gd name="connsiteX211" fmla="*/ 2466753 w 3136604"/>
              <a:gd name="connsiteY211" fmla="*/ 956930 h 2222204"/>
              <a:gd name="connsiteX212" fmla="*/ 2498651 w 3136604"/>
              <a:gd name="connsiteY212" fmla="*/ 967563 h 2222204"/>
              <a:gd name="connsiteX213" fmla="*/ 2594344 w 3136604"/>
              <a:gd name="connsiteY213" fmla="*/ 999460 h 2222204"/>
              <a:gd name="connsiteX214" fmla="*/ 2700670 w 3136604"/>
              <a:gd name="connsiteY214" fmla="*/ 1063256 h 2222204"/>
              <a:gd name="connsiteX215" fmla="*/ 2732567 w 3136604"/>
              <a:gd name="connsiteY215" fmla="*/ 1084521 h 2222204"/>
              <a:gd name="connsiteX216" fmla="*/ 2775097 w 3136604"/>
              <a:gd name="connsiteY216" fmla="*/ 1095153 h 2222204"/>
              <a:gd name="connsiteX217" fmla="*/ 2785730 w 3136604"/>
              <a:gd name="connsiteY217" fmla="*/ 1127051 h 2222204"/>
              <a:gd name="connsiteX218" fmla="*/ 2870791 w 3136604"/>
              <a:gd name="connsiteY218" fmla="*/ 1190846 h 2222204"/>
              <a:gd name="connsiteX219" fmla="*/ 2913321 w 3136604"/>
              <a:gd name="connsiteY219" fmla="*/ 1254642 h 2222204"/>
              <a:gd name="connsiteX220" fmla="*/ 2955851 w 3136604"/>
              <a:gd name="connsiteY220" fmla="*/ 1318437 h 2222204"/>
              <a:gd name="connsiteX221" fmla="*/ 2966484 w 3136604"/>
              <a:gd name="connsiteY221" fmla="*/ 1350335 h 2222204"/>
              <a:gd name="connsiteX222" fmla="*/ 2987749 w 3136604"/>
              <a:gd name="connsiteY222" fmla="*/ 1382232 h 2222204"/>
              <a:gd name="connsiteX223" fmla="*/ 3030279 w 3136604"/>
              <a:gd name="connsiteY223" fmla="*/ 1499190 h 2222204"/>
              <a:gd name="connsiteX224" fmla="*/ 3040911 w 3136604"/>
              <a:gd name="connsiteY224" fmla="*/ 1594883 h 2222204"/>
              <a:gd name="connsiteX225" fmla="*/ 3030279 w 3136604"/>
              <a:gd name="connsiteY225" fmla="*/ 1648046 h 2222204"/>
              <a:gd name="connsiteX226" fmla="*/ 2955851 w 3136604"/>
              <a:gd name="connsiteY226" fmla="*/ 1658679 h 2222204"/>
              <a:gd name="connsiteX227" fmla="*/ 2923953 w 3136604"/>
              <a:gd name="connsiteY227" fmla="*/ 1679944 h 2222204"/>
              <a:gd name="connsiteX228" fmla="*/ 2860158 w 3136604"/>
              <a:gd name="connsiteY228" fmla="*/ 1690577 h 2222204"/>
              <a:gd name="connsiteX229" fmla="*/ 2817628 w 3136604"/>
              <a:gd name="connsiteY229" fmla="*/ 1701209 h 2222204"/>
              <a:gd name="connsiteX230" fmla="*/ 2668772 w 3136604"/>
              <a:gd name="connsiteY230" fmla="*/ 1765004 h 2222204"/>
              <a:gd name="connsiteX231" fmla="*/ 2604977 w 3136604"/>
              <a:gd name="connsiteY231" fmla="*/ 1775637 h 2222204"/>
              <a:gd name="connsiteX232" fmla="*/ 2541181 w 3136604"/>
              <a:gd name="connsiteY232" fmla="*/ 1796902 h 2222204"/>
              <a:gd name="connsiteX233" fmla="*/ 2498651 w 3136604"/>
              <a:gd name="connsiteY233" fmla="*/ 1807535 h 2222204"/>
              <a:gd name="connsiteX234" fmla="*/ 2264735 w 3136604"/>
              <a:gd name="connsiteY234" fmla="*/ 1796902 h 2222204"/>
              <a:gd name="connsiteX235" fmla="*/ 2232837 w 3136604"/>
              <a:gd name="connsiteY235" fmla="*/ 1786270 h 2222204"/>
              <a:gd name="connsiteX236" fmla="*/ 2147777 w 3136604"/>
              <a:gd name="connsiteY236" fmla="*/ 1743739 h 2222204"/>
              <a:gd name="connsiteX237" fmla="*/ 2115879 w 3136604"/>
              <a:gd name="connsiteY237" fmla="*/ 1722474 h 2222204"/>
              <a:gd name="connsiteX238" fmla="*/ 2073349 w 3136604"/>
              <a:gd name="connsiteY238" fmla="*/ 1711842 h 2222204"/>
              <a:gd name="connsiteX239" fmla="*/ 2041451 w 3136604"/>
              <a:gd name="connsiteY239" fmla="*/ 1690577 h 2222204"/>
              <a:gd name="connsiteX240" fmla="*/ 1988288 w 3136604"/>
              <a:gd name="connsiteY240" fmla="*/ 1637414 h 2222204"/>
              <a:gd name="connsiteX241" fmla="*/ 1945758 w 3136604"/>
              <a:gd name="connsiteY241" fmla="*/ 1552353 h 2222204"/>
              <a:gd name="connsiteX242" fmla="*/ 1935125 w 3136604"/>
              <a:gd name="connsiteY242" fmla="*/ 1520456 h 2222204"/>
              <a:gd name="connsiteX243" fmla="*/ 1913860 w 3136604"/>
              <a:gd name="connsiteY243" fmla="*/ 1499190 h 2222204"/>
              <a:gd name="connsiteX244" fmla="*/ 1903228 w 3136604"/>
              <a:gd name="connsiteY244" fmla="*/ 1446028 h 222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3136604" h="2222204">
                <a:moveTo>
                  <a:pt x="542260" y="712381"/>
                </a:moveTo>
                <a:cubicBezTo>
                  <a:pt x="524539" y="708837"/>
                  <a:pt x="506018" y="708095"/>
                  <a:pt x="489097" y="701749"/>
                </a:cubicBezTo>
                <a:cubicBezTo>
                  <a:pt x="477132" y="697262"/>
                  <a:pt x="468630" y="686198"/>
                  <a:pt x="457200" y="680483"/>
                </a:cubicBezTo>
                <a:cubicBezTo>
                  <a:pt x="447176" y="675471"/>
                  <a:pt x="435935" y="673395"/>
                  <a:pt x="425302" y="669851"/>
                </a:cubicBezTo>
                <a:cubicBezTo>
                  <a:pt x="393267" y="648494"/>
                  <a:pt x="388647" y="643510"/>
                  <a:pt x="350874" y="627321"/>
                </a:cubicBezTo>
                <a:cubicBezTo>
                  <a:pt x="340573" y="622906"/>
                  <a:pt x="329278" y="621103"/>
                  <a:pt x="318977" y="616688"/>
                </a:cubicBezTo>
                <a:cubicBezTo>
                  <a:pt x="231252" y="579091"/>
                  <a:pt x="327043" y="609355"/>
                  <a:pt x="212651" y="574158"/>
                </a:cubicBezTo>
                <a:cubicBezTo>
                  <a:pt x="187990" y="566570"/>
                  <a:pt x="162180" y="562476"/>
                  <a:pt x="138223" y="552893"/>
                </a:cubicBezTo>
                <a:cubicBezTo>
                  <a:pt x="108790" y="541120"/>
                  <a:pt x="75578" y="532778"/>
                  <a:pt x="53163" y="510363"/>
                </a:cubicBezTo>
                <a:cubicBezTo>
                  <a:pt x="22861" y="480061"/>
                  <a:pt x="40238" y="494658"/>
                  <a:pt x="0" y="467832"/>
                </a:cubicBezTo>
                <a:cubicBezTo>
                  <a:pt x="17721" y="531627"/>
                  <a:pt x="37105" y="594984"/>
                  <a:pt x="53163" y="659218"/>
                </a:cubicBezTo>
                <a:cubicBezTo>
                  <a:pt x="64185" y="703305"/>
                  <a:pt x="70157" y="736435"/>
                  <a:pt x="85060" y="776177"/>
                </a:cubicBezTo>
                <a:cubicBezTo>
                  <a:pt x="91761" y="794048"/>
                  <a:pt x="96856" y="812768"/>
                  <a:pt x="106325" y="829339"/>
                </a:cubicBezTo>
                <a:cubicBezTo>
                  <a:pt x="111299" y="838043"/>
                  <a:pt x="120502" y="843516"/>
                  <a:pt x="127591" y="850604"/>
                </a:cubicBezTo>
                <a:cubicBezTo>
                  <a:pt x="131810" y="892798"/>
                  <a:pt x="139452" y="984338"/>
                  <a:pt x="148856" y="1031358"/>
                </a:cubicBezTo>
                <a:cubicBezTo>
                  <a:pt x="151054" y="1042348"/>
                  <a:pt x="155944" y="1052623"/>
                  <a:pt x="159488" y="1063256"/>
                </a:cubicBezTo>
                <a:cubicBezTo>
                  <a:pt x="163032" y="1148316"/>
                  <a:pt x="164264" y="1233505"/>
                  <a:pt x="170121" y="1318437"/>
                </a:cubicBezTo>
                <a:cubicBezTo>
                  <a:pt x="171364" y="1336466"/>
                  <a:pt x="177612" y="1353803"/>
                  <a:pt x="180753" y="1371600"/>
                </a:cubicBezTo>
                <a:cubicBezTo>
                  <a:pt x="188246" y="1414061"/>
                  <a:pt x="193562" y="1456911"/>
                  <a:pt x="202018" y="1499190"/>
                </a:cubicBezTo>
                <a:cubicBezTo>
                  <a:pt x="225790" y="1618047"/>
                  <a:pt x="203235" y="1575442"/>
                  <a:pt x="244549" y="1637414"/>
                </a:cubicBezTo>
                <a:cubicBezTo>
                  <a:pt x="248093" y="1651591"/>
                  <a:pt x="253114" y="1665478"/>
                  <a:pt x="255181" y="1679944"/>
                </a:cubicBezTo>
                <a:cubicBezTo>
                  <a:pt x="260218" y="1715205"/>
                  <a:pt x="259250" y="1751261"/>
                  <a:pt x="265814" y="1786270"/>
                </a:cubicBezTo>
                <a:cubicBezTo>
                  <a:pt x="269945" y="1808301"/>
                  <a:pt x="279991" y="1828800"/>
                  <a:pt x="287079" y="1850065"/>
                </a:cubicBezTo>
                <a:cubicBezTo>
                  <a:pt x="301014" y="1891870"/>
                  <a:pt x="311709" y="1928979"/>
                  <a:pt x="340242" y="1967023"/>
                </a:cubicBezTo>
                <a:cubicBezTo>
                  <a:pt x="350874" y="1981200"/>
                  <a:pt x="361839" y="1995133"/>
                  <a:pt x="372139" y="2009553"/>
                </a:cubicBezTo>
                <a:cubicBezTo>
                  <a:pt x="379566" y="2019952"/>
                  <a:pt x="385223" y="2031634"/>
                  <a:pt x="393404" y="2041451"/>
                </a:cubicBezTo>
                <a:cubicBezTo>
                  <a:pt x="419378" y="2072620"/>
                  <a:pt x="486305" y="2125115"/>
                  <a:pt x="510363" y="2137144"/>
                </a:cubicBezTo>
                <a:cubicBezTo>
                  <a:pt x="527540" y="2145732"/>
                  <a:pt x="592895" y="2183422"/>
                  <a:pt x="627321" y="2190307"/>
                </a:cubicBezTo>
                <a:cubicBezTo>
                  <a:pt x="651896" y="2195222"/>
                  <a:pt x="676979" y="2197128"/>
                  <a:pt x="701749" y="2200939"/>
                </a:cubicBezTo>
                <a:cubicBezTo>
                  <a:pt x="893533" y="2230444"/>
                  <a:pt x="624155" y="2191375"/>
                  <a:pt x="839972" y="2222204"/>
                </a:cubicBezTo>
                <a:lnTo>
                  <a:pt x="1573618" y="2211572"/>
                </a:lnTo>
                <a:cubicBezTo>
                  <a:pt x="1629985" y="2210069"/>
                  <a:pt x="1697219" y="2181669"/>
                  <a:pt x="1743739" y="2158409"/>
                </a:cubicBezTo>
                <a:cubicBezTo>
                  <a:pt x="1757916" y="2151321"/>
                  <a:pt x="1771701" y="2143388"/>
                  <a:pt x="1786270" y="2137144"/>
                </a:cubicBezTo>
                <a:cubicBezTo>
                  <a:pt x="1796571" y="2132729"/>
                  <a:pt x="1808143" y="2131523"/>
                  <a:pt x="1818167" y="2126511"/>
                </a:cubicBezTo>
                <a:cubicBezTo>
                  <a:pt x="1829597" y="2120796"/>
                  <a:pt x="1838056" y="2109613"/>
                  <a:pt x="1850065" y="2105246"/>
                </a:cubicBezTo>
                <a:cubicBezTo>
                  <a:pt x="1877531" y="2095258"/>
                  <a:pt x="1906929" y="2091671"/>
                  <a:pt x="1935125" y="2083981"/>
                </a:cubicBezTo>
                <a:cubicBezTo>
                  <a:pt x="1945938" y="2081032"/>
                  <a:pt x="1956390" y="2076893"/>
                  <a:pt x="1967023" y="2073349"/>
                </a:cubicBezTo>
                <a:cubicBezTo>
                  <a:pt x="1981200" y="2062716"/>
                  <a:pt x="1994062" y="2050057"/>
                  <a:pt x="2009553" y="2041451"/>
                </a:cubicBezTo>
                <a:cubicBezTo>
                  <a:pt x="2068483" y="2008712"/>
                  <a:pt x="2060881" y="2034119"/>
                  <a:pt x="2115879" y="1988288"/>
                </a:cubicBezTo>
                <a:cubicBezTo>
                  <a:pt x="2159592" y="1951861"/>
                  <a:pt x="2198636" y="1906299"/>
                  <a:pt x="2232837" y="1860697"/>
                </a:cubicBezTo>
                <a:cubicBezTo>
                  <a:pt x="2240504" y="1850474"/>
                  <a:pt x="2245921" y="1838617"/>
                  <a:pt x="2254102" y="1828800"/>
                </a:cubicBezTo>
                <a:cubicBezTo>
                  <a:pt x="2307983" y="1764143"/>
                  <a:pt x="2267917" y="1833068"/>
                  <a:pt x="2307265" y="1754372"/>
                </a:cubicBezTo>
                <a:cubicBezTo>
                  <a:pt x="2334555" y="1645206"/>
                  <a:pt x="2297462" y="1780512"/>
                  <a:pt x="2339163" y="1669311"/>
                </a:cubicBezTo>
                <a:cubicBezTo>
                  <a:pt x="2344294" y="1655628"/>
                  <a:pt x="2345781" y="1640832"/>
                  <a:pt x="2349795" y="1626781"/>
                </a:cubicBezTo>
                <a:cubicBezTo>
                  <a:pt x="2352874" y="1616004"/>
                  <a:pt x="2356884" y="1605516"/>
                  <a:pt x="2360428" y="1594883"/>
                </a:cubicBezTo>
                <a:cubicBezTo>
                  <a:pt x="2379617" y="1479746"/>
                  <a:pt x="2360752" y="1572484"/>
                  <a:pt x="2381693" y="1499190"/>
                </a:cubicBezTo>
                <a:cubicBezTo>
                  <a:pt x="2384222" y="1490337"/>
                  <a:pt x="2396003" y="1436355"/>
                  <a:pt x="2402958" y="1424763"/>
                </a:cubicBezTo>
                <a:cubicBezTo>
                  <a:pt x="2408116" y="1416167"/>
                  <a:pt x="2417135" y="1410586"/>
                  <a:pt x="2424223" y="1403497"/>
                </a:cubicBezTo>
                <a:cubicBezTo>
                  <a:pt x="2443718" y="1345015"/>
                  <a:pt x="2423142" y="1397415"/>
                  <a:pt x="2456121" y="1339702"/>
                </a:cubicBezTo>
                <a:cubicBezTo>
                  <a:pt x="2463985" y="1325940"/>
                  <a:pt x="2467239" y="1309348"/>
                  <a:pt x="2477386" y="1297172"/>
                </a:cubicBezTo>
                <a:cubicBezTo>
                  <a:pt x="2485567" y="1287355"/>
                  <a:pt x="2498651" y="1282995"/>
                  <a:pt x="2509284" y="1275907"/>
                </a:cubicBezTo>
                <a:cubicBezTo>
                  <a:pt x="2512828" y="1265274"/>
                  <a:pt x="2514904" y="1254034"/>
                  <a:pt x="2519916" y="1244009"/>
                </a:cubicBezTo>
                <a:cubicBezTo>
                  <a:pt x="2534719" y="1214402"/>
                  <a:pt x="2549563" y="1203729"/>
                  <a:pt x="2573079" y="1180214"/>
                </a:cubicBezTo>
                <a:cubicBezTo>
                  <a:pt x="2597758" y="1106171"/>
                  <a:pt x="2566057" y="1185430"/>
                  <a:pt x="2604977" y="1127051"/>
                </a:cubicBezTo>
                <a:cubicBezTo>
                  <a:pt x="2660962" y="1043076"/>
                  <a:pt x="2588476" y="1122288"/>
                  <a:pt x="2658139" y="1052623"/>
                </a:cubicBezTo>
                <a:cubicBezTo>
                  <a:pt x="2665227" y="1034902"/>
                  <a:pt x="2671652" y="1016901"/>
                  <a:pt x="2679404" y="999460"/>
                </a:cubicBezTo>
                <a:cubicBezTo>
                  <a:pt x="2685841" y="984976"/>
                  <a:pt x="2694783" y="971646"/>
                  <a:pt x="2700670" y="956930"/>
                </a:cubicBezTo>
                <a:cubicBezTo>
                  <a:pt x="2735365" y="870195"/>
                  <a:pt x="2700266" y="914805"/>
                  <a:pt x="2753832" y="861237"/>
                </a:cubicBezTo>
                <a:cubicBezTo>
                  <a:pt x="2757376" y="843516"/>
                  <a:pt x="2756987" y="824526"/>
                  <a:pt x="2764465" y="808074"/>
                </a:cubicBezTo>
                <a:cubicBezTo>
                  <a:pt x="2775041" y="784807"/>
                  <a:pt x="2798913" y="768525"/>
                  <a:pt x="2806995" y="744279"/>
                </a:cubicBezTo>
                <a:lnTo>
                  <a:pt x="2828260" y="680483"/>
                </a:lnTo>
                <a:cubicBezTo>
                  <a:pt x="2831804" y="669851"/>
                  <a:pt x="2832676" y="657911"/>
                  <a:pt x="2838893" y="648586"/>
                </a:cubicBezTo>
                <a:lnTo>
                  <a:pt x="2860158" y="616688"/>
                </a:lnTo>
                <a:cubicBezTo>
                  <a:pt x="2920877" y="707768"/>
                  <a:pt x="2834340" y="566580"/>
                  <a:pt x="2892056" y="797442"/>
                </a:cubicBezTo>
                <a:cubicBezTo>
                  <a:pt x="2898255" y="822236"/>
                  <a:pt x="2923156" y="838378"/>
                  <a:pt x="2934586" y="861237"/>
                </a:cubicBezTo>
                <a:cubicBezTo>
                  <a:pt x="2941674" y="875414"/>
                  <a:pt x="2946638" y="890869"/>
                  <a:pt x="2955851" y="903767"/>
                </a:cubicBezTo>
                <a:cubicBezTo>
                  <a:pt x="2964591" y="916003"/>
                  <a:pt x="2977116" y="925032"/>
                  <a:pt x="2987749" y="935665"/>
                </a:cubicBezTo>
                <a:lnTo>
                  <a:pt x="3019646" y="1031358"/>
                </a:lnTo>
                <a:cubicBezTo>
                  <a:pt x="3019649" y="1031368"/>
                  <a:pt x="3040908" y="1095142"/>
                  <a:pt x="3040911" y="1095153"/>
                </a:cubicBezTo>
                <a:cubicBezTo>
                  <a:pt x="3044455" y="1109330"/>
                  <a:pt x="3048374" y="1123418"/>
                  <a:pt x="3051544" y="1137683"/>
                </a:cubicBezTo>
                <a:cubicBezTo>
                  <a:pt x="3055465" y="1155325"/>
                  <a:pt x="3057422" y="1173411"/>
                  <a:pt x="3062177" y="1190846"/>
                </a:cubicBezTo>
                <a:cubicBezTo>
                  <a:pt x="3068075" y="1212472"/>
                  <a:pt x="3071008" y="1235991"/>
                  <a:pt x="3083442" y="1254642"/>
                </a:cubicBezTo>
                <a:lnTo>
                  <a:pt x="3104707" y="1286539"/>
                </a:lnTo>
                <a:cubicBezTo>
                  <a:pt x="3128821" y="1383003"/>
                  <a:pt x="3100574" y="1263806"/>
                  <a:pt x="3125972" y="1403497"/>
                </a:cubicBezTo>
                <a:cubicBezTo>
                  <a:pt x="3128586" y="1417875"/>
                  <a:pt x="3133060" y="1431851"/>
                  <a:pt x="3136604" y="1446028"/>
                </a:cubicBezTo>
                <a:cubicBezTo>
                  <a:pt x="3133400" y="1478066"/>
                  <a:pt x="3142608" y="1553930"/>
                  <a:pt x="3104707" y="1584251"/>
                </a:cubicBezTo>
                <a:cubicBezTo>
                  <a:pt x="3095955" y="1591252"/>
                  <a:pt x="3083442" y="1591339"/>
                  <a:pt x="3072809" y="1594883"/>
                </a:cubicBezTo>
                <a:cubicBezTo>
                  <a:pt x="3062176" y="1601972"/>
                  <a:pt x="3052006" y="1609809"/>
                  <a:pt x="3040911" y="1616149"/>
                </a:cubicBezTo>
                <a:cubicBezTo>
                  <a:pt x="3027149" y="1624013"/>
                  <a:pt x="3011822" y="1629014"/>
                  <a:pt x="2998381" y="1637414"/>
                </a:cubicBezTo>
                <a:cubicBezTo>
                  <a:pt x="2950825" y="1667136"/>
                  <a:pt x="2964854" y="1671837"/>
                  <a:pt x="2913321" y="1690577"/>
                </a:cubicBezTo>
                <a:cubicBezTo>
                  <a:pt x="2889072" y="1699395"/>
                  <a:pt x="2863142" y="1703024"/>
                  <a:pt x="2838893" y="1711842"/>
                </a:cubicBezTo>
                <a:cubicBezTo>
                  <a:pt x="2823997" y="1717259"/>
                  <a:pt x="2810931" y="1726863"/>
                  <a:pt x="2796363" y="1733107"/>
                </a:cubicBezTo>
                <a:cubicBezTo>
                  <a:pt x="2775014" y="1742257"/>
                  <a:pt x="2743509" y="1748978"/>
                  <a:pt x="2721935" y="1754372"/>
                </a:cubicBezTo>
                <a:cubicBezTo>
                  <a:pt x="2690037" y="1750828"/>
                  <a:pt x="2656197" y="1755260"/>
                  <a:pt x="2626242" y="1743739"/>
                </a:cubicBezTo>
                <a:cubicBezTo>
                  <a:pt x="2607529" y="1736542"/>
                  <a:pt x="2599750" y="1713238"/>
                  <a:pt x="2583711" y="1701209"/>
                </a:cubicBezTo>
                <a:cubicBezTo>
                  <a:pt x="2571031" y="1691699"/>
                  <a:pt x="2554943" y="1687808"/>
                  <a:pt x="2541181" y="1679944"/>
                </a:cubicBezTo>
                <a:cubicBezTo>
                  <a:pt x="2530086" y="1673604"/>
                  <a:pt x="2520379" y="1665019"/>
                  <a:pt x="2509284" y="1658679"/>
                </a:cubicBezTo>
                <a:cubicBezTo>
                  <a:pt x="2495522" y="1650815"/>
                  <a:pt x="2480609" y="1645112"/>
                  <a:pt x="2466753" y="1637414"/>
                </a:cubicBezTo>
                <a:cubicBezTo>
                  <a:pt x="2391422" y="1595563"/>
                  <a:pt x="2440007" y="1614322"/>
                  <a:pt x="2381693" y="1594883"/>
                </a:cubicBezTo>
                <a:cubicBezTo>
                  <a:pt x="2363972" y="1580706"/>
                  <a:pt x="2345492" y="1567430"/>
                  <a:pt x="2328530" y="1552353"/>
                </a:cubicBezTo>
                <a:cubicBezTo>
                  <a:pt x="2313545" y="1539033"/>
                  <a:pt x="2302682" y="1520944"/>
                  <a:pt x="2286000" y="1509823"/>
                </a:cubicBezTo>
                <a:cubicBezTo>
                  <a:pt x="2270119" y="1499236"/>
                  <a:pt x="2250558" y="1495646"/>
                  <a:pt x="2232837" y="1488558"/>
                </a:cubicBezTo>
                <a:cubicBezTo>
                  <a:pt x="2218660" y="1470837"/>
                  <a:pt x="2207175" y="1450576"/>
                  <a:pt x="2190307" y="1435395"/>
                </a:cubicBezTo>
                <a:cubicBezTo>
                  <a:pt x="2087696" y="1343045"/>
                  <a:pt x="2161946" y="1441294"/>
                  <a:pt x="2083981" y="1350335"/>
                </a:cubicBezTo>
                <a:cubicBezTo>
                  <a:pt x="2075665" y="1340633"/>
                  <a:pt x="2070144" y="1328836"/>
                  <a:pt x="2062716" y="1318437"/>
                </a:cubicBezTo>
                <a:cubicBezTo>
                  <a:pt x="2052416" y="1304017"/>
                  <a:pt x="2042487" y="1289243"/>
                  <a:pt x="2030818" y="1275907"/>
                </a:cubicBezTo>
                <a:cubicBezTo>
                  <a:pt x="2017616" y="1260819"/>
                  <a:pt x="2002465" y="1247554"/>
                  <a:pt x="1988288" y="1233377"/>
                </a:cubicBezTo>
                <a:cubicBezTo>
                  <a:pt x="1981200" y="1219200"/>
                  <a:pt x="1971577" y="1206028"/>
                  <a:pt x="1967023" y="1190846"/>
                </a:cubicBezTo>
                <a:cubicBezTo>
                  <a:pt x="1960828" y="1170197"/>
                  <a:pt x="1956391" y="1148609"/>
                  <a:pt x="1956391" y="1127051"/>
                </a:cubicBezTo>
                <a:cubicBezTo>
                  <a:pt x="1956391" y="1017124"/>
                  <a:pt x="1960925" y="907200"/>
                  <a:pt x="1967023" y="797442"/>
                </a:cubicBezTo>
                <a:cubicBezTo>
                  <a:pt x="1971078" y="724458"/>
                  <a:pt x="1977384" y="766900"/>
                  <a:pt x="1988288" y="712381"/>
                </a:cubicBezTo>
                <a:cubicBezTo>
                  <a:pt x="2020115" y="553244"/>
                  <a:pt x="1987346" y="629204"/>
                  <a:pt x="2030818" y="542260"/>
                </a:cubicBezTo>
                <a:cubicBezTo>
                  <a:pt x="2034362" y="520995"/>
                  <a:pt x="2035256" y="499114"/>
                  <a:pt x="2041451" y="478465"/>
                </a:cubicBezTo>
                <a:cubicBezTo>
                  <a:pt x="2046006" y="463283"/>
                  <a:pt x="2058872" y="451312"/>
                  <a:pt x="2062716" y="435935"/>
                </a:cubicBezTo>
                <a:cubicBezTo>
                  <a:pt x="2069646" y="408214"/>
                  <a:pt x="2067362" y="378814"/>
                  <a:pt x="2073349" y="350874"/>
                </a:cubicBezTo>
                <a:cubicBezTo>
                  <a:pt x="2078046" y="328956"/>
                  <a:pt x="2094614" y="287079"/>
                  <a:pt x="2094614" y="287079"/>
                </a:cubicBezTo>
                <a:cubicBezTo>
                  <a:pt x="2091070" y="262270"/>
                  <a:pt x="2092545" y="236203"/>
                  <a:pt x="2083981" y="212651"/>
                </a:cubicBezTo>
                <a:cubicBezTo>
                  <a:pt x="2077925" y="195997"/>
                  <a:pt x="2063429" y="183734"/>
                  <a:pt x="2052084" y="170121"/>
                </a:cubicBezTo>
                <a:cubicBezTo>
                  <a:pt x="2037959" y="153171"/>
                  <a:pt x="2018538" y="137398"/>
                  <a:pt x="1998921" y="127590"/>
                </a:cubicBezTo>
                <a:cubicBezTo>
                  <a:pt x="1988897" y="122578"/>
                  <a:pt x="1977656" y="120502"/>
                  <a:pt x="1967023" y="116958"/>
                </a:cubicBezTo>
                <a:cubicBezTo>
                  <a:pt x="1949302" y="120502"/>
                  <a:pt x="1930024" y="119508"/>
                  <a:pt x="1913860" y="127590"/>
                </a:cubicBezTo>
                <a:cubicBezTo>
                  <a:pt x="1900411" y="134315"/>
                  <a:pt x="1893380" y="149702"/>
                  <a:pt x="1881963" y="159488"/>
                </a:cubicBezTo>
                <a:cubicBezTo>
                  <a:pt x="1868508" y="171021"/>
                  <a:pt x="1853609" y="180753"/>
                  <a:pt x="1839432" y="191386"/>
                </a:cubicBezTo>
                <a:cubicBezTo>
                  <a:pt x="1821969" y="261239"/>
                  <a:pt x="1840169" y="208705"/>
                  <a:pt x="1807535" y="265814"/>
                </a:cubicBezTo>
                <a:cubicBezTo>
                  <a:pt x="1773205" y="325892"/>
                  <a:pt x="1802906" y="291709"/>
                  <a:pt x="1765004" y="329609"/>
                </a:cubicBezTo>
                <a:cubicBezTo>
                  <a:pt x="1761460" y="343786"/>
                  <a:pt x="1758571" y="358142"/>
                  <a:pt x="1754372" y="372139"/>
                </a:cubicBezTo>
                <a:cubicBezTo>
                  <a:pt x="1747931" y="393609"/>
                  <a:pt x="1733107" y="435935"/>
                  <a:pt x="1733107" y="435935"/>
                </a:cubicBezTo>
                <a:cubicBezTo>
                  <a:pt x="1729563" y="563526"/>
                  <a:pt x="1745598" y="693179"/>
                  <a:pt x="1722474" y="818707"/>
                </a:cubicBezTo>
                <a:cubicBezTo>
                  <a:pt x="1718413" y="840751"/>
                  <a:pt x="1679944" y="832884"/>
                  <a:pt x="1658679" y="839972"/>
                </a:cubicBezTo>
                <a:cubicBezTo>
                  <a:pt x="1599677" y="859639"/>
                  <a:pt x="1637892" y="849215"/>
                  <a:pt x="1541721" y="861237"/>
                </a:cubicBezTo>
                <a:cubicBezTo>
                  <a:pt x="1531088" y="864781"/>
                  <a:pt x="1520744" y="869350"/>
                  <a:pt x="1509823" y="871870"/>
                </a:cubicBezTo>
                <a:cubicBezTo>
                  <a:pt x="1474605" y="879997"/>
                  <a:pt x="1403497" y="893135"/>
                  <a:pt x="1403497" y="893135"/>
                </a:cubicBezTo>
                <a:cubicBezTo>
                  <a:pt x="1362003" y="913882"/>
                  <a:pt x="1368183" y="913298"/>
                  <a:pt x="1329070" y="925032"/>
                </a:cubicBezTo>
                <a:cubicBezTo>
                  <a:pt x="1310902" y="930482"/>
                  <a:pt x="1211519" y="957226"/>
                  <a:pt x="1190846" y="967563"/>
                </a:cubicBezTo>
                <a:lnTo>
                  <a:pt x="1148316" y="988828"/>
                </a:lnTo>
                <a:cubicBezTo>
                  <a:pt x="1123226" y="1022281"/>
                  <a:pt x="1109748" y="1034968"/>
                  <a:pt x="1095153" y="1073888"/>
                </a:cubicBezTo>
                <a:cubicBezTo>
                  <a:pt x="1085638" y="1099262"/>
                  <a:pt x="1077562" y="1158170"/>
                  <a:pt x="1073888" y="1180214"/>
                </a:cubicBezTo>
                <a:cubicBezTo>
                  <a:pt x="1077432" y="1290084"/>
                  <a:pt x="1078423" y="1400065"/>
                  <a:pt x="1084521" y="1509823"/>
                </a:cubicBezTo>
                <a:cubicBezTo>
                  <a:pt x="1084708" y="1513188"/>
                  <a:pt x="1097279" y="1583540"/>
                  <a:pt x="1105786" y="1594883"/>
                </a:cubicBezTo>
                <a:cubicBezTo>
                  <a:pt x="1120823" y="1614932"/>
                  <a:pt x="1145048" y="1627194"/>
                  <a:pt x="1158949" y="1648046"/>
                </a:cubicBezTo>
                <a:cubicBezTo>
                  <a:pt x="1166037" y="1658679"/>
                  <a:pt x="1171178" y="1670908"/>
                  <a:pt x="1180214" y="1679944"/>
                </a:cubicBezTo>
                <a:cubicBezTo>
                  <a:pt x="1197591" y="1697321"/>
                  <a:pt x="1233509" y="1718013"/>
                  <a:pt x="1254642" y="1733107"/>
                </a:cubicBezTo>
                <a:cubicBezTo>
                  <a:pt x="1269062" y="1743407"/>
                  <a:pt x="1281786" y="1756212"/>
                  <a:pt x="1297172" y="1765004"/>
                </a:cubicBezTo>
                <a:cubicBezTo>
                  <a:pt x="1319044" y="1777502"/>
                  <a:pt x="1376638" y="1783320"/>
                  <a:pt x="1392865" y="1786270"/>
                </a:cubicBezTo>
                <a:cubicBezTo>
                  <a:pt x="1556330" y="1815991"/>
                  <a:pt x="1321838" y="1776203"/>
                  <a:pt x="1509823" y="1807535"/>
                </a:cubicBezTo>
                <a:cubicBezTo>
                  <a:pt x="1623237" y="1803991"/>
                  <a:pt x="1736770" y="1803196"/>
                  <a:pt x="1850065" y="1796902"/>
                </a:cubicBezTo>
                <a:cubicBezTo>
                  <a:pt x="1878436" y="1795326"/>
                  <a:pt x="1969133" y="1757416"/>
                  <a:pt x="1977656" y="1754372"/>
                </a:cubicBezTo>
                <a:cubicBezTo>
                  <a:pt x="1998765" y="1746833"/>
                  <a:pt x="2020385" y="1740767"/>
                  <a:pt x="2041451" y="1733107"/>
                </a:cubicBezTo>
                <a:cubicBezTo>
                  <a:pt x="2181355" y="1682233"/>
                  <a:pt x="2031683" y="1732820"/>
                  <a:pt x="2126511" y="1701209"/>
                </a:cubicBezTo>
                <a:cubicBezTo>
                  <a:pt x="2140688" y="1687032"/>
                  <a:pt x="2153820" y="1671727"/>
                  <a:pt x="2169042" y="1658679"/>
                </a:cubicBezTo>
                <a:cubicBezTo>
                  <a:pt x="2178744" y="1650363"/>
                  <a:pt x="2190541" y="1644841"/>
                  <a:pt x="2200939" y="1637414"/>
                </a:cubicBezTo>
                <a:cubicBezTo>
                  <a:pt x="2215359" y="1627114"/>
                  <a:pt x="2229293" y="1616149"/>
                  <a:pt x="2243470" y="1605516"/>
                </a:cubicBezTo>
                <a:cubicBezTo>
                  <a:pt x="2260314" y="1571827"/>
                  <a:pt x="2269028" y="1548061"/>
                  <a:pt x="2296632" y="1520456"/>
                </a:cubicBezTo>
                <a:cubicBezTo>
                  <a:pt x="2305668" y="1511420"/>
                  <a:pt x="2319031" y="1507739"/>
                  <a:pt x="2328530" y="1499190"/>
                </a:cubicBezTo>
                <a:cubicBezTo>
                  <a:pt x="2354609" y="1475719"/>
                  <a:pt x="2379979" y="1451277"/>
                  <a:pt x="2402958" y="1424763"/>
                </a:cubicBezTo>
                <a:cubicBezTo>
                  <a:pt x="2500750" y="1311926"/>
                  <a:pt x="2427770" y="1365690"/>
                  <a:pt x="2498651" y="1318437"/>
                </a:cubicBezTo>
                <a:cubicBezTo>
                  <a:pt x="2539545" y="1236648"/>
                  <a:pt x="2497107" y="1313407"/>
                  <a:pt x="2573079" y="1212111"/>
                </a:cubicBezTo>
                <a:cubicBezTo>
                  <a:pt x="2588413" y="1191665"/>
                  <a:pt x="2601432" y="1169581"/>
                  <a:pt x="2615609" y="1148316"/>
                </a:cubicBezTo>
                <a:lnTo>
                  <a:pt x="2658139" y="1084521"/>
                </a:lnTo>
                <a:lnTo>
                  <a:pt x="2679404" y="1052623"/>
                </a:lnTo>
                <a:cubicBezTo>
                  <a:pt x="2709930" y="930523"/>
                  <a:pt x="2667245" y="1080993"/>
                  <a:pt x="2711302" y="978195"/>
                </a:cubicBezTo>
                <a:cubicBezTo>
                  <a:pt x="2731734" y="930520"/>
                  <a:pt x="2711883" y="945135"/>
                  <a:pt x="2732567" y="903767"/>
                </a:cubicBezTo>
                <a:cubicBezTo>
                  <a:pt x="2738282" y="892337"/>
                  <a:pt x="2746744" y="882502"/>
                  <a:pt x="2753832" y="871870"/>
                </a:cubicBezTo>
                <a:cubicBezTo>
                  <a:pt x="2757376" y="850605"/>
                  <a:pt x="2764465" y="829633"/>
                  <a:pt x="2764465" y="808074"/>
                </a:cubicBezTo>
                <a:cubicBezTo>
                  <a:pt x="2764465" y="744180"/>
                  <a:pt x="2759890" y="680294"/>
                  <a:pt x="2753832" y="616688"/>
                </a:cubicBezTo>
                <a:cubicBezTo>
                  <a:pt x="2750688" y="583672"/>
                  <a:pt x="2736273" y="581569"/>
                  <a:pt x="2721935" y="552893"/>
                </a:cubicBezTo>
                <a:cubicBezTo>
                  <a:pt x="2677935" y="464895"/>
                  <a:pt x="2756413" y="589092"/>
                  <a:pt x="2690037" y="478465"/>
                </a:cubicBezTo>
                <a:cubicBezTo>
                  <a:pt x="2683395" y="467394"/>
                  <a:pt x="2649321" y="408790"/>
                  <a:pt x="2626242" y="393404"/>
                </a:cubicBezTo>
                <a:cubicBezTo>
                  <a:pt x="2594237" y="372067"/>
                  <a:pt x="2584217" y="373658"/>
                  <a:pt x="2551814" y="361507"/>
                </a:cubicBezTo>
                <a:cubicBezTo>
                  <a:pt x="2533943" y="354806"/>
                  <a:pt x="2517065" y="345264"/>
                  <a:pt x="2498651" y="340242"/>
                </a:cubicBezTo>
                <a:cubicBezTo>
                  <a:pt x="2455975" y="328603"/>
                  <a:pt x="2347858" y="321701"/>
                  <a:pt x="2317897" y="318977"/>
                </a:cubicBezTo>
                <a:cubicBezTo>
                  <a:pt x="2307265" y="315433"/>
                  <a:pt x="2296776" y="311423"/>
                  <a:pt x="2286000" y="308344"/>
                </a:cubicBezTo>
                <a:cubicBezTo>
                  <a:pt x="2271949" y="304329"/>
                  <a:pt x="2257153" y="302842"/>
                  <a:pt x="2243470" y="297711"/>
                </a:cubicBezTo>
                <a:cubicBezTo>
                  <a:pt x="2144574" y="260625"/>
                  <a:pt x="2267010" y="287457"/>
                  <a:pt x="2137144" y="265814"/>
                </a:cubicBezTo>
                <a:cubicBezTo>
                  <a:pt x="2126511" y="262270"/>
                  <a:pt x="2115548" y="259596"/>
                  <a:pt x="2105246" y="255181"/>
                </a:cubicBezTo>
                <a:cubicBezTo>
                  <a:pt x="2090678" y="248937"/>
                  <a:pt x="2078007" y="238086"/>
                  <a:pt x="2062716" y="233916"/>
                </a:cubicBezTo>
                <a:cubicBezTo>
                  <a:pt x="2038538" y="227322"/>
                  <a:pt x="2013097" y="226827"/>
                  <a:pt x="1988288" y="223283"/>
                </a:cubicBezTo>
                <a:cubicBezTo>
                  <a:pt x="1977656" y="219739"/>
                  <a:pt x="1967204" y="215600"/>
                  <a:pt x="1956391" y="212651"/>
                </a:cubicBezTo>
                <a:cubicBezTo>
                  <a:pt x="1928195" y="204961"/>
                  <a:pt x="1899056" y="200628"/>
                  <a:pt x="1871330" y="191386"/>
                </a:cubicBezTo>
                <a:cubicBezTo>
                  <a:pt x="1822288" y="175038"/>
                  <a:pt x="1850422" y="182951"/>
                  <a:pt x="1786270" y="170121"/>
                </a:cubicBezTo>
                <a:cubicBezTo>
                  <a:pt x="1772093" y="163033"/>
                  <a:pt x="1758580" y="154421"/>
                  <a:pt x="1743739" y="148856"/>
                </a:cubicBezTo>
                <a:cubicBezTo>
                  <a:pt x="1730056" y="143725"/>
                  <a:pt x="1714640" y="143979"/>
                  <a:pt x="1701209" y="138223"/>
                </a:cubicBezTo>
                <a:cubicBezTo>
                  <a:pt x="1605386" y="97155"/>
                  <a:pt x="1750980" y="133293"/>
                  <a:pt x="1616149" y="106325"/>
                </a:cubicBezTo>
                <a:cubicBezTo>
                  <a:pt x="1536067" y="52938"/>
                  <a:pt x="1637844" y="115623"/>
                  <a:pt x="1541721" y="74428"/>
                </a:cubicBezTo>
                <a:cubicBezTo>
                  <a:pt x="1529975" y="69394"/>
                  <a:pt x="1521253" y="58878"/>
                  <a:pt x="1509823" y="53163"/>
                </a:cubicBezTo>
                <a:cubicBezTo>
                  <a:pt x="1491956" y="44230"/>
                  <a:pt x="1452429" y="37007"/>
                  <a:pt x="1435395" y="31897"/>
                </a:cubicBezTo>
                <a:cubicBezTo>
                  <a:pt x="1327484" y="-477"/>
                  <a:pt x="1415325" y="19377"/>
                  <a:pt x="1318437" y="0"/>
                </a:cubicBezTo>
                <a:cubicBezTo>
                  <a:pt x="1272363" y="3544"/>
                  <a:pt x="1224053" y="-3981"/>
                  <a:pt x="1180214" y="10632"/>
                </a:cubicBezTo>
                <a:cubicBezTo>
                  <a:pt x="1165177" y="15644"/>
                  <a:pt x="1167350" y="39722"/>
                  <a:pt x="1158949" y="53163"/>
                </a:cubicBezTo>
                <a:cubicBezTo>
                  <a:pt x="1149557" y="68190"/>
                  <a:pt x="1136881" y="80948"/>
                  <a:pt x="1127051" y="95693"/>
                </a:cubicBezTo>
                <a:cubicBezTo>
                  <a:pt x="1101418" y="134142"/>
                  <a:pt x="1080350" y="175683"/>
                  <a:pt x="1052623" y="212651"/>
                </a:cubicBezTo>
                <a:cubicBezTo>
                  <a:pt x="1041990" y="226828"/>
                  <a:pt x="1031025" y="240761"/>
                  <a:pt x="1020725" y="255181"/>
                </a:cubicBezTo>
                <a:cubicBezTo>
                  <a:pt x="1013297" y="265580"/>
                  <a:pt x="1007641" y="277262"/>
                  <a:pt x="999460" y="287079"/>
                </a:cubicBezTo>
                <a:cubicBezTo>
                  <a:pt x="989834" y="298631"/>
                  <a:pt x="978195" y="308344"/>
                  <a:pt x="967563" y="318977"/>
                </a:cubicBezTo>
                <a:cubicBezTo>
                  <a:pt x="960474" y="340242"/>
                  <a:pt x="956321" y="362723"/>
                  <a:pt x="946297" y="382772"/>
                </a:cubicBezTo>
                <a:cubicBezTo>
                  <a:pt x="920020" y="435327"/>
                  <a:pt x="930044" y="410265"/>
                  <a:pt x="914400" y="457200"/>
                </a:cubicBezTo>
                <a:cubicBezTo>
                  <a:pt x="917944" y="567070"/>
                  <a:pt x="918577" y="677072"/>
                  <a:pt x="925032" y="786809"/>
                </a:cubicBezTo>
                <a:cubicBezTo>
                  <a:pt x="925690" y="797998"/>
                  <a:pt x="930653" y="808682"/>
                  <a:pt x="935665" y="818707"/>
                </a:cubicBezTo>
                <a:cubicBezTo>
                  <a:pt x="941380" y="830136"/>
                  <a:pt x="948947" y="840626"/>
                  <a:pt x="956930" y="850604"/>
                </a:cubicBezTo>
                <a:cubicBezTo>
                  <a:pt x="963192" y="858432"/>
                  <a:pt x="972180" y="863850"/>
                  <a:pt x="978195" y="871870"/>
                </a:cubicBezTo>
                <a:cubicBezTo>
                  <a:pt x="1004161" y="906492"/>
                  <a:pt x="1022633" y="928302"/>
                  <a:pt x="1031358" y="967563"/>
                </a:cubicBezTo>
                <a:cubicBezTo>
                  <a:pt x="1036035" y="988608"/>
                  <a:pt x="1033235" y="1011658"/>
                  <a:pt x="1041991" y="1031358"/>
                </a:cubicBezTo>
                <a:cubicBezTo>
                  <a:pt x="1048098" y="1045099"/>
                  <a:pt x="1062019" y="1054024"/>
                  <a:pt x="1073888" y="1063256"/>
                </a:cubicBezTo>
                <a:cubicBezTo>
                  <a:pt x="1094062" y="1078947"/>
                  <a:pt x="1137684" y="1105786"/>
                  <a:pt x="1137684" y="1105786"/>
                </a:cubicBezTo>
                <a:cubicBezTo>
                  <a:pt x="1183758" y="1102242"/>
                  <a:pt x="1230488" y="1103669"/>
                  <a:pt x="1275907" y="1095153"/>
                </a:cubicBezTo>
                <a:cubicBezTo>
                  <a:pt x="1288467" y="1092798"/>
                  <a:pt x="1297406" y="1081315"/>
                  <a:pt x="1307804" y="1073888"/>
                </a:cubicBezTo>
                <a:cubicBezTo>
                  <a:pt x="1322224" y="1063588"/>
                  <a:pt x="1337804" y="1054521"/>
                  <a:pt x="1350335" y="1041990"/>
                </a:cubicBezTo>
                <a:cubicBezTo>
                  <a:pt x="1421221" y="971105"/>
                  <a:pt x="1318435" y="1045537"/>
                  <a:pt x="1403497" y="988828"/>
                </a:cubicBezTo>
                <a:cubicBezTo>
                  <a:pt x="1424762" y="992372"/>
                  <a:pt x="1446841" y="992643"/>
                  <a:pt x="1467293" y="999460"/>
                </a:cubicBezTo>
                <a:cubicBezTo>
                  <a:pt x="1479416" y="1003501"/>
                  <a:pt x="1487182" y="1016358"/>
                  <a:pt x="1499191" y="1020725"/>
                </a:cubicBezTo>
                <a:cubicBezTo>
                  <a:pt x="1526657" y="1030713"/>
                  <a:pt x="1556525" y="1032748"/>
                  <a:pt x="1584251" y="1041990"/>
                </a:cubicBezTo>
                <a:cubicBezTo>
                  <a:pt x="1636601" y="1059441"/>
                  <a:pt x="1605094" y="1050780"/>
                  <a:pt x="1679944" y="1063256"/>
                </a:cubicBezTo>
                <a:lnTo>
                  <a:pt x="1935125" y="1052623"/>
                </a:lnTo>
                <a:cubicBezTo>
                  <a:pt x="1970682" y="1050531"/>
                  <a:pt x="2008572" y="1055690"/>
                  <a:pt x="2041451" y="1041990"/>
                </a:cubicBezTo>
                <a:cubicBezTo>
                  <a:pt x="2056082" y="1035894"/>
                  <a:pt x="2052569" y="1011636"/>
                  <a:pt x="2062716" y="999460"/>
                </a:cubicBezTo>
                <a:cubicBezTo>
                  <a:pt x="2078571" y="980434"/>
                  <a:pt x="2104740" y="974820"/>
                  <a:pt x="2126511" y="967563"/>
                </a:cubicBezTo>
                <a:cubicBezTo>
                  <a:pt x="2133600" y="956930"/>
                  <a:pt x="2137798" y="943648"/>
                  <a:pt x="2147777" y="935665"/>
                </a:cubicBezTo>
                <a:cubicBezTo>
                  <a:pt x="2156529" y="928664"/>
                  <a:pt x="2169650" y="930044"/>
                  <a:pt x="2179674" y="925032"/>
                </a:cubicBezTo>
                <a:cubicBezTo>
                  <a:pt x="2262109" y="883814"/>
                  <a:pt x="2163304" y="919855"/>
                  <a:pt x="2243470" y="893135"/>
                </a:cubicBezTo>
                <a:cubicBezTo>
                  <a:pt x="2278912" y="896679"/>
                  <a:pt x="2314967" y="896304"/>
                  <a:pt x="2349795" y="903767"/>
                </a:cubicBezTo>
                <a:cubicBezTo>
                  <a:pt x="2393939" y="913226"/>
                  <a:pt x="2387050" y="930366"/>
                  <a:pt x="2424223" y="946297"/>
                </a:cubicBezTo>
                <a:cubicBezTo>
                  <a:pt x="2437654" y="952053"/>
                  <a:pt x="2452702" y="952915"/>
                  <a:pt x="2466753" y="956930"/>
                </a:cubicBezTo>
                <a:cubicBezTo>
                  <a:pt x="2477530" y="960009"/>
                  <a:pt x="2488349" y="963148"/>
                  <a:pt x="2498651" y="967563"/>
                </a:cubicBezTo>
                <a:cubicBezTo>
                  <a:pt x="2575685" y="1000578"/>
                  <a:pt x="2504728" y="981538"/>
                  <a:pt x="2594344" y="999460"/>
                </a:cubicBezTo>
                <a:cubicBezTo>
                  <a:pt x="2659733" y="1032155"/>
                  <a:pt x="2623687" y="1011933"/>
                  <a:pt x="2700670" y="1063256"/>
                </a:cubicBezTo>
                <a:cubicBezTo>
                  <a:pt x="2711302" y="1070344"/>
                  <a:pt x="2720170" y="1081422"/>
                  <a:pt x="2732567" y="1084521"/>
                </a:cubicBezTo>
                <a:lnTo>
                  <a:pt x="2775097" y="1095153"/>
                </a:lnTo>
                <a:cubicBezTo>
                  <a:pt x="2778641" y="1105786"/>
                  <a:pt x="2777805" y="1119126"/>
                  <a:pt x="2785730" y="1127051"/>
                </a:cubicBezTo>
                <a:cubicBezTo>
                  <a:pt x="2829698" y="1171019"/>
                  <a:pt x="2842501" y="1153127"/>
                  <a:pt x="2870791" y="1190846"/>
                </a:cubicBezTo>
                <a:cubicBezTo>
                  <a:pt x="2886126" y="1211292"/>
                  <a:pt x="2913321" y="1254642"/>
                  <a:pt x="2913321" y="1254642"/>
                </a:cubicBezTo>
                <a:cubicBezTo>
                  <a:pt x="2938601" y="1330484"/>
                  <a:pt x="2902755" y="1238794"/>
                  <a:pt x="2955851" y="1318437"/>
                </a:cubicBezTo>
                <a:cubicBezTo>
                  <a:pt x="2962068" y="1327762"/>
                  <a:pt x="2961472" y="1340310"/>
                  <a:pt x="2966484" y="1350335"/>
                </a:cubicBezTo>
                <a:cubicBezTo>
                  <a:pt x="2972199" y="1361764"/>
                  <a:pt x="2980661" y="1371600"/>
                  <a:pt x="2987749" y="1382232"/>
                </a:cubicBezTo>
                <a:cubicBezTo>
                  <a:pt x="3012113" y="1479690"/>
                  <a:pt x="2992802" y="1442975"/>
                  <a:pt x="3030279" y="1499190"/>
                </a:cubicBezTo>
                <a:cubicBezTo>
                  <a:pt x="3033823" y="1531088"/>
                  <a:pt x="3040911" y="1562789"/>
                  <a:pt x="3040911" y="1594883"/>
                </a:cubicBezTo>
                <a:cubicBezTo>
                  <a:pt x="3040911" y="1612955"/>
                  <a:pt x="3044736" y="1637203"/>
                  <a:pt x="3030279" y="1648046"/>
                </a:cubicBezTo>
                <a:cubicBezTo>
                  <a:pt x="3010230" y="1663083"/>
                  <a:pt x="2980660" y="1655135"/>
                  <a:pt x="2955851" y="1658679"/>
                </a:cubicBezTo>
                <a:cubicBezTo>
                  <a:pt x="2945218" y="1665767"/>
                  <a:pt x="2936076" y="1675903"/>
                  <a:pt x="2923953" y="1679944"/>
                </a:cubicBezTo>
                <a:cubicBezTo>
                  <a:pt x="2903501" y="1686761"/>
                  <a:pt x="2881298" y="1686349"/>
                  <a:pt x="2860158" y="1690577"/>
                </a:cubicBezTo>
                <a:cubicBezTo>
                  <a:pt x="2845829" y="1693443"/>
                  <a:pt x="2831805" y="1697665"/>
                  <a:pt x="2817628" y="1701209"/>
                </a:cubicBezTo>
                <a:cubicBezTo>
                  <a:pt x="2761855" y="1729095"/>
                  <a:pt x="2731379" y="1747116"/>
                  <a:pt x="2668772" y="1765004"/>
                </a:cubicBezTo>
                <a:cubicBezTo>
                  <a:pt x="2648043" y="1770927"/>
                  <a:pt x="2625892" y="1770408"/>
                  <a:pt x="2604977" y="1775637"/>
                </a:cubicBezTo>
                <a:cubicBezTo>
                  <a:pt x="2583231" y="1781074"/>
                  <a:pt x="2562927" y="1791465"/>
                  <a:pt x="2541181" y="1796902"/>
                </a:cubicBezTo>
                <a:lnTo>
                  <a:pt x="2498651" y="1807535"/>
                </a:lnTo>
                <a:cubicBezTo>
                  <a:pt x="2420679" y="1803991"/>
                  <a:pt x="2342539" y="1803126"/>
                  <a:pt x="2264735" y="1796902"/>
                </a:cubicBezTo>
                <a:cubicBezTo>
                  <a:pt x="2253563" y="1796008"/>
                  <a:pt x="2243040" y="1790908"/>
                  <a:pt x="2232837" y="1786270"/>
                </a:cubicBezTo>
                <a:cubicBezTo>
                  <a:pt x="2203978" y="1773152"/>
                  <a:pt x="2174153" y="1761323"/>
                  <a:pt x="2147777" y="1743739"/>
                </a:cubicBezTo>
                <a:cubicBezTo>
                  <a:pt x="2137144" y="1736651"/>
                  <a:pt x="2127625" y="1727508"/>
                  <a:pt x="2115879" y="1722474"/>
                </a:cubicBezTo>
                <a:cubicBezTo>
                  <a:pt x="2102448" y="1716718"/>
                  <a:pt x="2087526" y="1715386"/>
                  <a:pt x="2073349" y="1711842"/>
                </a:cubicBezTo>
                <a:cubicBezTo>
                  <a:pt x="2062716" y="1704754"/>
                  <a:pt x="2050487" y="1699613"/>
                  <a:pt x="2041451" y="1690577"/>
                </a:cubicBezTo>
                <a:cubicBezTo>
                  <a:pt x="1970567" y="1619693"/>
                  <a:pt x="2073349" y="1694121"/>
                  <a:pt x="1988288" y="1637414"/>
                </a:cubicBezTo>
                <a:cubicBezTo>
                  <a:pt x="1974111" y="1609060"/>
                  <a:pt x="1955783" y="1582426"/>
                  <a:pt x="1945758" y="1552353"/>
                </a:cubicBezTo>
                <a:cubicBezTo>
                  <a:pt x="1942214" y="1541721"/>
                  <a:pt x="1940891" y="1530066"/>
                  <a:pt x="1935125" y="1520456"/>
                </a:cubicBezTo>
                <a:cubicBezTo>
                  <a:pt x="1929967" y="1511860"/>
                  <a:pt x="1920948" y="1506279"/>
                  <a:pt x="1913860" y="1499190"/>
                </a:cubicBezTo>
                <a:cubicBezTo>
                  <a:pt x="1900987" y="1460568"/>
                  <a:pt x="1903228" y="1478500"/>
                  <a:pt x="1903228" y="144602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86844" y="2955149"/>
            <a:ext cx="2880320" cy="23042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Professional becoming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089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show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Entering the assemblage allows professional becomings to be viewed as a process of (re)making a thing; </a:t>
            </a:r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/>
              <a:t>events in this paper detail machinic assemblages in </a:t>
            </a:r>
            <a:r>
              <a:rPr lang="en-GB" sz="2400" dirty="0" smtClean="0"/>
              <a:t>action;</a:t>
            </a:r>
          </a:p>
          <a:p>
            <a:r>
              <a:rPr lang="en-GB" sz="2400" dirty="0" smtClean="0"/>
              <a:t>All </a:t>
            </a:r>
            <a:r>
              <a:rPr lang="en-GB" sz="2400" dirty="0"/>
              <a:t>three participants experienced their own becomings as nomads (Braidotti, 2011</a:t>
            </a:r>
            <a:r>
              <a:rPr lang="en-GB" sz="2400" dirty="0" smtClean="0"/>
              <a:t>);</a:t>
            </a:r>
          </a:p>
          <a:p>
            <a:r>
              <a:rPr lang="en-GB" sz="2400" b="1" dirty="0"/>
              <a:t>Professional becomings can explore and (re)configure complexity within the everyday lives of practitioners.</a:t>
            </a:r>
            <a:endParaRPr lang="en-GB" sz="2400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92769"/>
            <a:ext cx="20162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4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with close reading and grappling with dense and challenging theory;</a:t>
            </a:r>
          </a:p>
          <a:p>
            <a:r>
              <a:rPr lang="en-GB" dirty="0" smtClean="0"/>
              <a:t>Finalise methodology chapter</a:t>
            </a:r>
          </a:p>
          <a:p>
            <a:r>
              <a:rPr lang="en-GB" dirty="0" smtClean="0"/>
              <a:t>Thesis upgrade at the end of December 2015;</a:t>
            </a:r>
          </a:p>
          <a:p>
            <a:r>
              <a:rPr lang="en-GB" dirty="0" smtClean="0"/>
              <a:t>Data collection 2015;</a:t>
            </a:r>
          </a:p>
          <a:p>
            <a:r>
              <a:rPr lang="en-GB" dirty="0" smtClean="0"/>
              <a:t>Continue to consider data analysis……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5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Bibliography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endParaRPr lang="en-GB" sz="1200" dirty="0" smtClean="0"/>
          </a:p>
          <a:p>
            <a:r>
              <a:rPr lang="en-GB" sz="1400" dirty="0"/>
              <a:t>Braidotti, R. (2002) </a:t>
            </a:r>
            <a:r>
              <a:rPr lang="en-GB" sz="1400" i="1" dirty="0"/>
              <a:t>Metamorphosis: Towards and Materialist Theory of Becoming.</a:t>
            </a:r>
            <a:r>
              <a:rPr lang="en-GB" sz="1400" dirty="0"/>
              <a:t> Cambridge: Polity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Braidotti, R. (2011) </a:t>
            </a:r>
            <a:r>
              <a:rPr lang="en-GB" sz="1400" i="1" dirty="0"/>
              <a:t>Nomadic Theory. The Portable Rosi Braidotti.</a:t>
            </a:r>
            <a:r>
              <a:rPr lang="en-GB" sz="1400" dirty="0"/>
              <a:t> New York: Columbia University Press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/>
              <a:t>Coleman, R. &amp; Ringrose, J. (Ed.) (2013) </a:t>
            </a:r>
            <a:r>
              <a:rPr lang="en-GB" sz="1400" i="1" dirty="0"/>
              <a:t>Deleuze and Research Methodology.</a:t>
            </a:r>
            <a:r>
              <a:rPr lang="en-GB" sz="1400" dirty="0"/>
              <a:t> Edinburgh: Edinburgh University Press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Coole, D. H. and Frost, S. (2010) (Eds.) </a:t>
            </a:r>
            <a:r>
              <a:rPr lang="en-GB" sz="1400" i="1" dirty="0"/>
              <a:t>New Materialisms: Ontology, agency, and politics.</a:t>
            </a:r>
            <a:r>
              <a:rPr lang="en-GB" sz="1400" dirty="0"/>
              <a:t> Durham, NC: Duke University Press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DeLanda, M. (2006) </a:t>
            </a:r>
            <a:r>
              <a:rPr lang="en-GB" sz="1400" i="1" dirty="0"/>
              <a:t>A New philosophy of society.</a:t>
            </a:r>
            <a:r>
              <a:rPr lang="en-GB" sz="1400" dirty="0"/>
              <a:t> London: Continuum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Deleuze, G. (1994) </a:t>
            </a:r>
            <a:r>
              <a:rPr lang="en-GB" sz="1400" i="1" dirty="0"/>
              <a:t>Difference and repetition.</a:t>
            </a:r>
            <a:r>
              <a:rPr lang="en-GB" sz="1400" dirty="0"/>
              <a:t> London: Athalone Press</a:t>
            </a:r>
            <a:r>
              <a:rPr lang="en-GB" sz="1400" dirty="0" smtClean="0"/>
              <a:t>.</a:t>
            </a:r>
            <a:endParaRPr lang="en-GB" sz="1400" dirty="0"/>
          </a:p>
          <a:p>
            <a:r>
              <a:rPr lang="en-GB" sz="1400" dirty="0" smtClean="0"/>
              <a:t>Deleuze</a:t>
            </a:r>
            <a:r>
              <a:rPr lang="en-GB" sz="1400" dirty="0"/>
              <a:t>, G. and Guattari, F. (1984) </a:t>
            </a:r>
            <a:r>
              <a:rPr lang="en-GB" sz="1400" i="1" dirty="0"/>
              <a:t>What is philosophy?</a:t>
            </a:r>
            <a:r>
              <a:rPr lang="en-GB" sz="1400" dirty="0"/>
              <a:t> Trans. By G. Burchell and H. Tomlinson. London: Verso.</a:t>
            </a:r>
          </a:p>
          <a:p>
            <a:r>
              <a:rPr lang="en-GB" sz="1400" dirty="0" smtClean="0"/>
              <a:t>Deleuze</a:t>
            </a:r>
            <a:r>
              <a:rPr lang="en-GB" sz="1400" dirty="0"/>
              <a:t>, G. and Guattari, F. (1987) </a:t>
            </a:r>
            <a:r>
              <a:rPr lang="en-GB" sz="1400" i="1" dirty="0"/>
              <a:t>A Thousand Plateaus: Capitalism and Schizophrenia</a:t>
            </a:r>
            <a:r>
              <a:rPr lang="en-GB" sz="1400" dirty="0"/>
              <a:t>. London: Bloomsbury Academic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Fox, N. J. and Alldred, P. (2015) New materialist social inquiry: designs, methods and the research-assemblage,  </a:t>
            </a:r>
            <a:r>
              <a:rPr lang="en-GB" sz="1400" i="1" dirty="0"/>
              <a:t>International Journal of Social Research Methodology, </a:t>
            </a:r>
            <a:r>
              <a:rPr lang="en-GB" sz="1400" dirty="0"/>
              <a:t>18 (4), 399-414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Gibson, B. E. (2006) Disability, Connectivity and Transgressing the Autonomous Body,  </a:t>
            </a:r>
            <a:r>
              <a:rPr lang="en-GB" sz="1400" i="1" dirty="0"/>
              <a:t>Journal of Medical Humanities, </a:t>
            </a:r>
            <a:r>
              <a:rPr lang="en-GB" sz="1400" dirty="0"/>
              <a:t>27, 531-546</a:t>
            </a:r>
            <a:r>
              <a:rPr lang="en-GB" sz="1400" dirty="0" smtClean="0"/>
              <a:t>.</a:t>
            </a:r>
          </a:p>
          <a:p>
            <a:pPr marL="0" indent="0">
              <a:buNone/>
            </a:pPr>
            <a:endParaRPr lang="en-GB" sz="1200" dirty="0"/>
          </a:p>
          <a:p>
            <a:endParaRPr lang="en-GB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5"/>
          </a:xfrm>
        </p:spPr>
        <p:txBody>
          <a:bodyPr/>
          <a:lstStyle/>
          <a:p>
            <a:r>
              <a:rPr lang="en-GB" dirty="0" smtClean="0"/>
              <a:t>Bibliography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400" dirty="0"/>
              <a:t>Hickey-Moody, A. and Malins, P. (2007) Introduction: Gilles Deleuze and Four Movements in Social Thought, in A. Hickey-Moody and P. Malins (Eds.) </a:t>
            </a:r>
            <a:r>
              <a:rPr lang="en-GB" sz="1400" i="1" dirty="0"/>
              <a:t>Deleuzian Encounters. Studies in Contemporary Social Issues.</a:t>
            </a:r>
            <a:r>
              <a:rPr lang="en-GB" sz="1400" dirty="0"/>
              <a:t> Basingstoke: Palgrave MacMillan. </a:t>
            </a:r>
          </a:p>
          <a:p>
            <a:r>
              <a:rPr lang="en-GB" sz="1400" dirty="0"/>
              <a:t>Honan, E. and Sellars, M. (2006) So how does it work? – rhizomatic methodologies. Engaging Pedagogies: Australian Association for Research in Education International Conference, Adelaide, SA: AARE. </a:t>
            </a:r>
            <a:endParaRPr lang="en-GB" sz="1400" dirty="0" smtClean="0"/>
          </a:p>
          <a:p>
            <a:r>
              <a:rPr lang="en-GB" sz="1400" dirty="0" smtClean="0"/>
              <a:t>Jones</a:t>
            </a:r>
            <a:r>
              <a:rPr lang="en-GB" sz="1400" dirty="0"/>
              <a:t>, L. &amp; Holmes, R. (2014) ‘Studying play through new research practices’ in L. Brooker, M. Blaise &amp; S. Edwards (Ed) </a:t>
            </a:r>
            <a:r>
              <a:rPr lang="en-GB" sz="1400" i="1" dirty="0"/>
              <a:t>The Sage Handbook of Play and Learning in Early Childhood</a:t>
            </a:r>
            <a:r>
              <a:rPr lang="en-GB" sz="1400" dirty="0"/>
              <a:t>. London: Sage.</a:t>
            </a:r>
          </a:p>
          <a:p>
            <a:r>
              <a:rPr lang="en-GB" sz="1400" dirty="0" smtClean="0"/>
              <a:t>MacLure</a:t>
            </a:r>
            <a:r>
              <a:rPr lang="en-GB" sz="1400" dirty="0"/>
              <a:t>, M. (2010) ‘The Offence of Theory’. </a:t>
            </a:r>
            <a:r>
              <a:rPr lang="en-GB" sz="1400" i="1" dirty="0"/>
              <a:t>Journal of Education Policy.</a:t>
            </a:r>
            <a:r>
              <a:rPr lang="en-GB" sz="1400" dirty="0"/>
              <a:t> 25(2), pp. 277-286.</a:t>
            </a:r>
          </a:p>
          <a:p>
            <a:r>
              <a:rPr lang="en-GB" sz="1400" dirty="0">
                <a:cs typeface="Arial" charset="0"/>
              </a:rPr>
              <a:t>MacLure, R. (2013) </a:t>
            </a:r>
            <a:r>
              <a:rPr lang="en-GB" sz="1400" i="1" dirty="0">
                <a:cs typeface="Arial" charset="0"/>
              </a:rPr>
              <a:t>‘Classification or Wonder? Coding as an Analytical Practice in Qualitative Research’, </a:t>
            </a:r>
            <a:r>
              <a:rPr lang="en-GB" sz="1400" dirty="0">
                <a:cs typeface="Arial" charset="0"/>
              </a:rPr>
              <a:t>in </a:t>
            </a:r>
            <a:r>
              <a:rPr lang="en-GB" sz="1400" dirty="0"/>
              <a:t>Coleman, R. &amp; Ringrose, J. (Ed.) </a:t>
            </a:r>
            <a:r>
              <a:rPr lang="en-GB" sz="1400" i="1" dirty="0"/>
              <a:t>Deleuze and Research Methodology.</a:t>
            </a:r>
            <a:r>
              <a:rPr lang="en-GB" sz="1400" dirty="0"/>
              <a:t> Edinburgh: Edinburgh University Press.</a:t>
            </a:r>
          </a:p>
          <a:p>
            <a:r>
              <a:rPr lang="en-GB" sz="1400" dirty="0" smtClean="0">
                <a:cs typeface="Arial" charset="0"/>
              </a:rPr>
              <a:t>Taylor</a:t>
            </a:r>
            <a:r>
              <a:rPr lang="en-GB" sz="1400" dirty="0">
                <a:cs typeface="Arial" charset="0"/>
              </a:rPr>
              <a:t>, C. A. (2013) </a:t>
            </a:r>
            <a:r>
              <a:rPr lang="en-GB" sz="1400" i="1" dirty="0">
                <a:cs typeface="Arial" charset="0"/>
              </a:rPr>
              <a:t>‘Mobile Sections and Flowering Matter in Participant-Generated Video: Exploring a Deleuzian Approach to Visual Sociology’</a:t>
            </a:r>
            <a:r>
              <a:rPr lang="en-GB" sz="1400" dirty="0">
                <a:cs typeface="Arial" charset="0"/>
              </a:rPr>
              <a:t> , in </a:t>
            </a:r>
            <a:r>
              <a:rPr lang="en-GB" sz="1400" dirty="0"/>
              <a:t>Coleman, R. &amp; Ringrose, J. (Ed.) </a:t>
            </a:r>
            <a:r>
              <a:rPr lang="en-GB" sz="1400" i="1" dirty="0"/>
              <a:t>Deleuze and Research Methodology.</a:t>
            </a:r>
            <a:r>
              <a:rPr lang="en-GB" sz="1400" dirty="0"/>
              <a:t> Edinburgh: Edinburgh University Press</a:t>
            </a:r>
            <a:r>
              <a:rPr lang="en-GB" sz="1400" dirty="0" smtClean="0"/>
              <a:t>.</a:t>
            </a:r>
          </a:p>
          <a:p>
            <a:r>
              <a:rPr lang="en-GB" sz="1400" dirty="0"/>
              <a:t>Van der Tuin, I. and Dolphijn, R. (2010) ‘The transversality of new materialism’, </a:t>
            </a:r>
            <a:r>
              <a:rPr lang="en-GB" sz="1400" i="1" dirty="0"/>
              <a:t>Women: A Cultural Review, </a:t>
            </a:r>
            <a:r>
              <a:rPr lang="en-GB" sz="1400" dirty="0"/>
              <a:t>21, 153-171.</a:t>
            </a:r>
          </a:p>
          <a:p>
            <a:r>
              <a:rPr lang="en-GB" sz="1400" dirty="0" smtClean="0"/>
              <a:t>Wolfe</a:t>
            </a:r>
            <a:r>
              <a:rPr lang="en-GB" sz="1400" dirty="0"/>
              <a:t>, C. (2010) </a:t>
            </a:r>
            <a:r>
              <a:rPr lang="en-GB" sz="1400" i="1" dirty="0"/>
              <a:t>What is Posthumanism.</a:t>
            </a:r>
            <a:r>
              <a:rPr lang="en-GB" sz="1400" dirty="0"/>
              <a:t> Minneapolis: University of Minnesota Press.</a:t>
            </a:r>
          </a:p>
          <a:p>
            <a:pPr marL="0" indent="0">
              <a:buNone/>
            </a:pPr>
            <a:endParaRPr lang="en-GB" sz="1200" dirty="0"/>
          </a:p>
          <a:p>
            <a:endParaRPr lang="en-GB" sz="1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- 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CORP PP MAIN 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691680" y="1988840"/>
            <a:ext cx="6995120" cy="4137323"/>
          </a:xfrm>
        </p:spPr>
        <p:txBody>
          <a:bodyPr/>
          <a:lstStyle/>
          <a:p>
            <a:pPr>
              <a:buNone/>
            </a:pPr>
            <a:r>
              <a:rPr lang="en-GB" sz="1100" dirty="0" smtClean="0"/>
              <a:t>Title, Nikki Fairchild</a:t>
            </a:r>
            <a:endParaRPr lang="en-GB" sz="1100" kern="1200" dirty="0" smtClean="0">
              <a:solidFill>
                <a:srgbClr val="3D6373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en-GB" sz="1100" b="1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Senior Lecturer</a:t>
            </a:r>
            <a:endParaRPr lang="en-GB" sz="1100" kern="1200" dirty="0" smtClean="0">
              <a:solidFill>
                <a:srgbClr val="3D6373"/>
              </a:solidFill>
              <a:latin typeface="Arial" pitchFamily="34" charset="0"/>
              <a:ea typeface="+mn-ea"/>
              <a:cs typeface="+mn-cs"/>
            </a:endParaRP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Department of Childhood, Social Work and Social Care,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University of Chichester, 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College Lane, 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Chichester, 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West Sussex,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PO19 6PE.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 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Tel: 01243 816287</a:t>
            </a:r>
          </a:p>
          <a:p>
            <a:pPr>
              <a:buNone/>
            </a:pP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Email: </a:t>
            </a:r>
            <a:r>
              <a:rPr lang="en-GB" sz="1100" kern="1200" dirty="0" smtClean="0">
                <a:solidFill>
                  <a:srgbClr val="3D6373"/>
                </a:solidFill>
                <a:hlinkClick r:id="rId3"/>
              </a:rPr>
              <a:t>n.fairchi</a:t>
            </a:r>
            <a:r>
              <a:rPr lang="en-GB" sz="1100" dirty="0" smtClean="0">
                <a:hlinkClick r:id="rId3"/>
              </a:rPr>
              <a:t>ld</a:t>
            </a:r>
            <a:r>
              <a:rPr lang="en-GB" sz="1100" kern="1200" dirty="0" smtClean="0">
                <a:solidFill>
                  <a:srgbClr val="3D6373"/>
                </a:solidFill>
                <a:hlinkClick r:id="rId3"/>
              </a:rPr>
              <a:t>@chi.ac.uk</a:t>
            </a:r>
            <a:r>
              <a:rPr lang="en-GB" sz="1100" kern="1200" dirty="0" smtClean="0">
                <a:solidFill>
                  <a:srgbClr val="3D6373"/>
                </a:solidFill>
                <a:latin typeface="Arial" pitchFamily="34" charset="0"/>
                <a:ea typeface="+mn-ea"/>
                <a:cs typeface="+mn-cs"/>
              </a:rPr>
              <a:t> </a:t>
            </a:r>
          </a:p>
          <a:p>
            <a:pPr>
              <a:buNone/>
            </a:pPr>
            <a:endParaRPr lang="en-GB" sz="11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758BC3C-659D-4EA2-B119-D3448118F4B1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D64C-E3D0-467E-83E0-5FDB8954CAE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BERA – Nikki Fairchild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91680" y="914790"/>
            <a:ext cx="6995120" cy="1074049"/>
          </a:xfrm>
        </p:spPr>
        <p:txBody>
          <a:bodyPr/>
          <a:lstStyle/>
          <a:p>
            <a:r>
              <a:rPr lang="en-GB" dirty="0" smtClean="0"/>
              <a:t>Contact Details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this presentation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ED1B9DA-5211-4BD8-943B-81ECADFD2929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DB56-9A96-4102-A124-7522B8990317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3078" name="Picture 15" descr="GENERIC PP HEADER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GB" dirty="0" smtClean="0"/>
              <a:t>To chart progress of my doctoral studies;</a:t>
            </a:r>
          </a:p>
          <a:p>
            <a:r>
              <a:rPr lang="en-GB" dirty="0" smtClean="0"/>
              <a:t>To consider how Posthumanist theorising can build on concepts of professional identity;</a:t>
            </a:r>
          </a:p>
          <a:p>
            <a:r>
              <a:rPr lang="en-GB" dirty="0" smtClean="0"/>
              <a:t>This paper reflect on ways to use Posthumanist theorising with data separate to my doctoral studies;</a:t>
            </a:r>
          </a:p>
          <a:p>
            <a:r>
              <a:rPr lang="en-GB" dirty="0" smtClean="0"/>
              <a:t>To details my next steps.</a:t>
            </a:r>
          </a:p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UoC – Nikki Fairchild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Researcher becomings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End of second year of my doctoral studies;</a:t>
            </a:r>
          </a:p>
          <a:p>
            <a:r>
              <a:rPr lang="en-GB" sz="2800" dirty="0" smtClean="0"/>
              <a:t>Close reading of Posthumanist theory, particularly work of Deleuze and Guattari (1984; 1987);</a:t>
            </a:r>
          </a:p>
          <a:p>
            <a:r>
              <a:rPr lang="en-GB" sz="2800" dirty="0" smtClean="0"/>
              <a:t>Reflecting on </a:t>
            </a:r>
            <a:r>
              <a:rPr lang="en-GB" sz="2800" dirty="0"/>
              <a:t>MacLure (2010: pp. 277) who argues theory should ‘offend and interrupt’ and offer possibilities for opening up new </a:t>
            </a:r>
            <a:r>
              <a:rPr lang="en-GB" sz="2800" dirty="0" smtClean="0"/>
              <a:t>thinking;</a:t>
            </a:r>
          </a:p>
          <a:p>
            <a:r>
              <a:rPr lang="en-GB" sz="2800" dirty="0" smtClean="0"/>
              <a:t>Considering how to put Posthumanist theory to work within my research.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Posthumanist theorising?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900" b="1" dirty="0" smtClean="0"/>
              <a:t>Different philosophical position to explore the decentred subject (Wolfe, 2010).</a:t>
            </a:r>
          </a:p>
          <a:p>
            <a:pPr lvl="1"/>
            <a:r>
              <a:rPr lang="en-GB" sz="2400" dirty="0" smtClean="0"/>
              <a:t>(Re)framing </a:t>
            </a:r>
            <a:r>
              <a:rPr lang="en-GB" sz="2400" dirty="0"/>
              <a:t>of binary opposites </a:t>
            </a:r>
            <a:r>
              <a:rPr lang="en-GB" sz="2400" dirty="0" smtClean="0"/>
              <a:t>(Jones </a:t>
            </a:r>
            <a:r>
              <a:rPr lang="en-GB" sz="2400" dirty="0"/>
              <a:t>and Holmes 2014);</a:t>
            </a:r>
          </a:p>
          <a:p>
            <a:pPr lvl="1"/>
            <a:r>
              <a:rPr lang="en-GB" sz="2400" dirty="0" smtClean="0"/>
              <a:t>Social </a:t>
            </a:r>
            <a:r>
              <a:rPr lang="en-GB" sz="2400" dirty="0"/>
              <a:t>world as mobile, messy, creative, changing and open ended, sensory and affective (Coleman and Ringrose 2013);</a:t>
            </a:r>
          </a:p>
          <a:p>
            <a:pPr lvl="1"/>
            <a:r>
              <a:rPr lang="en-GB" sz="2400" dirty="0"/>
              <a:t>Mindful of the instability of the divide between theory and practice (Coleman and Ringrose 2013).</a:t>
            </a:r>
          </a:p>
          <a:p>
            <a:pPr lvl="1"/>
            <a:endParaRPr lang="en-GB" sz="25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Key terminology (1)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Assemblage</a:t>
            </a:r>
          </a:p>
          <a:p>
            <a:pPr marL="0" indent="0">
              <a:buNone/>
            </a:pPr>
            <a:r>
              <a:rPr lang="en-GB" sz="2800" dirty="0"/>
              <a:t>O</a:t>
            </a:r>
            <a:r>
              <a:rPr lang="en-GB" sz="2800" dirty="0" smtClean="0"/>
              <a:t>bjects, utterances, institutions, bodies and fragments interrelate…..as a mix rather than a hierarchy. These entanglements form a ‘cabinet of curiosities’ (MacLure, 2013: 165).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Arial" charset="0"/>
              <a:buNone/>
            </a:pPr>
            <a:endParaRPr lang="en-GB" dirty="0" smtClean="0"/>
          </a:p>
          <a:p>
            <a:pPr>
              <a:buFont typeface="Arial" charset="0"/>
              <a:buNone/>
            </a:pP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02163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4"/>
            <a:ext cx="1790702" cy="225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terminology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Becoming </a:t>
            </a:r>
            <a:endParaRPr lang="en-GB" sz="2400" dirty="0"/>
          </a:p>
          <a:p>
            <a:r>
              <a:rPr lang="en-GB" sz="2400" dirty="0" smtClean="0"/>
              <a:t>Subjectivities are multiplicities. Subject characterised by flows of forces, intensities, desires and are continually formed and reformed by ‘dynamic individuation’ from which the changing self emerges. (Deleuze and Parnet, 1987: 93, citied in Taylor, 2013).</a:t>
            </a:r>
          </a:p>
          <a:p>
            <a:r>
              <a:rPr lang="en-GB" sz="2400" dirty="0" smtClean="0"/>
              <a:t>The process is a metamorphosis - no end product – constantly changing (Braidotti, 2002).</a:t>
            </a:r>
            <a:endParaRPr lang="en-GB" sz="2400" dirty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Nikki Fairchild - University of Chichester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01674"/>
            <a:ext cx="2232248" cy="1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1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terminology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b="1" dirty="0" smtClean="0"/>
              <a:t>Molar</a:t>
            </a:r>
            <a:r>
              <a:rPr lang="en-GB" sz="2400" dirty="0" smtClean="0"/>
              <a:t> </a:t>
            </a:r>
            <a:r>
              <a:rPr lang="en-GB" sz="2400" i="1" dirty="0" smtClean="0"/>
              <a:t>– </a:t>
            </a:r>
            <a:r>
              <a:rPr lang="en-GB" sz="2400" dirty="0" smtClean="0"/>
              <a:t>Regimes of power – fixed and fitted into pre-existing categories (macro);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Molecular</a:t>
            </a:r>
            <a:r>
              <a:rPr lang="en-GB" sz="2400" dirty="0" smtClean="0"/>
              <a:t> – The little cracks, micro-politics of becoming, the ruptures (micro);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Lines of flight</a:t>
            </a:r>
            <a:r>
              <a:rPr lang="en-GB" sz="2400" dirty="0" smtClean="0"/>
              <a:t> – Changes in direction the molar and molecular interactions</a:t>
            </a:r>
            <a:r>
              <a:rPr lang="en-GB" dirty="0" smtClean="0"/>
              <a:t>.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Nikki Fairchild - University of Chichester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941168"/>
            <a:ext cx="216024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Posthuman identity….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sz="2800" dirty="0" smtClean="0"/>
              <a:t>Identity - </a:t>
            </a:r>
            <a:r>
              <a:rPr lang="en-GB" sz="2800" dirty="0"/>
              <a:t>society makes sense of a changing </a:t>
            </a:r>
            <a:r>
              <a:rPr lang="en-GB" sz="2800" dirty="0" smtClean="0"/>
              <a:t>world</a:t>
            </a:r>
            <a:r>
              <a:rPr lang="en-GB" sz="2800" dirty="0"/>
              <a:t> </a:t>
            </a:r>
            <a:r>
              <a:rPr lang="en-GB" sz="1600" dirty="0" smtClean="0"/>
              <a:t>(Deleuze </a:t>
            </a:r>
            <a:r>
              <a:rPr lang="en-GB" sz="1600" dirty="0"/>
              <a:t>and </a:t>
            </a:r>
            <a:r>
              <a:rPr lang="en-GB" sz="1600" dirty="0" smtClean="0"/>
              <a:t>Guattari, 1987</a:t>
            </a:r>
            <a:r>
              <a:rPr lang="en-GB" sz="1600" dirty="0"/>
              <a:t>)</a:t>
            </a:r>
            <a:r>
              <a:rPr lang="en-GB" dirty="0" smtClean="0"/>
              <a:t>; </a:t>
            </a:r>
          </a:p>
          <a:p>
            <a:r>
              <a:rPr lang="en-GB" sz="2800" dirty="0"/>
              <a:t>When bodies are stratified </a:t>
            </a:r>
            <a:r>
              <a:rPr lang="en-GB" sz="2800" dirty="0" smtClean="0"/>
              <a:t>a stable </a:t>
            </a:r>
            <a:r>
              <a:rPr lang="en-GB" sz="2800" dirty="0"/>
              <a:t>sense of self </a:t>
            </a:r>
            <a:r>
              <a:rPr lang="en-GB" sz="2800" dirty="0" smtClean="0"/>
              <a:t>produces </a:t>
            </a:r>
            <a:r>
              <a:rPr lang="en-GB" sz="2800" dirty="0"/>
              <a:t>of ‘the thinking, speaking political subject’ </a:t>
            </a:r>
            <a:r>
              <a:rPr lang="en-GB" sz="1600" dirty="0"/>
              <a:t>(Hickey-Moody and Malins, 2007, p. 5</a:t>
            </a:r>
            <a:r>
              <a:rPr lang="en-GB" sz="1600" dirty="0" smtClean="0"/>
              <a:t>);</a:t>
            </a:r>
          </a:p>
          <a:p>
            <a:r>
              <a:rPr lang="en-GB" sz="2800" dirty="0" smtClean="0"/>
              <a:t>Difference </a:t>
            </a:r>
            <a:r>
              <a:rPr lang="en-GB" sz="2800" dirty="0"/>
              <a:t>is positive and productive </a:t>
            </a:r>
            <a:r>
              <a:rPr lang="en-GB" sz="2800" dirty="0" smtClean="0"/>
              <a:t>- </a:t>
            </a:r>
            <a:r>
              <a:rPr lang="en-GB" sz="2800" dirty="0"/>
              <a:t>new ways of </a:t>
            </a:r>
            <a:r>
              <a:rPr lang="en-GB" sz="2800" dirty="0" smtClean="0"/>
              <a:t>becoming</a:t>
            </a:r>
            <a:r>
              <a:rPr lang="en-GB" sz="2800" dirty="0"/>
              <a:t> </a:t>
            </a:r>
            <a:r>
              <a:rPr lang="en-GB" sz="1600" dirty="0" smtClean="0"/>
              <a:t>(Deleuze, 1994);</a:t>
            </a:r>
          </a:p>
          <a:p>
            <a:r>
              <a:rPr lang="en-GB" sz="2800" dirty="0"/>
              <a:t>S</a:t>
            </a:r>
            <a:r>
              <a:rPr lang="en-GB" sz="2800" dirty="0" smtClean="0"/>
              <a:t>ubject - </a:t>
            </a:r>
            <a:r>
              <a:rPr lang="en-GB" sz="2800" dirty="0"/>
              <a:t>continual becoming </a:t>
            </a:r>
            <a:r>
              <a:rPr lang="en-GB" sz="2800" dirty="0" smtClean="0"/>
              <a:t>enmeshed </a:t>
            </a:r>
            <a:r>
              <a:rPr lang="en-GB" sz="2800" dirty="0"/>
              <a:t>and connected with other bodies, nature and machines </a:t>
            </a:r>
            <a:r>
              <a:rPr lang="en-GB" sz="1600" dirty="0"/>
              <a:t>(Gibson, 2006).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How do I intend to use Posthumanism?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I propose to chart professional becomings as a way to move forward current conceptualisations of professional </a:t>
            </a:r>
            <a:r>
              <a:rPr lang="en-GB" sz="2000" b="1" dirty="0" smtClean="0"/>
              <a:t>identity:-</a:t>
            </a:r>
          </a:p>
          <a:p>
            <a:r>
              <a:rPr lang="en-GB" sz="1800" dirty="0" smtClean="0"/>
              <a:t>Relational assemblage reflect the </a:t>
            </a:r>
            <a:r>
              <a:rPr lang="en-GB" sz="1800" dirty="0"/>
              <a:t>material working of power and move beyond social construction to social production </a:t>
            </a:r>
            <a:r>
              <a:rPr lang="en-GB" sz="1400" dirty="0"/>
              <a:t>(Coole and Frost, 2010 pp. 7). </a:t>
            </a:r>
            <a:endParaRPr lang="en-GB" sz="1400" dirty="0" smtClean="0"/>
          </a:p>
          <a:p>
            <a:r>
              <a:rPr lang="en-GB" sz="1800" dirty="0"/>
              <a:t>O</a:t>
            </a:r>
            <a:r>
              <a:rPr lang="en-GB" sz="1800" dirty="0" smtClean="0"/>
              <a:t>ntological </a:t>
            </a:r>
            <a:r>
              <a:rPr lang="en-GB" sz="1800" dirty="0"/>
              <a:t>positioning </a:t>
            </a:r>
            <a:r>
              <a:rPr lang="en-GB" sz="1800" dirty="0" smtClean="0"/>
              <a:t>- </a:t>
            </a:r>
            <a:r>
              <a:rPr lang="en-GB" sz="1800" dirty="0"/>
              <a:t>move beyond ‘the mind-matter and culture-nature divides of transcendental humanist thought’ </a:t>
            </a:r>
            <a:r>
              <a:rPr lang="en-GB" sz="1400" dirty="0"/>
              <a:t>(Van der Tuin and Dolphijn, 2010, pp. 155) </a:t>
            </a:r>
            <a:r>
              <a:rPr lang="en-GB" sz="1800" dirty="0" smtClean="0"/>
              <a:t>to </a:t>
            </a:r>
            <a:r>
              <a:rPr lang="en-GB" sz="1800" dirty="0"/>
              <a:t>a position of ‘and……and….and’ rather than binary dualisms of self and other. </a:t>
            </a:r>
            <a:endParaRPr lang="en-GB" sz="1800" dirty="0" smtClean="0"/>
          </a:p>
          <a:p>
            <a:r>
              <a:rPr lang="en-GB" sz="1800" dirty="0" smtClean="0"/>
              <a:t>Agency </a:t>
            </a:r>
            <a:r>
              <a:rPr lang="en-GB" sz="1800" dirty="0"/>
              <a:t>is greater than human actions </a:t>
            </a:r>
            <a:r>
              <a:rPr lang="en-GB" sz="1400" dirty="0" smtClean="0"/>
              <a:t>(Fox </a:t>
            </a:r>
            <a:r>
              <a:rPr lang="en-GB" sz="1400" dirty="0"/>
              <a:t>and </a:t>
            </a:r>
            <a:r>
              <a:rPr lang="en-GB" sz="1400" dirty="0" smtClean="0"/>
              <a:t>Alldred, 2015</a:t>
            </a:r>
            <a:r>
              <a:rPr lang="en-GB" sz="1400" dirty="0"/>
              <a:t>) </a:t>
            </a:r>
            <a:r>
              <a:rPr lang="en-GB" sz="1800" dirty="0" smtClean="0"/>
              <a:t>and </a:t>
            </a:r>
            <a:r>
              <a:rPr lang="en-GB" sz="1800" dirty="0"/>
              <a:t>that the affective nature of relational networks and human and more than human assemblages become important </a:t>
            </a:r>
            <a:r>
              <a:rPr lang="en-GB" sz="1400" dirty="0"/>
              <a:t>(DeLanda, 2006).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FD6B-1623-45C1-BAD0-FAA74F7ECFDA}" type="datetime2">
              <a:rPr lang="en-GB" smtClean="0"/>
              <a:pPr/>
              <a:t>Sunday, 13 September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Nikki Fairchild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94A87-268F-43C0-8518-724CBFE63D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157192"/>
            <a:ext cx="2164725" cy="145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72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1939</Words>
  <Application>Microsoft Office PowerPoint</Application>
  <PresentationFormat>On-screen Show (4:3)</PresentationFormat>
  <Paragraphs>163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Early Years Teacher: a Posthuman identity</vt:lpstr>
      <vt:lpstr>Aims of this presentation</vt:lpstr>
      <vt:lpstr>Researcher becomings</vt:lpstr>
      <vt:lpstr>Why Posthumanist theorising?</vt:lpstr>
      <vt:lpstr>Key terminology (1)</vt:lpstr>
      <vt:lpstr>Key terminology (2)</vt:lpstr>
      <vt:lpstr>Key terminology (3)</vt:lpstr>
      <vt:lpstr>A Posthuman identity….</vt:lpstr>
      <vt:lpstr>How do I intend to use Posthumanism?</vt:lpstr>
      <vt:lpstr>Early Years Teacher placement events</vt:lpstr>
      <vt:lpstr>Event 1 - Laura</vt:lpstr>
      <vt:lpstr>Event 2 - Ava</vt:lpstr>
      <vt:lpstr>Event 3 - Isabelle</vt:lpstr>
      <vt:lpstr>What does this show us?</vt:lpstr>
      <vt:lpstr>Next Steps</vt:lpstr>
      <vt:lpstr> Bibliography (1)</vt:lpstr>
      <vt:lpstr>Bibliography (2)</vt:lpstr>
      <vt:lpstr>Contact Details</vt:lpstr>
    </vt:vector>
  </TitlesOfParts>
  <Company>University of Chichester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Services</dc:creator>
  <cp:lastModifiedBy>Lee Fairchild</cp:lastModifiedBy>
  <cp:revision>196</cp:revision>
  <cp:lastPrinted>2009-03-23T16:54:46Z</cp:lastPrinted>
  <dcterms:created xsi:type="dcterms:W3CDTF">2009-05-06T11:15:46Z</dcterms:created>
  <dcterms:modified xsi:type="dcterms:W3CDTF">2015-09-13T12:28:36Z</dcterms:modified>
</cp:coreProperties>
</file>