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602700" cy="36004500"/>
  <p:notesSz cx="9926638" cy="143557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34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69668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1045022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139336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1741703" algn="l" defTabSz="69668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2090044" algn="l" defTabSz="69668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2438385" algn="l" defTabSz="69668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2786725" algn="l" defTabSz="69668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FFCC"/>
    <a:srgbClr val="D7E7D9"/>
    <a:srgbClr val="0000CC"/>
    <a:srgbClr val="3366FF"/>
    <a:srgbClr val="6699FF"/>
    <a:srgbClr val="FFFFEB"/>
    <a:srgbClr val="F3FA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228" autoAdjust="0"/>
    <p:restoredTop sz="93985" autoAdjust="0"/>
  </p:normalViewPr>
  <p:slideViewPr>
    <p:cSldViewPr>
      <p:cViewPr>
        <p:scale>
          <a:sx n="30" d="100"/>
          <a:sy n="30" d="100"/>
        </p:scale>
        <p:origin x="-780" y="2568"/>
      </p:cViewPr>
      <p:guideLst>
        <p:guide orient="horz" pos="11340"/>
        <p:guide pos="68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41" tIns="69370" rIns="138741" bIns="69370" numCol="1" anchor="t" anchorCtr="0" compatLnSpc="1">
            <a:prstTxWarp prst="textNoShape">
              <a:avLst/>
            </a:prstTxWarp>
          </a:bodyPr>
          <a:lstStyle>
            <a:lvl1pPr>
              <a:defRPr sz="17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6" y="0"/>
            <a:ext cx="4301543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41" tIns="69370" rIns="138741" bIns="69370" numCol="1" anchor="t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13637975"/>
            <a:ext cx="4301543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41" tIns="69370" rIns="138741" bIns="69370" numCol="1" anchor="b" anchorCtr="0" compatLnSpc="1">
            <a:prstTxWarp prst="textNoShape">
              <a:avLst/>
            </a:prstTxWarp>
          </a:bodyPr>
          <a:lstStyle>
            <a:lvl1pPr>
              <a:defRPr sz="1700"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6" y="13637975"/>
            <a:ext cx="4301543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41" tIns="69370" rIns="138741" bIns="69370" numCol="1" anchor="b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fld id="{8B24E071-052B-4818-AE12-DBC52E3C95D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3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41" tIns="69370" rIns="138741" bIns="69370" numCol="1" anchor="t" anchorCtr="0" compatLnSpc="1">
            <a:prstTxWarp prst="textNoShape">
              <a:avLst/>
            </a:prstTxWarp>
          </a:bodyPr>
          <a:lstStyle>
            <a:lvl1pPr>
              <a:defRPr sz="17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9" y="0"/>
            <a:ext cx="4301543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41" tIns="69370" rIns="138741" bIns="69370" numCol="1" anchor="t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1076325"/>
            <a:ext cx="3230562" cy="538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6818990"/>
            <a:ext cx="7941310" cy="646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41" tIns="69370" rIns="138741" bIns="693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3635483"/>
            <a:ext cx="4301543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41" tIns="69370" rIns="138741" bIns="69370" numCol="1" anchor="b" anchorCtr="0" compatLnSpc="1">
            <a:prstTxWarp prst="textNoShape">
              <a:avLst/>
            </a:prstTxWarp>
          </a:bodyPr>
          <a:lstStyle>
            <a:lvl1pPr>
              <a:defRPr sz="17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9" y="13635483"/>
            <a:ext cx="4301543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741" tIns="69370" rIns="138741" bIns="69370" numCol="1" anchor="b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fld id="{BA82EA0F-BBBB-4463-A8DB-E8C398CF15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368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8341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96681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4502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9336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41703" algn="l" defTabSz="69668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90044" algn="l" defTabSz="69668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38385" algn="l" defTabSz="69668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86725" algn="l" defTabSz="69668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3" y="11184739"/>
            <a:ext cx="18362295" cy="77176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405" y="20402550"/>
            <a:ext cx="1512189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5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0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6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1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7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2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18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3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4813E-FE64-4DC0-B1D6-25A35172F3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91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97A5-03D0-4086-894E-94ED8938D9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2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61957" y="1441852"/>
            <a:ext cx="4860608" cy="307205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0135" y="1441852"/>
            <a:ext cx="14221778" cy="307205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68243-40EF-47A5-BCEC-E21B5BE7EB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55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16E-1952-4248-AD1D-A340F92D3A4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41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465" y="23136234"/>
            <a:ext cx="18362295" cy="7150893"/>
          </a:xfrm>
        </p:spPr>
        <p:txBody>
          <a:bodyPr anchor="t"/>
          <a:lstStyle>
            <a:lvl1pPr algn="l">
              <a:defRPr sz="14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465" y="15260252"/>
            <a:ext cx="18362295" cy="7875982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4545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29091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3637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81837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227296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872755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518214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163674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22D6-15B1-4260-9D5F-9CE7EE6A48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51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0135" y="8401059"/>
            <a:ext cx="9541193" cy="23761305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81372" y="8401059"/>
            <a:ext cx="9541193" cy="23761305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6587-B7BC-408B-BA58-29E332130FD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65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5" y="8059343"/>
            <a:ext cx="9544944" cy="3358750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459" indent="0">
              <a:buNone/>
              <a:defRPr sz="7200" b="1"/>
            </a:lvl2pPr>
            <a:lvl3pPr marL="3290918" indent="0">
              <a:buNone/>
              <a:defRPr sz="6500" b="1"/>
            </a:lvl3pPr>
            <a:lvl4pPr marL="4936378" indent="0">
              <a:buNone/>
              <a:defRPr sz="5800" b="1"/>
            </a:lvl4pPr>
            <a:lvl5pPr marL="6581837" indent="0">
              <a:buNone/>
              <a:defRPr sz="5800" b="1"/>
            </a:lvl5pPr>
            <a:lvl6pPr marL="8227296" indent="0">
              <a:buNone/>
              <a:defRPr sz="5800" b="1"/>
            </a:lvl6pPr>
            <a:lvl7pPr marL="9872755" indent="0">
              <a:buNone/>
              <a:defRPr sz="5800" b="1"/>
            </a:lvl7pPr>
            <a:lvl8pPr marL="11518214" indent="0">
              <a:buNone/>
              <a:defRPr sz="5800" b="1"/>
            </a:lvl8pPr>
            <a:lvl9pPr marL="13163674" indent="0">
              <a:buNone/>
              <a:defRPr sz="5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0135" y="11418094"/>
            <a:ext cx="9544944" cy="20744262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3876" y="8059343"/>
            <a:ext cx="9548693" cy="3358750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459" indent="0">
              <a:buNone/>
              <a:defRPr sz="7200" b="1"/>
            </a:lvl2pPr>
            <a:lvl3pPr marL="3290918" indent="0">
              <a:buNone/>
              <a:defRPr sz="6500" b="1"/>
            </a:lvl3pPr>
            <a:lvl4pPr marL="4936378" indent="0">
              <a:buNone/>
              <a:defRPr sz="5800" b="1"/>
            </a:lvl4pPr>
            <a:lvl5pPr marL="6581837" indent="0">
              <a:buNone/>
              <a:defRPr sz="5800" b="1"/>
            </a:lvl5pPr>
            <a:lvl6pPr marL="8227296" indent="0">
              <a:buNone/>
              <a:defRPr sz="5800" b="1"/>
            </a:lvl6pPr>
            <a:lvl7pPr marL="9872755" indent="0">
              <a:buNone/>
              <a:defRPr sz="5800" b="1"/>
            </a:lvl7pPr>
            <a:lvl8pPr marL="11518214" indent="0">
              <a:buNone/>
              <a:defRPr sz="5800" b="1"/>
            </a:lvl8pPr>
            <a:lvl9pPr marL="13163674" indent="0">
              <a:buNone/>
              <a:defRPr sz="5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3876" y="11418094"/>
            <a:ext cx="9548693" cy="20744262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9EE8F-15BF-4679-9610-B983201851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43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5384-42A2-4047-9170-87FEE03116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57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8E00-19DC-49DC-BCDE-5B87FB3220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8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433512"/>
            <a:ext cx="7107139" cy="6100763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6055" y="1433515"/>
            <a:ext cx="12076510" cy="30728843"/>
          </a:xfrm>
        </p:spPr>
        <p:txBody>
          <a:bodyPr/>
          <a:lstStyle>
            <a:lvl1pPr>
              <a:defRPr sz="11500"/>
            </a:lvl1pPr>
            <a:lvl2pPr>
              <a:defRPr sz="10100"/>
            </a:lvl2pPr>
            <a:lvl3pPr>
              <a:defRPr sz="86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0136" y="7534283"/>
            <a:ext cx="7107139" cy="24628080"/>
          </a:xfrm>
        </p:spPr>
        <p:txBody>
          <a:bodyPr/>
          <a:lstStyle>
            <a:lvl1pPr marL="0" indent="0">
              <a:buNone/>
              <a:defRPr sz="5000"/>
            </a:lvl1pPr>
            <a:lvl2pPr marL="1645459" indent="0">
              <a:buNone/>
              <a:defRPr sz="4300"/>
            </a:lvl2pPr>
            <a:lvl3pPr marL="3290918" indent="0">
              <a:buNone/>
              <a:defRPr sz="3600"/>
            </a:lvl3pPr>
            <a:lvl4pPr marL="4936378" indent="0">
              <a:buNone/>
              <a:defRPr sz="3200"/>
            </a:lvl4pPr>
            <a:lvl5pPr marL="6581837" indent="0">
              <a:buNone/>
              <a:defRPr sz="3200"/>
            </a:lvl5pPr>
            <a:lvl6pPr marL="8227296" indent="0">
              <a:buNone/>
              <a:defRPr sz="3200"/>
            </a:lvl6pPr>
            <a:lvl7pPr marL="9872755" indent="0">
              <a:buNone/>
              <a:defRPr sz="3200"/>
            </a:lvl7pPr>
            <a:lvl8pPr marL="11518214" indent="0">
              <a:buNone/>
              <a:defRPr sz="3200"/>
            </a:lvl8pPr>
            <a:lvl9pPr marL="13163674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237B-047A-4379-9125-12DE44CB59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99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4280" y="25203151"/>
            <a:ext cx="12961620" cy="2975375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4280" y="3217068"/>
            <a:ext cx="12961620" cy="21602700"/>
          </a:xfrm>
        </p:spPr>
        <p:txBody>
          <a:bodyPr/>
          <a:lstStyle>
            <a:lvl1pPr marL="0" indent="0">
              <a:buNone/>
              <a:defRPr sz="11500"/>
            </a:lvl1pPr>
            <a:lvl2pPr marL="1645459" indent="0">
              <a:buNone/>
              <a:defRPr sz="10100"/>
            </a:lvl2pPr>
            <a:lvl3pPr marL="3290918" indent="0">
              <a:buNone/>
              <a:defRPr sz="8600"/>
            </a:lvl3pPr>
            <a:lvl4pPr marL="4936378" indent="0">
              <a:buNone/>
              <a:defRPr sz="7200"/>
            </a:lvl4pPr>
            <a:lvl5pPr marL="6581837" indent="0">
              <a:buNone/>
              <a:defRPr sz="7200"/>
            </a:lvl5pPr>
            <a:lvl6pPr marL="8227296" indent="0">
              <a:buNone/>
              <a:defRPr sz="7200"/>
            </a:lvl6pPr>
            <a:lvl7pPr marL="9872755" indent="0">
              <a:buNone/>
              <a:defRPr sz="7200"/>
            </a:lvl7pPr>
            <a:lvl8pPr marL="11518214" indent="0">
              <a:buNone/>
              <a:defRPr sz="7200"/>
            </a:lvl8pPr>
            <a:lvl9pPr marL="13163674" indent="0">
              <a:buNone/>
              <a:defRPr sz="7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4280" y="28178526"/>
            <a:ext cx="12961620" cy="4225525"/>
          </a:xfrm>
        </p:spPr>
        <p:txBody>
          <a:bodyPr/>
          <a:lstStyle>
            <a:lvl1pPr marL="0" indent="0">
              <a:buNone/>
              <a:defRPr sz="5000"/>
            </a:lvl1pPr>
            <a:lvl2pPr marL="1645459" indent="0">
              <a:buNone/>
              <a:defRPr sz="4300"/>
            </a:lvl2pPr>
            <a:lvl3pPr marL="3290918" indent="0">
              <a:buNone/>
              <a:defRPr sz="3600"/>
            </a:lvl3pPr>
            <a:lvl4pPr marL="4936378" indent="0">
              <a:buNone/>
              <a:defRPr sz="3200"/>
            </a:lvl4pPr>
            <a:lvl5pPr marL="6581837" indent="0">
              <a:buNone/>
              <a:defRPr sz="3200"/>
            </a:lvl5pPr>
            <a:lvl6pPr marL="8227296" indent="0">
              <a:buNone/>
              <a:defRPr sz="3200"/>
            </a:lvl6pPr>
            <a:lvl7pPr marL="9872755" indent="0">
              <a:buNone/>
              <a:defRPr sz="3200"/>
            </a:lvl7pPr>
            <a:lvl8pPr marL="11518214" indent="0">
              <a:buNone/>
              <a:defRPr sz="3200"/>
            </a:lvl8pPr>
            <a:lvl9pPr marL="13163674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D2E3F-DD3C-4BD8-A7FA-E1E41BA4264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91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135" y="1441850"/>
            <a:ext cx="19442430" cy="6000750"/>
          </a:xfrm>
          <a:prstGeom prst="rect">
            <a:avLst/>
          </a:prstGeom>
        </p:spPr>
        <p:txBody>
          <a:bodyPr vert="horz" lIns="329090" tIns="164545" rIns="329090" bIns="16454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5" y="8401059"/>
            <a:ext cx="19442430" cy="23761305"/>
          </a:xfrm>
          <a:prstGeom prst="rect">
            <a:avLst/>
          </a:prstGeom>
        </p:spPr>
        <p:txBody>
          <a:bodyPr vert="horz" lIns="329090" tIns="164545" rIns="329090" bIns="16454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135" y="33370845"/>
            <a:ext cx="5040630" cy="1916907"/>
          </a:xfrm>
          <a:prstGeom prst="rect">
            <a:avLst/>
          </a:prstGeom>
        </p:spPr>
        <p:txBody>
          <a:bodyPr vert="horz" lIns="329090" tIns="164545" rIns="329090" bIns="164545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0923" y="33370845"/>
            <a:ext cx="6840855" cy="1916907"/>
          </a:xfrm>
          <a:prstGeom prst="rect">
            <a:avLst/>
          </a:prstGeom>
        </p:spPr>
        <p:txBody>
          <a:bodyPr vert="horz" lIns="329090" tIns="164545" rIns="329090" bIns="164545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81935" y="33370845"/>
            <a:ext cx="5040630" cy="1916907"/>
          </a:xfrm>
          <a:prstGeom prst="rect">
            <a:avLst/>
          </a:prstGeom>
        </p:spPr>
        <p:txBody>
          <a:bodyPr vert="horz" lIns="329090" tIns="164545" rIns="329090" bIns="164545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0CA8A-2B49-442F-ABD0-8923E4AB6E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25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3290918" rtl="0" eaLnBrk="1" latinLnBrk="0" hangingPunct="1">
        <a:spcBef>
          <a:spcPct val="0"/>
        </a:spcBef>
        <a:buNone/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34094" indent="-1234094" algn="l" defTabSz="329091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673871" indent="-1028412" algn="l" defTabSz="3290918" rtl="0" eaLnBrk="1" latinLnBrk="0" hangingPunct="1">
        <a:spcBef>
          <a:spcPct val="20000"/>
        </a:spcBef>
        <a:buFont typeface="Arial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3648" indent="-822730" algn="l" defTabSz="3290918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5759107" indent="-822730" algn="l" defTabSz="3290918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4566" indent="-822730" algn="l" defTabSz="3290918" rtl="0" eaLnBrk="1" latinLnBrk="0" hangingPunct="1">
        <a:spcBef>
          <a:spcPct val="20000"/>
        </a:spcBef>
        <a:buFont typeface="Arial" pitchFamily="34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0026" indent="-822730" algn="l" defTabSz="3290918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5485" indent="-822730" algn="l" defTabSz="3290918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0944" indent="-822730" algn="l" defTabSz="3290918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6403" indent="-822730" algn="l" defTabSz="3290918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091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459" algn="l" defTabSz="329091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290918" algn="l" defTabSz="329091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36378" algn="l" defTabSz="329091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581837" algn="l" defTabSz="329091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7296" algn="l" defTabSz="329091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872755" algn="l" defTabSz="329091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18214" algn="l" defTabSz="329091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3674" algn="l" defTabSz="3290918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rhe.ac.uk/conference2014/default.asp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prints.chi.ac.uk/profile/421" TargetMode="External"/><Relationship Id="rId5" Type="http://schemas.openxmlformats.org/officeDocument/2006/relationships/hyperlink" Target="mailto:e.mikuska@chi.ac.uk" TargetMode="External"/><Relationship Id="rId4" Type="http://schemas.microsoft.com/office/2007/relationships/hdphoto" Target="../media/hdphoto1.wdp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169265" y="348143"/>
            <a:ext cx="21255376" cy="520499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7001">
                <a:srgbClr val="4CB1A2"/>
              </a:gs>
              <a:gs pos="91000">
                <a:srgbClr val="003D81"/>
              </a:gs>
              <a:gs pos="100000">
                <a:srgbClr val="003D8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69668" tIns="34834" rIns="69668" bIns="34834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53" name="Rectangle 94"/>
          <p:cNvSpPr>
            <a:spLocks noChangeArrowheads="1"/>
          </p:cNvSpPr>
          <p:nvPr/>
        </p:nvSpPr>
        <p:spPr bwMode="auto">
          <a:xfrm>
            <a:off x="169265" y="258422"/>
            <a:ext cx="21201597" cy="3532563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lIns="69668" tIns="34834" rIns="69668" bIns="34834" anchor="ctr"/>
          <a:lstStyle/>
          <a:p>
            <a:endParaRPr lang="en-US"/>
          </a:p>
        </p:txBody>
      </p:sp>
      <p:sp>
        <p:nvSpPr>
          <p:cNvPr id="2060" name="Text Box 721"/>
          <p:cNvSpPr txBox="1">
            <a:spLocks noChangeArrowheads="1"/>
          </p:cNvSpPr>
          <p:nvPr/>
        </p:nvSpPr>
        <p:spPr bwMode="auto">
          <a:xfrm>
            <a:off x="13384641" y="31350850"/>
            <a:ext cx="7845010" cy="4233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464" tIns="38732" rIns="77464" bIns="38732">
            <a:spAutoFit/>
          </a:bodyPr>
          <a:lstStyle/>
          <a:p>
            <a:pPr algn="just" defTabSz="774090">
              <a:spcBef>
                <a:spcPct val="50000"/>
              </a:spcBef>
            </a:pPr>
            <a:r>
              <a:rPr lang="en-GB" sz="2000" dirty="0"/>
              <a:t>Butler, J., </a:t>
            </a:r>
            <a:r>
              <a:rPr lang="en-GB" sz="2000" dirty="0" smtClean="0"/>
              <a:t>1990. </a:t>
            </a:r>
            <a:r>
              <a:rPr lang="en-GB" sz="2000" dirty="0"/>
              <a:t>Gender Trouble. London: Routledge. </a:t>
            </a:r>
            <a:endParaRPr lang="en-GB" sz="2000" dirty="0" smtClean="0"/>
          </a:p>
          <a:p>
            <a:pPr algn="just" defTabSz="774090">
              <a:spcBef>
                <a:spcPct val="50000"/>
              </a:spcBef>
            </a:pPr>
            <a:r>
              <a:rPr lang="en-GB" sz="2000" dirty="0" err="1" smtClean="0"/>
              <a:t>Mauthner</a:t>
            </a:r>
            <a:r>
              <a:rPr lang="en-GB" sz="2000" dirty="0"/>
              <a:t>, N.S. and </a:t>
            </a:r>
            <a:r>
              <a:rPr lang="en-GB" sz="2000" dirty="0" err="1"/>
              <a:t>Doucet</a:t>
            </a:r>
            <a:r>
              <a:rPr lang="en-GB" sz="2000" dirty="0"/>
              <a:t>, A., 1998. Reflection on a Voice-</a:t>
            </a:r>
            <a:r>
              <a:rPr lang="en-GB" sz="2000" dirty="0" err="1"/>
              <a:t>Centered</a:t>
            </a:r>
            <a:r>
              <a:rPr lang="en-GB" sz="2000" dirty="0"/>
              <a:t> Relational Method of Data Analysis: Analysing Maternal and Domestic Voices. In: J. </a:t>
            </a:r>
            <a:r>
              <a:rPr lang="en-GB" sz="2000" dirty="0" err="1"/>
              <a:t>Ribbens</a:t>
            </a:r>
            <a:r>
              <a:rPr lang="en-GB" sz="2000" dirty="0"/>
              <a:t> and R. Edwards, eds. (1998). Feminist Dilemmas in Qualitative Research: Private Lives and Public Texts. London: Sage, pp. 119-144. </a:t>
            </a:r>
          </a:p>
          <a:p>
            <a:pPr algn="just" defTabSz="774090">
              <a:spcBef>
                <a:spcPct val="50000"/>
              </a:spcBef>
            </a:pPr>
            <a:r>
              <a:rPr lang="en-GB" sz="2000" dirty="0" smtClean="0"/>
              <a:t>Riessman</a:t>
            </a:r>
            <a:r>
              <a:rPr lang="en-GB" sz="2000" dirty="0"/>
              <a:t>, C., 2000. Analysis of Personal Narratives. In: A. E. Fortune, W. Reid and R. Miller, eds. (2000). Qualitative Research in Social Work. Chichester: Columbia University Press, pp. 168-192.</a:t>
            </a:r>
            <a:endParaRPr lang="en-GB" sz="2000" dirty="0" smtClean="0"/>
          </a:p>
          <a:p>
            <a:pPr algn="just" defTabSz="774090">
              <a:spcBef>
                <a:spcPct val="50000"/>
              </a:spcBef>
            </a:pPr>
            <a:r>
              <a:rPr lang="en-GB" sz="2000" dirty="0" smtClean="0"/>
              <a:t>van </a:t>
            </a:r>
            <a:r>
              <a:rPr lang="en-GB" sz="2000" dirty="0"/>
              <a:t>Teijlingen, E. R. and Hundley, V., 2001. The importance of pilot studies. Social Research Update, 35. [online] Available at: &lt;http://sru.soc.surrey.ac.uk/SRU35.html&gt; [Accessed: 12 May 2014</a:t>
            </a:r>
            <a:r>
              <a:rPr lang="en-GB" sz="2000" dirty="0" smtClean="0"/>
              <a:t>].</a:t>
            </a:r>
            <a:endParaRPr lang="en-US" sz="2000" dirty="0"/>
          </a:p>
        </p:txBody>
      </p:sp>
      <p:sp>
        <p:nvSpPr>
          <p:cNvPr id="2075" name="TextBox 54"/>
          <p:cNvSpPr txBox="1">
            <a:spLocks noChangeArrowheads="1"/>
          </p:cNvSpPr>
          <p:nvPr/>
        </p:nvSpPr>
        <p:spPr bwMode="auto">
          <a:xfrm>
            <a:off x="8157687" y="6804842"/>
            <a:ext cx="12887761" cy="9765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9668" tIns="34834" rIns="69668" bIns="34834">
            <a:spAutoFit/>
          </a:bodyPr>
          <a:lstStyle/>
          <a:p>
            <a:pPr algn="just"/>
            <a:r>
              <a:rPr lang="en-GB" sz="3200" dirty="0" smtClean="0"/>
              <a:t>An unexpected findings arose from the narratives which was linked </a:t>
            </a:r>
            <a:r>
              <a:rPr lang="en-GB" sz="3200" dirty="0"/>
              <a:t>to the recurrent theme of </a:t>
            </a:r>
            <a:r>
              <a:rPr lang="en-GB" sz="3200" b="1" dirty="0"/>
              <a:t>maternal discourse</a:t>
            </a:r>
            <a:r>
              <a:rPr lang="en-GB" sz="3200" dirty="0"/>
              <a:t>. </a:t>
            </a:r>
            <a:r>
              <a:rPr lang="en-GB" sz="3200" dirty="0" smtClean="0"/>
              <a:t>The discussion were divided </a:t>
            </a:r>
            <a:r>
              <a:rPr lang="en-GB" sz="3200" dirty="0"/>
              <a:t>under two subgroups</a:t>
            </a:r>
            <a:r>
              <a:rPr lang="en-GB" sz="3200" dirty="0" smtClean="0"/>
              <a:t>:</a:t>
            </a:r>
          </a:p>
          <a:p>
            <a:pPr algn="just"/>
            <a:endParaRPr lang="en-GB" sz="2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3200" dirty="0"/>
              <a:t>H</a:t>
            </a:r>
            <a:r>
              <a:rPr lang="en-GB" sz="3200" dirty="0" smtClean="0"/>
              <a:t>ow </a:t>
            </a:r>
            <a:r>
              <a:rPr lang="en-GB" sz="3200" dirty="0"/>
              <a:t>discourses of motherhood are mobilised to construct the professional self; </a:t>
            </a:r>
            <a:endParaRPr lang="en-GB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3200" dirty="0" smtClean="0"/>
              <a:t>The </a:t>
            </a:r>
            <a:r>
              <a:rPr lang="en-GB" sz="3200" dirty="0"/>
              <a:t>intersections of gender, age, class, and motherhood in constructions and performances of the professional self. </a:t>
            </a:r>
            <a:endParaRPr lang="en-GB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algn="just"/>
            <a:r>
              <a:rPr lang="en-GB" sz="3200" dirty="0"/>
              <a:t>T</a:t>
            </a:r>
            <a:r>
              <a:rPr lang="en-GB" sz="3200" dirty="0" smtClean="0"/>
              <a:t>he following </a:t>
            </a:r>
            <a:r>
              <a:rPr lang="en-GB" sz="3200" dirty="0"/>
              <a:t>example illustrates that </a:t>
            </a:r>
            <a:r>
              <a:rPr lang="en-GB" sz="3200" dirty="0" smtClean="0"/>
              <a:t>the </a:t>
            </a:r>
            <a:r>
              <a:rPr lang="en-GB" sz="3200" dirty="0"/>
              <a:t>discourse of motherhood is </a:t>
            </a:r>
            <a:r>
              <a:rPr lang="en-GB" sz="3200" dirty="0" smtClean="0"/>
              <a:t>used </a:t>
            </a:r>
            <a:r>
              <a:rPr lang="en-GB" sz="3200" dirty="0"/>
              <a:t>to construct the image of an ideal early years’ professional; </a:t>
            </a:r>
            <a:r>
              <a:rPr lang="en-GB" sz="3200" dirty="0" smtClean="0"/>
              <a:t>the </a:t>
            </a:r>
            <a:r>
              <a:rPr lang="en-GB" sz="3200" dirty="0"/>
              <a:t>“mother” is seen as doing right things, and this becomes the hegemonic norm. </a:t>
            </a:r>
            <a:r>
              <a:rPr lang="en-GB" sz="3200" dirty="0" smtClean="0"/>
              <a:t>This </a:t>
            </a:r>
            <a:r>
              <a:rPr lang="en-GB" sz="3200" dirty="0"/>
              <a:t>quote is in  line with the assumption that being a mother makes one a better childcare worker and that  mothering can (has) be used as a form of power</a:t>
            </a:r>
            <a:r>
              <a:rPr lang="en-GB" sz="3200" dirty="0" smtClean="0"/>
              <a:t>.</a:t>
            </a:r>
          </a:p>
          <a:p>
            <a:pPr algn="just"/>
            <a:endParaRPr lang="en-GB" dirty="0" smtClean="0"/>
          </a:p>
          <a:p>
            <a:pPr algn="just"/>
            <a:r>
              <a:rPr lang="en-GB" sz="3200" b="1" i="1" dirty="0" smtClean="0"/>
              <a:t>“</a:t>
            </a:r>
            <a:r>
              <a:rPr lang="en-GB" sz="3200" b="1" i="1" dirty="0"/>
              <a:t>Because I am a mother, I am a better practitioner…my emotions are totally different to someone who hasn’t got children but who works as a practitioner with lots of children because I see it as the other’s (mother) perspective and I think that I am more emotional probably because I am a parent, more so…” </a:t>
            </a:r>
            <a:endParaRPr lang="en-GB" sz="3200" b="1" i="1" dirty="0" smtClean="0"/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194491" y="-167949"/>
            <a:ext cx="14261819" cy="518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7464" tIns="38732" rIns="77464" bIns="38732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en-GB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GB" sz="6000" b="1" dirty="0" smtClean="0">
                <a:ln w="10541" cmpd="sng">
                  <a:noFill/>
                  <a:prstDash val="solid"/>
                </a:ln>
                <a:solidFill>
                  <a:srgbClr val="7030A0"/>
                </a:solidFill>
                <a:latin typeface="Arial Black" panose="020B0A04020102020204" pitchFamily="34" charset="0"/>
                <a:cs typeface="Aharoni" pitchFamily="2" charset="-79"/>
              </a:rPr>
              <a:t>“</a:t>
            </a:r>
            <a:r>
              <a:rPr lang="en-GB" sz="6000" b="1" dirty="0">
                <a:ln w="10541" cmpd="sng">
                  <a:noFill/>
                  <a:prstDash val="solid"/>
                </a:ln>
                <a:solidFill>
                  <a:srgbClr val="7030A0"/>
                </a:solidFill>
                <a:latin typeface="Arial Black" panose="020B0A04020102020204" pitchFamily="34" charset="0"/>
                <a:cs typeface="Aharoni" pitchFamily="2" charset="-79"/>
              </a:rPr>
              <a:t>Because I am a Mother, I am a better practitioner</a:t>
            </a:r>
            <a:r>
              <a:rPr lang="en-GB" sz="6000" b="1" dirty="0" smtClean="0">
                <a:ln w="10541" cmpd="sng">
                  <a:noFill/>
                  <a:prstDash val="solid"/>
                </a:ln>
                <a:solidFill>
                  <a:srgbClr val="7030A0"/>
                </a:solidFill>
                <a:latin typeface="Arial Black" panose="020B0A04020102020204" pitchFamily="34" charset="0"/>
                <a:cs typeface="Aharoni" pitchFamily="2" charset="-79"/>
              </a:rPr>
              <a:t>”: </a:t>
            </a:r>
          </a:p>
          <a:p>
            <a:pPr algn="ctr"/>
            <a:r>
              <a:rPr lang="en-GB" sz="6000" b="1" dirty="0" smtClean="0">
                <a:ln w="10541" cmpd="sng">
                  <a:noFill/>
                  <a:prstDash val="solid"/>
                </a:ln>
                <a:solidFill>
                  <a:srgbClr val="7030A0"/>
                </a:solidFill>
                <a:latin typeface="Arial Black" panose="020B0A04020102020204" pitchFamily="34" charset="0"/>
                <a:cs typeface="Aharoni" pitchFamily="2" charset="-79"/>
              </a:rPr>
              <a:t>An unexpected theme arising from the analysis of pilot </a:t>
            </a:r>
            <a:r>
              <a:rPr lang="en-GB" sz="6000" b="1" dirty="0" smtClean="0">
                <a:ln w="10541" cmpd="sng">
                  <a:noFill/>
                  <a:prstDash val="solid"/>
                </a:ln>
                <a:solidFill>
                  <a:srgbClr val="7030A0"/>
                </a:solidFill>
                <a:latin typeface="Arial Black" panose="020B0A04020102020204" pitchFamily="34" charset="0"/>
                <a:cs typeface="Aharoni" pitchFamily="2" charset="-79"/>
              </a:rPr>
              <a:t>study</a:t>
            </a:r>
          </a:p>
          <a:p>
            <a:pPr algn="ctr"/>
            <a:endParaRPr lang="en-GB" sz="2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GB" sz="46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haroni" pitchFamily="2" charset="-79"/>
                <a:cs typeface="Aharoni" pitchFamily="2" charset="-79"/>
              </a:rPr>
              <a:t>Eva Mikuska </a:t>
            </a:r>
            <a:endParaRPr lang="en-GB" sz="46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9" name="Text Box 523"/>
          <p:cNvSpPr txBox="1">
            <a:spLocks noChangeArrowheads="1"/>
          </p:cNvSpPr>
          <p:nvPr/>
        </p:nvSpPr>
        <p:spPr bwMode="auto">
          <a:xfrm>
            <a:off x="703031" y="5996354"/>
            <a:ext cx="6965603" cy="601441"/>
          </a:xfrm>
          <a:prstGeom prst="rect">
            <a:avLst/>
          </a:prstGeom>
          <a:solidFill>
            <a:srgbClr val="0D3D81"/>
          </a:solidFill>
          <a:ln w="9525">
            <a:noFill/>
            <a:miter lim="800000"/>
            <a:headEnd/>
            <a:tailEnd/>
          </a:ln>
        </p:spPr>
        <p:txBody>
          <a:bodyPr wrap="square" lIns="77464" tIns="38732" rIns="77464" bIns="38732">
            <a:spAutoFit/>
          </a:bodyPr>
          <a:lstStyle/>
          <a:p>
            <a:pPr algn="ctr" defTabSz="774090">
              <a:spcBef>
                <a:spcPct val="50000"/>
              </a:spcBef>
            </a:pPr>
            <a:r>
              <a:rPr lang="en-GB" sz="3400" b="1" dirty="0">
                <a:solidFill>
                  <a:schemeClr val="bg1"/>
                </a:solidFill>
              </a:rPr>
              <a:t>INTRODUCTION </a:t>
            </a:r>
          </a:p>
        </p:txBody>
      </p:sp>
      <p:sp>
        <p:nvSpPr>
          <p:cNvPr id="30" name="Text Box 524"/>
          <p:cNvSpPr txBox="1">
            <a:spLocks noChangeArrowheads="1"/>
          </p:cNvSpPr>
          <p:nvPr/>
        </p:nvSpPr>
        <p:spPr bwMode="auto">
          <a:xfrm>
            <a:off x="692152" y="15102445"/>
            <a:ext cx="6838150" cy="601441"/>
          </a:xfrm>
          <a:prstGeom prst="rect">
            <a:avLst/>
          </a:prstGeom>
          <a:solidFill>
            <a:srgbClr val="0D3D81"/>
          </a:solidFill>
          <a:ln w="9525">
            <a:noFill/>
            <a:miter lim="800000"/>
            <a:headEnd/>
            <a:tailEnd/>
          </a:ln>
        </p:spPr>
        <p:txBody>
          <a:bodyPr wrap="square" lIns="77464" tIns="38732" rIns="77464" bIns="38732">
            <a:spAutoFit/>
          </a:bodyPr>
          <a:lstStyle/>
          <a:p>
            <a:pPr algn="ctr" defTabSz="774090">
              <a:spcBef>
                <a:spcPct val="50000"/>
              </a:spcBef>
            </a:pPr>
            <a:r>
              <a:rPr lang="en-GB" sz="34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31" name="Text Box 524"/>
          <p:cNvSpPr txBox="1">
            <a:spLocks noChangeArrowheads="1"/>
          </p:cNvSpPr>
          <p:nvPr/>
        </p:nvSpPr>
        <p:spPr bwMode="auto">
          <a:xfrm>
            <a:off x="8201090" y="5994072"/>
            <a:ext cx="13054286" cy="603723"/>
          </a:xfrm>
          <a:prstGeom prst="rect">
            <a:avLst/>
          </a:prstGeom>
          <a:solidFill>
            <a:srgbClr val="0D3D81"/>
          </a:solidFill>
          <a:ln w="9525">
            <a:noFill/>
            <a:miter lim="800000"/>
            <a:headEnd/>
            <a:tailEnd/>
          </a:ln>
        </p:spPr>
        <p:txBody>
          <a:bodyPr wrap="square" lIns="77464" tIns="38732" rIns="77464" bIns="38732">
            <a:spAutoFit/>
          </a:bodyPr>
          <a:lstStyle/>
          <a:p>
            <a:pPr algn="ctr" defTabSz="774090">
              <a:spcBef>
                <a:spcPct val="50000"/>
              </a:spcBef>
            </a:pPr>
            <a:r>
              <a:rPr lang="en-GB" sz="3400" b="1" dirty="0">
                <a:solidFill>
                  <a:schemeClr val="bg1"/>
                </a:solidFill>
              </a:rPr>
              <a:t>RESULTS  &amp; DISCUSSION</a:t>
            </a:r>
          </a:p>
        </p:txBody>
      </p:sp>
      <p:sp>
        <p:nvSpPr>
          <p:cNvPr id="33" name="Text Box 524"/>
          <p:cNvSpPr txBox="1">
            <a:spLocks noChangeArrowheads="1"/>
          </p:cNvSpPr>
          <p:nvPr/>
        </p:nvSpPr>
        <p:spPr bwMode="auto">
          <a:xfrm>
            <a:off x="15337854" y="19520309"/>
            <a:ext cx="5680227" cy="601441"/>
          </a:xfrm>
          <a:prstGeom prst="rect">
            <a:avLst/>
          </a:prstGeom>
          <a:solidFill>
            <a:srgbClr val="0D3D81"/>
          </a:solidFill>
          <a:ln w="9525">
            <a:noFill/>
            <a:miter lim="800000"/>
            <a:headEnd/>
            <a:tailEnd/>
          </a:ln>
        </p:spPr>
        <p:txBody>
          <a:bodyPr wrap="square" lIns="77464" tIns="38732" rIns="77464" bIns="38732">
            <a:spAutoFit/>
          </a:bodyPr>
          <a:lstStyle/>
          <a:p>
            <a:pPr algn="ctr" defTabSz="774090">
              <a:spcBef>
                <a:spcPct val="50000"/>
              </a:spcBef>
            </a:pPr>
            <a:r>
              <a:rPr lang="en-GB" sz="3400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4" name="Text Box 719"/>
          <p:cNvSpPr txBox="1">
            <a:spLocks noChangeArrowheads="1"/>
          </p:cNvSpPr>
          <p:nvPr/>
        </p:nvSpPr>
        <p:spPr bwMode="auto">
          <a:xfrm>
            <a:off x="13410366" y="30749409"/>
            <a:ext cx="7793560" cy="601441"/>
          </a:xfrm>
          <a:prstGeom prst="rect">
            <a:avLst/>
          </a:prstGeom>
          <a:solidFill>
            <a:srgbClr val="0D3D81"/>
          </a:solidFill>
          <a:ln w="9525">
            <a:noFill/>
            <a:miter lim="800000"/>
            <a:headEnd/>
            <a:tailEnd/>
          </a:ln>
        </p:spPr>
        <p:txBody>
          <a:bodyPr wrap="square" lIns="77464" tIns="38732" rIns="77464" bIns="38732">
            <a:spAutoFit/>
          </a:bodyPr>
          <a:lstStyle/>
          <a:p>
            <a:pPr algn="ctr" defTabSz="774090">
              <a:spcBef>
                <a:spcPct val="50000"/>
              </a:spcBef>
            </a:pPr>
            <a:r>
              <a:rPr lang="en-GB" sz="3400" b="1" dirty="0">
                <a:solidFill>
                  <a:schemeClr val="bg1"/>
                </a:solidFill>
              </a:rPr>
              <a:t>REFERENCES</a:t>
            </a:r>
          </a:p>
        </p:txBody>
      </p:sp>
      <p:pic>
        <p:nvPicPr>
          <p:cNvPr id="27" name="Picture 28" descr="uni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98555" y="2268786"/>
            <a:ext cx="6558823" cy="203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15325634" y="19825979"/>
            <a:ext cx="5750784" cy="1071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algn="just"/>
            <a:r>
              <a:rPr lang="en-GB" sz="3200" dirty="0" smtClean="0"/>
              <a:t>In the pilot study, the importance of </a:t>
            </a:r>
            <a:r>
              <a:rPr lang="en-GB" sz="3200" dirty="0"/>
              <a:t>the maternal discourse </a:t>
            </a:r>
            <a:r>
              <a:rPr lang="en-GB" sz="3200" dirty="0" smtClean="0"/>
              <a:t>within </a:t>
            </a:r>
            <a:r>
              <a:rPr lang="en-GB" sz="3200" dirty="0"/>
              <a:t>the early years context in the literature and during the interview </a:t>
            </a:r>
            <a:r>
              <a:rPr lang="en-GB" sz="3200" dirty="0" smtClean="0"/>
              <a:t>process was not acknowledged. Therefore</a:t>
            </a:r>
            <a:r>
              <a:rPr lang="en-GB" sz="3200" dirty="0"/>
              <a:t>, conducting a pilot study is vital to </a:t>
            </a:r>
            <a:r>
              <a:rPr lang="en-GB" sz="3200" dirty="0" smtClean="0"/>
              <a:t>evaluate </a:t>
            </a:r>
            <a:r>
              <a:rPr lang="en-GB" sz="3200" dirty="0"/>
              <a:t>the feasibility and appropriateness of the research design prior to the performance of a full-scale research </a:t>
            </a:r>
            <a:r>
              <a:rPr lang="en-GB" sz="3200" dirty="0" smtClean="0"/>
              <a:t>project (van Teijlingen, and Hundley, 2001). </a:t>
            </a:r>
          </a:p>
          <a:p>
            <a:pPr algn="just"/>
            <a:endParaRPr lang="en-GB" sz="3200" dirty="0"/>
          </a:p>
          <a:p>
            <a:pPr algn="just"/>
            <a:r>
              <a:rPr lang="en-GB" sz="3200" dirty="0" smtClean="0"/>
              <a:t>Overall</a:t>
            </a:r>
            <a:r>
              <a:rPr lang="en-GB" sz="3200" dirty="0"/>
              <a:t>, this pilot study has highlighted the gaps in the knowledge in the literature as well as the need to adjust the research design prior to conducting the main research. 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41365" y="16166687"/>
            <a:ext cx="6688937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/>
              <a:t>A </a:t>
            </a:r>
            <a:r>
              <a:rPr lang="en-GB" sz="3200" dirty="0"/>
              <a:t>qualitative approach was followed, involving </a:t>
            </a:r>
            <a:r>
              <a:rPr lang="en-GB" sz="3200" dirty="0" smtClean="0"/>
              <a:t>semi-structured </a:t>
            </a:r>
            <a:r>
              <a:rPr lang="en-GB" sz="3200" dirty="0"/>
              <a:t>interviews with three recently graduated early years practitioners who started their careers as parent </a:t>
            </a:r>
            <a:r>
              <a:rPr lang="en-GB" sz="3200" dirty="0" smtClean="0"/>
              <a:t>helpers. By “giving voice</a:t>
            </a:r>
            <a:r>
              <a:rPr lang="en-GB" sz="3200" dirty="0"/>
              <a:t>” (</a:t>
            </a:r>
            <a:r>
              <a:rPr lang="en-GB" sz="3200" dirty="0" err="1"/>
              <a:t>Mauthner</a:t>
            </a:r>
            <a:r>
              <a:rPr lang="en-GB" sz="3200" dirty="0"/>
              <a:t>  and </a:t>
            </a:r>
            <a:r>
              <a:rPr lang="en-GB" sz="3200" dirty="0" err="1"/>
              <a:t>Doucet</a:t>
            </a:r>
            <a:r>
              <a:rPr lang="en-GB" sz="3200" dirty="0"/>
              <a:t>, 1998</a:t>
            </a:r>
            <a:r>
              <a:rPr lang="en-GB" sz="3200" dirty="0" smtClean="0"/>
              <a:t>) to this group of people</a:t>
            </a:r>
            <a:r>
              <a:rPr lang="en-GB" sz="3200" dirty="0"/>
              <a:t>, </a:t>
            </a:r>
            <a:r>
              <a:rPr lang="en-GB" sz="3200" dirty="0" smtClean="0"/>
              <a:t>their experiences were heard and explored by using a thematic </a:t>
            </a:r>
            <a:r>
              <a:rPr lang="en-GB" sz="3200" dirty="0"/>
              <a:t>narrative approach </a:t>
            </a:r>
            <a:r>
              <a:rPr lang="en-GB" sz="3200" dirty="0" smtClean="0"/>
              <a:t>(</a:t>
            </a:r>
            <a:r>
              <a:rPr lang="en-GB" sz="3200" dirty="0"/>
              <a:t>Riessman, 2000).</a:t>
            </a:r>
          </a:p>
          <a:p>
            <a:pPr algn="just"/>
            <a:r>
              <a:rPr lang="en-GB" sz="3200" dirty="0" smtClean="0"/>
              <a:t>The </a:t>
            </a:r>
            <a:r>
              <a:rPr lang="en-GB" sz="3200" dirty="0"/>
              <a:t>study followed a Foucauldian- informed feminist poststructuralist </a:t>
            </a:r>
            <a:r>
              <a:rPr lang="en-GB" sz="3200" dirty="0" smtClean="0"/>
              <a:t>framework</a:t>
            </a:r>
            <a:r>
              <a:rPr lang="en-GB" sz="3200" dirty="0"/>
              <a:t>. </a:t>
            </a:r>
            <a:endParaRPr lang="en-GB" sz="3200" dirty="0" smtClean="0"/>
          </a:p>
          <a:p>
            <a:pPr algn="just"/>
            <a:r>
              <a:rPr lang="en-GB" sz="3200" dirty="0" smtClean="0"/>
              <a:t> </a:t>
            </a:r>
          </a:p>
          <a:p>
            <a:pPr algn="just"/>
            <a:r>
              <a:rPr lang="en-GB" sz="3200" dirty="0" smtClean="0"/>
              <a:t>The </a:t>
            </a:r>
            <a:r>
              <a:rPr lang="en-GB" sz="3200" dirty="0"/>
              <a:t>interview focused on (1) the reason why the respondent joined the course, (2) the last two years of the respondent’s experience as a student and practitioner, (3) the way parent helpers are </a:t>
            </a:r>
            <a:r>
              <a:rPr lang="en-GB" sz="3200" dirty="0" smtClean="0"/>
              <a:t>position </a:t>
            </a:r>
            <a:r>
              <a:rPr lang="en-GB" sz="3200" dirty="0"/>
              <a:t>and positioning themselves within their work and the university environment, and (4) the role of the respondent in the setting. </a:t>
            </a:r>
            <a:endParaRPr lang="en-GB" sz="32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829045" y="6834109"/>
            <a:ext cx="670125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/>
              <a:t>The </a:t>
            </a:r>
            <a:r>
              <a:rPr lang="en-GB" sz="3200" dirty="0"/>
              <a:t>aim of the pilot study was to </a:t>
            </a:r>
            <a:r>
              <a:rPr lang="en-GB" sz="3200" dirty="0" smtClean="0"/>
              <a:t>trial </a:t>
            </a:r>
            <a:r>
              <a:rPr lang="en-GB" sz="3200" dirty="0"/>
              <a:t>my main research which </a:t>
            </a:r>
            <a:r>
              <a:rPr lang="en-GB" sz="3200" dirty="0" smtClean="0"/>
              <a:t>explores </a:t>
            </a:r>
            <a:r>
              <a:rPr lang="en-GB" sz="3200" dirty="0"/>
              <a:t>the experiences of mature students who are also mothers, studying a higher education degree in early years. </a:t>
            </a:r>
            <a:r>
              <a:rPr lang="en-GB" sz="3200" dirty="0" smtClean="0"/>
              <a:t>The main aim was to:</a:t>
            </a:r>
          </a:p>
          <a:p>
            <a:pPr algn="just"/>
            <a:endParaRPr lang="en-GB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3200" dirty="0" smtClean="0"/>
              <a:t>Test the semi </a:t>
            </a:r>
            <a:r>
              <a:rPr lang="en-GB" sz="3200" dirty="0"/>
              <a:t>structured interviews </a:t>
            </a:r>
            <a:r>
              <a:rPr lang="en-GB" sz="3200" dirty="0" smtClean="0"/>
              <a:t> schedule which </a:t>
            </a:r>
            <a:r>
              <a:rPr lang="en-GB" sz="3200" dirty="0"/>
              <a:t>lasted </a:t>
            </a:r>
            <a:r>
              <a:rPr lang="en-GB" sz="3200" dirty="0" smtClean="0"/>
              <a:t>on average </a:t>
            </a:r>
            <a:r>
              <a:rPr lang="en-GB" sz="3200" dirty="0"/>
              <a:t>of 35 minutes, </a:t>
            </a:r>
            <a:endParaRPr lang="en-GB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3200" dirty="0" smtClean="0"/>
              <a:t>Test the </a:t>
            </a:r>
            <a:r>
              <a:rPr lang="en-GB" sz="3200" dirty="0"/>
              <a:t>data analysis </a:t>
            </a:r>
            <a:r>
              <a:rPr lang="en-GB" sz="3200" dirty="0" smtClean="0"/>
              <a:t>technique and the theoretical framework,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3200" dirty="0"/>
              <a:t>To </a:t>
            </a:r>
            <a:r>
              <a:rPr lang="en-GB" sz="3200" dirty="0" smtClean="0"/>
              <a:t>develop </a:t>
            </a:r>
            <a:r>
              <a:rPr lang="en-GB" sz="3200" dirty="0"/>
              <a:t>a research question and research </a:t>
            </a:r>
            <a:r>
              <a:rPr lang="en-GB" sz="3200" dirty="0" smtClean="0"/>
              <a:t>plan</a:t>
            </a:r>
            <a:endParaRPr lang="en-GB" sz="32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6087" y1="34261" x2="12763" y2="33565"/>
                        <a14:foregroundMark x1="13324" y1="34261" x2="19776" y2="42435"/>
                        <a14:foregroundMark x1="11501" y1="46087" x2="22160" y2="57391"/>
                        <a14:foregroundMark x1="11501" y1="45391" x2="17391" y2="43130"/>
                        <a14:foregroundMark x1="18654" y1="77565" x2="18654" y2="77565"/>
                        <a14:foregroundMark x1="16830" y1="44174" x2="16830" y2="44174"/>
                        <a14:foregroundMark x1="16830" y1="43826" x2="16830" y2="43826"/>
                        <a14:foregroundMark x1="18373" y1="43826" x2="19495" y2="42783"/>
                        <a14:backgroundMark x1="14727" y1="38261" x2="18093" y2="43478"/>
                        <a14:backgroundMark x1="13604" y1="43478" x2="17111" y2="415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1474" y="15114649"/>
            <a:ext cx="7075290" cy="570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6863" y="33467452"/>
            <a:ext cx="123801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For further information please contact</a:t>
            </a:r>
            <a:r>
              <a:rPr lang="en-GB" sz="2800" dirty="0" smtClean="0">
                <a:solidFill>
                  <a:srgbClr val="7030A0"/>
                </a:solidFill>
              </a:rPr>
              <a:t> </a:t>
            </a:r>
            <a:r>
              <a:rPr lang="en-GB" sz="2800" b="1" dirty="0" smtClean="0">
                <a:solidFill>
                  <a:srgbClr val="7030A0"/>
                </a:solidFill>
              </a:rPr>
              <a:t>Eva Mikuska </a:t>
            </a:r>
            <a:r>
              <a:rPr lang="en-GB" sz="2800" dirty="0" smtClean="0"/>
              <a:t>at </a:t>
            </a:r>
            <a:r>
              <a:rPr lang="en-GB" sz="2800" dirty="0" smtClean="0">
                <a:hlinkClick r:id="rId5"/>
              </a:rPr>
              <a:t>e.mikuska@chi.ac.uk</a:t>
            </a:r>
            <a:r>
              <a:rPr lang="en-GB" sz="2800" dirty="0" smtClean="0"/>
              <a:t> or visit the University of Chichester website </a:t>
            </a:r>
            <a:r>
              <a:rPr lang="en-GB" sz="2800" dirty="0" smtClean="0">
                <a:hlinkClick r:id="rId6"/>
              </a:rPr>
              <a:t>http://eprints.chi.ac.uk/profile/421</a:t>
            </a:r>
            <a:r>
              <a:rPr lang="en-GB" sz="2800" dirty="0" smtClean="0"/>
              <a:t>  </a:t>
            </a:r>
            <a:endParaRPr lang="en-GB" sz="28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49" y="30358542"/>
            <a:ext cx="12486671" cy="3773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39543" y="16655880"/>
            <a:ext cx="6488926" cy="1388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200" dirty="0"/>
              <a:t>To discuss the next </a:t>
            </a:r>
            <a:r>
              <a:rPr lang="en-GB" sz="3200" dirty="0" smtClean="0"/>
              <a:t>example, </a:t>
            </a:r>
            <a:r>
              <a:rPr lang="en-GB" sz="3200" dirty="0"/>
              <a:t>Butler’s (</a:t>
            </a:r>
            <a:r>
              <a:rPr lang="en-GB" sz="3200" dirty="0" smtClean="0"/>
              <a:t>1990) </a:t>
            </a:r>
            <a:r>
              <a:rPr lang="en-GB" sz="3200" dirty="0"/>
              <a:t>view on the maternal discourse is that it is also </a:t>
            </a:r>
            <a:r>
              <a:rPr lang="en-GB" sz="3200" dirty="0" smtClean="0"/>
              <a:t>performative, where individuals subjectivity changes over time  through the ways they are positioned </a:t>
            </a:r>
            <a:r>
              <a:rPr lang="en-GB" sz="3200" dirty="0"/>
              <a:t>and positioning </a:t>
            </a:r>
            <a:r>
              <a:rPr lang="en-GB" sz="3200" dirty="0" smtClean="0"/>
              <a:t>themselves, offers the reason behind the following performance. In the next quote </a:t>
            </a:r>
            <a:r>
              <a:rPr lang="en-GB" sz="3200" dirty="0"/>
              <a:t>t</a:t>
            </a:r>
            <a:r>
              <a:rPr lang="en-GB" sz="3200" dirty="0" smtClean="0"/>
              <a:t>he </a:t>
            </a:r>
            <a:r>
              <a:rPr lang="en-GB" sz="3200" dirty="0"/>
              <a:t>motherhood experience </a:t>
            </a:r>
            <a:r>
              <a:rPr lang="en-GB" sz="3200" dirty="0" smtClean="0"/>
              <a:t>(participant has </a:t>
            </a:r>
            <a:r>
              <a:rPr lang="en-GB" sz="3200" dirty="0"/>
              <a:t>six children, with the oldest being 12 years old) has helped </a:t>
            </a:r>
            <a:r>
              <a:rPr lang="en-GB" sz="3200" dirty="0" smtClean="0"/>
              <a:t>to overcome </a:t>
            </a:r>
            <a:r>
              <a:rPr lang="en-GB" sz="3200" dirty="0"/>
              <a:t>the issue of “not being in control”. </a:t>
            </a:r>
            <a:endParaRPr lang="en-GB" sz="3200" dirty="0" smtClean="0"/>
          </a:p>
          <a:p>
            <a:pPr algn="just"/>
            <a:endParaRPr lang="en-GB" sz="2000" dirty="0"/>
          </a:p>
          <a:p>
            <a:pPr algn="just"/>
            <a:r>
              <a:rPr lang="en-GB" sz="3200" b="1" i="1" dirty="0"/>
              <a:t>“Being a student, I found it difficult because I’m always the person in charge, and you go into a classroom, and suddenly, I am not in charge and you’re very much at the bottom of the pile, and I think I was older as well in group where there were lots of younger practitioners I felt a bit uncomfortable to start with…. and I found myself turning into the mother role in the group…” 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hidden">
          <a:xfrm>
            <a:off x="223007" y="34390782"/>
            <a:ext cx="7916535" cy="126188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rgbClr val="A1A1A4"/>
                </a:solidFill>
                <a:effectLst/>
                <a:latin typeface="Arial" pitchFamily="34" charset="0"/>
                <a:cs typeface="Arial" pitchFamily="34" charset="0"/>
              </a:rPr>
              <a:t>SRHE Conference 2014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58595B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58595B"/>
                </a:solidFill>
                <a:effectLst/>
                <a:latin typeface="Arial" pitchFamily="34" charset="0"/>
                <a:cs typeface="Arial" pitchFamily="34" charset="0"/>
              </a:rPr>
              <a:t>SRHE Annual Research Conference 10-12 December 2014</a:t>
            </a:r>
            <a:b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58595B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58595B"/>
                </a:solidFill>
                <a:effectLst/>
                <a:latin typeface="Arial" pitchFamily="34" charset="0"/>
                <a:cs typeface="Arial" pitchFamily="34" charset="0"/>
              </a:rPr>
              <a:t>SRHE Newer Researchers Conference 9 December 2014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58595B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Society for Research into Higher Education - Advancing knowledge, informing policy, ehancing practice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091" y="34901644"/>
            <a:ext cx="5896330" cy="45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3159</TotalTime>
  <Words>886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College Chichester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</dc:creator>
  <cp:lastModifiedBy>Eva Mikuska</cp:lastModifiedBy>
  <cp:revision>266</cp:revision>
  <cp:lastPrinted>2014-11-20T15:25:51Z</cp:lastPrinted>
  <dcterms:created xsi:type="dcterms:W3CDTF">2006-03-23T19:19:36Z</dcterms:created>
  <dcterms:modified xsi:type="dcterms:W3CDTF">2014-12-12T16:12:43Z</dcterms:modified>
</cp:coreProperties>
</file>