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3"/>
  </p:notesMasterIdLst>
  <p:handoutMasterIdLst>
    <p:handoutMasterId r:id="rId24"/>
  </p:handoutMasterIdLst>
  <p:sldIdLst>
    <p:sldId id="283" r:id="rId2"/>
    <p:sldId id="276" r:id="rId3"/>
    <p:sldId id="307" r:id="rId4"/>
    <p:sldId id="336" r:id="rId5"/>
    <p:sldId id="306" r:id="rId6"/>
    <p:sldId id="321" r:id="rId7"/>
    <p:sldId id="337" r:id="rId8"/>
    <p:sldId id="325" r:id="rId9"/>
    <p:sldId id="334" r:id="rId10"/>
    <p:sldId id="335" r:id="rId11"/>
    <p:sldId id="338" r:id="rId12"/>
    <p:sldId id="319" r:id="rId13"/>
    <p:sldId id="330" r:id="rId14"/>
    <p:sldId id="341" r:id="rId15"/>
    <p:sldId id="331" r:id="rId16"/>
    <p:sldId id="333" r:id="rId17"/>
    <p:sldId id="340" r:id="rId18"/>
    <p:sldId id="332" r:id="rId19"/>
    <p:sldId id="318" r:id="rId20"/>
    <p:sldId id="329" r:id="rId21"/>
    <p:sldId id="328" r:id="rId22"/>
  </p:sldIdLst>
  <p:sldSz cx="9144000" cy="6858000" type="screen4x3"/>
  <p:notesSz cx="6797675" cy="9926638"/>
  <p:defaultTextStyle>
    <a:defPPr>
      <a:defRPr lang="en-US"/>
    </a:defPPr>
    <a:lvl1pPr algn="l" defTabSz="457200" rtl="0" fontAlgn="base">
      <a:spcBef>
        <a:spcPct val="0"/>
      </a:spcBef>
      <a:spcAft>
        <a:spcPct val="0"/>
      </a:spcAft>
      <a:defRPr kern="1200">
        <a:solidFill>
          <a:schemeClr val="tx1"/>
        </a:solidFill>
        <a:latin typeface="Arial" pitchFamily="34" charset="0"/>
        <a:ea typeface="+mn-ea"/>
        <a:cs typeface="+mn-cs"/>
      </a:defRPr>
    </a:lvl1pPr>
    <a:lvl2pPr marL="457200" algn="l" defTabSz="457200" rtl="0" fontAlgn="base">
      <a:spcBef>
        <a:spcPct val="0"/>
      </a:spcBef>
      <a:spcAft>
        <a:spcPct val="0"/>
      </a:spcAft>
      <a:defRPr kern="1200">
        <a:solidFill>
          <a:schemeClr val="tx1"/>
        </a:solidFill>
        <a:latin typeface="Arial" pitchFamily="34" charset="0"/>
        <a:ea typeface="+mn-ea"/>
        <a:cs typeface="+mn-cs"/>
      </a:defRPr>
    </a:lvl2pPr>
    <a:lvl3pPr marL="914400" algn="l" defTabSz="457200" rtl="0" fontAlgn="base">
      <a:spcBef>
        <a:spcPct val="0"/>
      </a:spcBef>
      <a:spcAft>
        <a:spcPct val="0"/>
      </a:spcAft>
      <a:defRPr kern="1200">
        <a:solidFill>
          <a:schemeClr val="tx1"/>
        </a:solidFill>
        <a:latin typeface="Arial" pitchFamily="34" charset="0"/>
        <a:ea typeface="+mn-ea"/>
        <a:cs typeface="+mn-cs"/>
      </a:defRPr>
    </a:lvl3pPr>
    <a:lvl4pPr marL="1371600" algn="l" defTabSz="457200" rtl="0" fontAlgn="base">
      <a:spcBef>
        <a:spcPct val="0"/>
      </a:spcBef>
      <a:spcAft>
        <a:spcPct val="0"/>
      </a:spcAft>
      <a:defRPr kern="1200">
        <a:solidFill>
          <a:schemeClr val="tx1"/>
        </a:solidFill>
        <a:latin typeface="Arial" pitchFamily="34" charset="0"/>
        <a:ea typeface="+mn-ea"/>
        <a:cs typeface="+mn-cs"/>
      </a:defRPr>
    </a:lvl4pPr>
    <a:lvl5pPr marL="1828800" algn="l" defTabSz="457200"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448C8E"/>
    <a:srgbClr val="3D637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9702" autoAdjust="0"/>
    <p:restoredTop sz="92500" autoAdjust="0"/>
  </p:normalViewPr>
  <p:slideViewPr>
    <p:cSldViewPr snapToObjects="1">
      <p:cViewPr>
        <p:scale>
          <a:sx n="90" d="100"/>
          <a:sy n="90" d="100"/>
        </p:scale>
        <p:origin x="-32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US"/>
          </a:p>
        </p:txBody>
      </p:sp>
      <p:sp>
        <p:nvSpPr>
          <p:cNvPr id="3" name="Date Placeholder 2"/>
          <p:cNvSpPr>
            <a:spLocks noGrp="1"/>
          </p:cNvSpPr>
          <p:nvPr>
            <p:ph type="dt" sz="quarter" idx="1"/>
          </p:nvPr>
        </p:nvSpPr>
        <p:spPr>
          <a:xfrm>
            <a:off x="3850444" y="0"/>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9CF3DB66-AB1E-46AE-BA7C-8913D7A17B7E}" type="datetime1">
              <a:rPr lang="en-GB" smtClean="0"/>
              <a:pPr/>
              <a:t>11/07/2013</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US"/>
          </a:p>
        </p:txBody>
      </p:sp>
      <p:sp>
        <p:nvSpPr>
          <p:cNvPr id="5" name="Slide Number Placeholder 4"/>
          <p:cNvSpPr>
            <a:spLocks noGrp="1"/>
          </p:cNvSpPr>
          <p:nvPr>
            <p:ph type="sldNum" sz="quarter" idx="3"/>
          </p:nvPr>
        </p:nvSpPr>
        <p:spPr>
          <a:xfrm>
            <a:off x="3850444" y="9428583"/>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F2530D80-6132-4644-B643-5270F9573CBF}" type="slidenum">
              <a:rPr lang="en-US"/>
              <a:pPr/>
              <a:t>‹#›</a:t>
            </a:fld>
            <a:endParaRPr lang="en-US"/>
          </a:p>
        </p:txBody>
      </p:sp>
    </p:spTree>
    <p:extLst>
      <p:ext uri="{BB962C8B-B14F-4D97-AF65-F5344CB8AC3E}">
        <p14:creationId xmlns:p14="http://schemas.microsoft.com/office/powerpoint/2010/main" xmlns="" val="123024483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US"/>
          </a:p>
        </p:txBody>
      </p:sp>
      <p:sp>
        <p:nvSpPr>
          <p:cNvPr id="3" name="Date Placeholder 2"/>
          <p:cNvSpPr>
            <a:spLocks noGrp="1"/>
          </p:cNvSpPr>
          <p:nvPr>
            <p:ph type="dt" idx="1"/>
          </p:nvPr>
        </p:nvSpPr>
        <p:spPr>
          <a:xfrm>
            <a:off x="3850444" y="0"/>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452A4AC1-FD77-4213-A7D4-A8F7C5D432CF}" type="datetime1">
              <a:rPr lang="en-GB" smtClean="0"/>
              <a:pPr/>
              <a:t>11/07/2013</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wrap="square" lIns="91440" tIns="45720" rIns="91440" bIns="45720" numCol="1" anchor="t" anchorCtr="0" compatLnSpc="1">
            <a:prstTxWarp prst="textNoShape">
              <a:avLst/>
            </a:prstTxWarp>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smtClean="0"/>
          </a:p>
        </p:txBody>
      </p:sp>
      <p:sp>
        <p:nvSpPr>
          <p:cNvPr id="6" name="Footer Placeholder 5"/>
          <p:cNvSpPr>
            <a:spLocks noGrp="1"/>
          </p:cNvSpPr>
          <p:nvPr>
            <p:ph type="ftr" sz="quarter" idx="4"/>
          </p:nvPr>
        </p:nvSpPr>
        <p:spPr>
          <a:xfrm>
            <a:off x="0" y="9428583"/>
            <a:ext cx="2945659" cy="496332"/>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US"/>
          </a:p>
        </p:txBody>
      </p:sp>
      <p:sp>
        <p:nvSpPr>
          <p:cNvPr id="7" name="Slide Number Placeholder 6"/>
          <p:cNvSpPr>
            <a:spLocks noGrp="1"/>
          </p:cNvSpPr>
          <p:nvPr>
            <p:ph type="sldNum" sz="quarter" idx="5"/>
          </p:nvPr>
        </p:nvSpPr>
        <p:spPr>
          <a:xfrm>
            <a:off x="3850444" y="9428583"/>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BE6A25E5-C3C7-40F4-9F70-A96CAA2128AC}" type="slidenum">
              <a:rPr lang="en-US"/>
              <a:pPr/>
              <a:t>‹#›</a:t>
            </a:fld>
            <a:endParaRPr lang="en-US"/>
          </a:p>
        </p:txBody>
      </p:sp>
    </p:spTree>
    <p:extLst>
      <p:ext uri="{BB962C8B-B14F-4D97-AF65-F5344CB8AC3E}">
        <p14:creationId xmlns:p14="http://schemas.microsoft.com/office/powerpoint/2010/main" xmlns="" val="2139404053"/>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452A4AC1-FD77-4213-A7D4-A8F7C5D432CF}" type="datetime1">
              <a:rPr lang="en-GB" smtClean="0"/>
              <a:pPr/>
              <a:t>11/07/2013</a:t>
            </a:fld>
            <a:endParaRPr lang="en-US"/>
          </a:p>
        </p:txBody>
      </p:sp>
      <p:sp>
        <p:nvSpPr>
          <p:cNvPr id="5" name="Slide Number Placeholder 4"/>
          <p:cNvSpPr>
            <a:spLocks noGrp="1"/>
          </p:cNvSpPr>
          <p:nvPr>
            <p:ph type="sldNum" sz="quarter" idx="11"/>
          </p:nvPr>
        </p:nvSpPr>
        <p:spPr/>
        <p:txBody>
          <a:bodyPr/>
          <a:lstStyle/>
          <a:p>
            <a:fld id="{BE6A25E5-C3C7-40F4-9F70-A96CAA2128AC}" type="slidenum">
              <a:rPr lang="en-US" smtClean="0"/>
              <a:pPr/>
              <a:t>1</a:t>
            </a:fld>
            <a:endParaRPr lang="en-US"/>
          </a:p>
        </p:txBody>
      </p:sp>
    </p:spTree>
    <p:extLst>
      <p:ext uri="{BB962C8B-B14F-4D97-AF65-F5344CB8AC3E}">
        <p14:creationId xmlns:p14="http://schemas.microsoft.com/office/powerpoint/2010/main" xmlns="" val="3117344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fld id="{452A4AC1-FD77-4213-A7D4-A8F7C5D432CF}" type="datetime1">
              <a:rPr lang="en-GB" smtClean="0"/>
              <a:pPr/>
              <a:t>11/07/2013</a:t>
            </a:fld>
            <a:endParaRPr lang="en-US"/>
          </a:p>
        </p:txBody>
      </p:sp>
      <p:sp>
        <p:nvSpPr>
          <p:cNvPr id="5" name="Slide Number Placeholder 4"/>
          <p:cNvSpPr>
            <a:spLocks noGrp="1"/>
          </p:cNvSpPr>
          <p:nvPr>
            <p:ph type="sldNum" sz="quarter" idx="11"/>
          </p:nvPr>
        </p:nvSpPr>
        <p:spPr/>
        <p:txBody>
          <a:bodyPr/>
          <a:lstStyle/>
          <a:p>
            <a:fld id="{BE6A25E5-C3C7-40F4-9F70-A96CAA2128AC}" type="slidenum">
              <a:rPr lang="en-US" smtClean="0"/>
              <a:pPr/>
              <a:t>13</a:t>
            </a:fld>
            <a:endParaRPr lang="en-US"/>
          </a:p>
        </p:txBody>
      </p:sp>
    </p:spTree>
    <p:extLst>
      <p:ext uri="{BB962C8B-B14F-4D97-AF65-F5344CB8AC3E}">
        <p14:creationId xmlns:p14="http://schemas.microsoft.com/office/powerpoint/2010/main" xmlns="" val="4058907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1.Firstly, this study provided evidence about the intensity of emotion in higher education, especially within the circle of mature students. The result showed that the majority of identified emotions were mainly related to their well-being and health in total 65 identified emotions 32 were health related of which 23 were negative). It also revealed that, in some instances, adequate support was not available or was not offered by the academic staff involved in their teaching. </a:t>
            </a:r>
          </a:p>
          <a:p>
            <a:r>
              <a:rPr lang="en-GB" dirty="0" smtClean="0"/>
              <a:t>2.</a:t>
            </a:r>
            <a:r>
              <a:rPr lang="en-GB" baseline="0" dirty="0" smtClean="0"/>
              <a:t> </a:t>
            </a:r>
            <a:r>
              <a:rPr lang="en-GB" dirty="0" smtClean="0"/>
              <a:t>Secondly, this study revealed that there was a strong link between emotion, achievement and personal life. The narratives also confirmed participants’ belief that emotions created a special bond between them and other fellow students. Often, the high level of anxiety was related to time management while the feelings of guilt were related to family commitments. These emotions have not faded throughout their three years in the university: the constant race with the time remained which resulted in achieving a lower grade than anticipated. </a:t>
            </a:r>
          </a:p>
          <a:p>
            <a:r>
              <a:rPr lang="en-GB" dirty="0" smtClean="0"/>
              <a:t>3. This fluidity led to difficulties of recording and categorising emotions. For example, many learners reported that meeting assignment deadlines was a real challenge, which generated negative feelings and caused anxiety. This emotion later being transformed from anxiety about meeting deadlines to acceptance of their importance. Another example of transformed emotion was unhappiness generated by the grades later transformed to relief (on passing a module). It also has been recorded that, while learning how to be a university student was itself an emotional and demanding process, their personal drive to achieve was a very strong factor to complete the course.	</a:t>
            </a:r>
            <a:endParaRPr lang="en-GB" dirty="0"/>
          </a:p>
        </p:txBody>
      </p:sp>
      <p:sp>
        <p:nvSpPr>
          <p:cNvPr id="4" name="Date Placeholder 3"/>
          <p:cNvSpPr>
            <a:spLocks noGrp="1"/>
          </p:cNvSpPr>
          <p:nvPr>
            <p:ph type="dt" idx="10"/>
          </p:nvPr>
        </p:nvSpPr>
        <p:spPr/>
        <p:txBody>
          <a:bodyPr/>
          <a:lstStyle/>
          <a:p>
            <a:fld id="{452A4AC1-FD77-4213-A7D4-A8F7C5D432CF}" type="datetime1">
              <a:rPr lang="en-GB" smtClean="0"/>
              <a:pPr/>
              <a:t>11/07/2013</a:t>
            </a:fld>
            <a:endParaRPr lang="en-US"/>
          </a:p>
        </p:txBody>
      </p:sp>
      <p:sp>
        <p:nvSpPr>
          <p:cNvPr id="5" name="Slide Number Placeholder 4"/>
          <p:cNvSpPr>
            <a:spLocks noGrp="1"/>
          </p:cNvSpPr>
          <p:nvPr>
            <p:ph type="sldNum" sz="quarter" idx="11"/>
          </p:nvPr>
        </p:nvSpPr>
        <p:spPr/>
        <p:txBody>
          <a:bodyPr/>
          <a:lstStyle/>
          <a:p>
            <a:fld id="{BE6A25E5-C3C7-40F4-9F70-A96CAA2128AC}" type="slidenum">
              <a:rPr lang="en-US" smtClean="0"/>
              <a:pPr/>
              <a:t>15</a:t>
            </a:fld>
            <a:endParaRPr lang="en-US"/>
          </a:p>
        </p:txBody>
      </p:sp>
    </p:spTree>
    <p:extLst>
      <p:ext uri="{BB962C8B-B14F-4D97-AF65-F5344CB8AC3E}">
        <p14:creationId xmlns:p14="http://schemas.microsoft.com/office/powerpoint/2010/main" xmlns="" val="2581883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fld id="{452A4AC1-FD77-4213-A7D4-A8F7C5D432CF}" type="datetime1">
              <a:rPr lang="en-GB" smtClean="0"/>
              <a:pPr/>
              <a:t>11/07/2013</a:t>
            </a:fld>
            <a:endParaRPr lang="en-US"/>
          </a:p>
        </p:txBody>
      </p:sp>
      <p:sp>
        <p:nvSpPr>
          <p:cNvPr id="5" name="Slide Number Placeholder 4"/>
          <p:cNvSpPr>
            <a:spLocks noGrp="1"/>
          </p:cNvSpPr>
          <p:nvPr>
            <p:ph type="sldNum" sz="quarter" idx="11"/>
          </p:nvPr>
        </p:nvSpPr>
        <p:spPr/>
        <p:txBody>
          <a:bodyPr/>
          <a:lstStyle/>
          <a:p>
            <a:fld id="{BE6A25E5-C3C7-40F4-9F70-A96CAA2128AC}" type="slidenum">
              <a:rPr lang="en-US" smtClean="0"/>
              <a:pPr/>
              <a:t>16</a:t>
            </a:fld>
            <a:endParaRPr lang="en-US"/>
          </a:p>
        </p:txBody>
      </p:sp>
    </p:spTree>
    <p:extLst>
      <p:ext uri="{BB962C8B-B14F-4D97-AF65-F5344CB8AC3E}">
        <p14:creationId xmlns:p14="http://schemas.microsoft.com/office/powerpoint/2010/main" xmlns="" val="2258050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452A4AC1-FD77-4213-A7D4-A8F7C5D432CF}" type="datetime1">
              <a:rPr lang="en-GB" smtClean="0"/>
              <a:pPr/>
              <a:t>11/07/2013</a:t>
            </a:fld>
            <a:endParaRPr lang="en-US"/>
          </a:p>
        </p:txBody>
      </p:sp>
      <p:sp>
        <p:nvSpPr>
          <p:cNvPr id="5" name="Slide Number Placeholder 4"/>
          <p:cNvSpPr>
            <a:spLocks noGrp="1"/>
          </p:cNvSpPr>
          <p:nvPr>
            <p:ph type="sldNum" sz="quarter" idx="11"/>
          </p:nvPr>
        </p:nvSpPr>
        <p:spPr/>
        <p:txBody>
          <a:bodyPr/>
          <a:lstStyle/>
          <a:p>
            <a:fld id="{BE6A25E5-C3C7-40F4-9F70-A96CAA2128AC}" type="slidenum">
              <a:rPr lang="en-US" smtClean="0"/>
              <a:pPr/>
              <a:t>17</a:t>
            </a:fld>
            <a:endParaRPr lang="en-US"/>
          </a:p>
        </p:txBody>
      </p:sp>
    </p:spTree>
    <p:extLst>
      <p:ext uri="{BB962C8B-B14F-4D97-AF65-F5344CB8AC3E}">
        <p14:creationId xmlns:p14="http://schemas.microsoft.com/office/powerpoint/2010/main" xmlns="" val="731864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452A4AC1-FD77-4213-A7D4-A8F7C5D432CF}" type="datetime1">
              <a:rPr lang="en-GB" smtClean="0"/>
              <a:pPr/>
              <a:t>11/07/2013</a:t>
            </a:fld>
            <a:endParaRPr lang="en-US"/>
          </a:p>
        </p:txBody>
      </p:sp>
      <p:sp>
        <p:nvSpPr>
          <p:cNvPr id="5" name="Slide Number Placeholder 4"/>
          <p:cNvSpPr>
            <a:spLocks noGrp="1"/>
          </p:cNvSpPr>
          <p:nvPr>
            <p:ph type="sldNum" sz="quarter" idx="11"/>
          </p:nvPr>
        </p:nvSpPr>
        <p:spPr/>
        <p:txBody>
          <a:bodyPr/>
          <a:lstStyle/>
          <a:p>
            <a:fld id="{BE6A25E5-C3C7-40F4-9F70-A96CAA2128AC}" type="slidenum">
              <a:rPr lang="en-US" smtClean="0"/>
              <a:pPr/>
              <a:t>18</a:t>
            </a:fld>
            <a:endParaRPr lang="en-US"/>
          </a:p>
        </p:txBody>
      </p:sp>
    </p:spTree>
    <p:extLst>
      <p:ext uri="{BB962C8B-B14F-4D97-AF65-F5344CB8AC3E}">
        <p14:creationId xmlns:p14="http://schemas.microsoft.com/office/powerpoint/2010/main" xmlns="" val="2052697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fld id="{452A4AC1-FD77-4213-A7D4-A8F7C5D432CF}" type="datetime1">
              <a:rPr lang="en-GB" smtClean="0"/>
              <a:pPr/>
              <a:t>11/07/2013</a:t>
            </a:fld>
            <a:endParaRPr lang="en-US"/>
          </a:p>
        </p:txBody>
      </p:sp>
      <p:sp>
        <p:nvSpPr>
          <p:cNvPr id="5" name="Slide Number Placeholder 4"/>
          <p:cNvSpPr>
            <a:spLocks noGrp="1"/>
          </p:cNvSpPr>
          <p:nvPr>
            <p:ph type="sldNum" sz="quarter" idx="11"/>
          </p:nvPr>
        </p:nvSpPr>
        <p:spPr/>
        <p:txBody>
          <a:bodyPr/>
          <a:lstStyle/>
          <a:p>
            <a:fld id="{BE6A25E5-C3C7-40F4-9F70-A96CAA2128AC}" type="slidenum">
              <a:rPr lang="en-US" smtClean="0"/>
              <a:pPr/>
              <a:t>19</a:t>
            </a:fld>
            <a:endParaRPr lang="en-US"/>
          </a:p>
        </p:txBody>
      </p:sp>
    </p:spTree>
    <p:extLst>
      <p:ext uri="{BB962C8B-B14F-4D97-AF65-F5344CB8AC3E}">
        <p14:creationId xmlns:p14="http://schemas.microsoft.com/office/powerpoint/2010/main" xmlns="" val="298084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452A4AC1-FD77-4213-A7D4-A8F7C5D432CF}" type="datetime1">
              <a:rPr lang="en-GB" smtClean="0"/>
              <a:pPr/>
              <a:t>11/07/2013</a:t>
            </a:fld>
            <a:endParaRPr lang="en-US"/>
          </a:p>
        </p:txBody>
      </p:sp>
      <p:sp>
        <p:nvSpPr>
          <p:cNvPr id="5" name="Slide Number Placeholder 4"/>
          <p:cNvSpPr>
            <a:spLocks noGrp="1"/>
          </p:cNvSpPr>
          <p:nvPr>
            <p:ph type="sldNum" sz="quarter" idx="11"/>
          </p:nvPr>
        </p:nvSpPr>
        <p:spPr/>
        <p:txBody>
          <a:bodyPr/>
          <a:lstStyle/>
          <a:p>
            <a:fld id="{BE6A25E5-C3C7-40F4-9F70-A96CAA2128AC}" type="slidenum">
              <a:rPr lang="en-US" smtClean="0"/>
              <a:pPr/>
              <a:t>20</a:t>
            </a:fld>
            <a:endParaRPr lang="en-US"/>
          </a:p>
        </p:txBody>
      </p:sp>
    </p:spTree>
    <p:extLst>
      <p:ext uri="{BB962C8B-B14F-4D97-AF65-F5344CB8AC3E}">
        <p14:creationId xmlns:p14="http://schemas.microsoft.com/office/powerpoint/2010/main" xmlns="" val="2762314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FA24423-94E4-426E-ADA9-FFA93176C5B2}" type="slidenum">
              <a:rPr lang="en-GB" smtClean="0"/>
              <a:pPr/>
              <a:t>21</a:t>
            </a:fld>
            <a:endParaRPr lang="en-GB"/>
          </a:p>
        </p:txBody>
      </p:sp>
    </p:spTree>
    <p:extLst>
      <p:ext uri="{BB962C8B-B14F-4D97-AF65-F5344CB8AC3E}">
        <p14:creationId xmlns:p14="http://schemas.microsoft.com/office/powerpoint/2010/main" xmlns="" val="4096520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fld id="{452A4AC1-FD77-4213-A7D4-A8F7C5D432CF}" type="datetime1">
              <a:rPr lang="en-GB" smtClean="0"/>
              <a:pPr/>
              <a:t>11/07/2013</a:t>
            </a:fld>
            <a:endParaRPr lang="en-US"/>
          </a:p>
        </p:txBody>
      </p:sp>
      <p:sp>
        <p:nvSpPr>
          <p:cNvPr id="5" name="Slide Number Placeholder 4"/>
          <p:cNvSpPr>
            <a:spLocks noGrp="1"/>
          </p:cNvSpPr>
          <p:nvPr>
            <p:ph type="sldNum" sz="quarter" idx="11"/>
          </p:nvPr>
        </p:nvSpPr>
        <p:spPr/>
        <p:txBody>
          <a:bodyPr/>
          <a:lstStyle/>
          <a:p>
            <a:fld id="{BE6A25E5-C3C7-40F4-9F70-A96CAA2128AC}" type="slidenum">
              <a:rPr lang="en-US" smtClean="0"/>
              <a:pPr/>
              <a:t>2</a:t>
            </a:fld>
            <a:endParaRPr lang="en-US"/>
          </a:p>
        </p:txBody>
      </p:sp>
    </p:spTree>
    <p:extLst>
      <p:ext uri="{BB962C8B-B14F-4D97-AF65-F5344CB8AC3E}">
        <p14:creationId xmlns:p14="http://schemas.microsoft.com/office/powerpoint/2010/main" xmlns="" val="1038891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fld id="{452A4AC1-FD77-4213-A7D4-A8F7C5D432CF}" type="datetime1">
              <a:rPr lang="en-GB" smtClean="0"/>
              <a:pPr/>
              <a:t>11/07/2013</a:t>
            </a:fld>
            <a:endParaRPr lang="en-US"/>
          </a:p>
        </p:txBody>
      </p:sp>
      <p:sp>
        <p:nvSpPr>
          <p:cNvPr id="5" name="Slide Number Placeholder 4"/>
          <p:cNvSpPr>
            <a:spLocks noGrp="1"/>
          </p:cNvSpPr>
          <p:nvPr>
            <p:ph type="sldNum" sz="quarter" idx="11"/>
          </p:nvPr>
        </p:nvSpPr>
        <p:spPr/>
        <p:txBody>
          <a:bodyPr/>
          <a:lstStyle/>
          <a:p>
            <a:fld id="{BE6A25E5-C3C7-40F4-9F70-A96CAA2128AC}" type="slidenum">
              <a:rPr lang="en-US" smtClean="0"/>
              <a:pPr/>
              <a:t>3</a:t>
            </a:fld>
            <a:endParaRPr lang="en-US"/>
          </a:p>
        </p:txBody>
      </p:sp>
    </p:spTree>
    <p:extLst>
      <p:ext uri="{BB962C8B-B14F-4D97-AF65-F5344CB8AC3E}">
        <p14:creationId xmlns:p14="http://schemas.microsoft.com/office/powerpoint/2010/main" xmlns="" val="1423335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While NI is </a:t>
            </a:r>
            <a:endParaRPr lang="en-GB" dirty="0"/>
          </a:p>
        </p:txBody>
      </p:sp>
      <p:sp>
        <p:nvSpPr>
          <p:cNvPr id="4" name="Date Placeholder 3"/>
          <p:cNvSpPr>
            <a:spLocks noGrp="1"/>
          </p:cNvSpPr>
          <p:nvPr>
            <p:ph type="dt" idx="10"/>
          </p:nvPr>
        </p:nvSpPr>
        <p:spPr/>
        <p:txBody>
          <a:bodyPr/>
          <a:lstStyle/>
          <a:p>
            <a:fld id="{452A4AC1-FD77-4213-A7D4-A8F7C5D432CF}" type="datetime1">
              <a:rPr lang="en-GB" smtClean="0"/>
              <a:pPr/>
              <a:t>11/07/2013</a:t>
            </a:fld>
            <a:endParaRPr lang="en-US"/>
          </a:p>
        </p:txBody>
      </p:sp>
      <p:sp>
        <p:nvSpPr>
          <p:cNvPr id="5" name="Slide Number Placeholder 4"/>
          <p:cNvSpPr>
            <a:spLocks noGrp="1"/>
          </p:cNvSpPr>
          <p:nvPr>
            <p:ph type="sldNum" sz="quarter" idx="11"/>
          </p:nvPr>
        </p:nvSpPr>
        <p:spPr/>
        <p:txBody>
          <a:bodyPr/>
          <a:lstStyle/>
          <a:p>
            <a:fld id="{BE6A25E5-C3C7-40F4-9F70-A96CAA2128AC}" type="slidenum">
              <a:rPr lang="en-US" smtClean="0"/>
              <a:pPr/>
              <a:t>5</a:t>
            </a:fld>
            <a:endParaRPr lang="en-US"/>
          </a:p>
        </p:txBody>
      </p:sp>
    </p:spTree>
    <p:extLst>
      <p:ext uri="{BB962C8B-B14F-4D97-AF65-F5344CB8AC3E}">
        <p14:creationId xmlns:p14="http://schemas.microsoft.com/office/powerpoint/2010/main" xmlns="" val="464435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452A4AC1-FD77-4213-A7D4-A8F7C5D432CF}" type="datetime1">
              <a:rPr lang="en-GB" smtClean="0"/>
              <a:pPr/>
              <a:t>11/07/2013</a:t>
            </a:fld>
            <a:endParaRPr lang="en-US"/>
          </a:p>
        </p:txBody>
      </p:sp>
      <p:sp>
        <p:nvSpPr>
          <p:cNvPr id="5" name="Slide Number Placeholder 4"/>
          <p:cNvSpPr>
            <a:spLocks noGrp="1"/>
          </p:cNvSpPr>
          <p:nvPr>
            <p:ph type="sldNum" sz="quarter" idx="11"/>
          </p:nvPr>
        </p:nvSpPr>
        <p:spPr/>
        <p:txBody>
          <a:bodyPr/>
          <a:lstStyle/>
          <a:p>
            <a:fld id="{BE6A25E5-C3C7-40F4-9F70-A96CAA2128AC}" type="slidenum">
              <a:rPr lang="en-US" smtClean="0"/>
              <a:pPr/>
              <a:t>6</a:t>
            </a:fld>
            <a:endParaRPr lang="en-US"/>
          </a:p>
        </p:txBody>
      </p:sp>
    </p:spTree>
    <p:extLst>
      <p:ext uri="{BB962C8B-B14F-4D97-AF65-F5344CB8AC3E}">
        <p14:creationId xmlns:p14="http://schemas.microsoft.com/office/powerpoint/2010/main" xmlns="" val="2834052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fld id="{452A4AC1-FD77-4213-A7D4-A8F7C5D432CF}" type="datetime1">
              <a:rPr lang="en-GB" smtClean="0"/>
              <a:pPr/>
              <a:t>11/07/2013</a:t>
            </a:fld>
            <a:endParaRPr lang="en-US"/>
          </a:p>
        </p:txBody>
      </p:sp>
      <p:sp>
        <p:nvSpPr>
          <p:cNvPr id="5" name="Slide Number Placeholder 4"/>
          <p:cNvSpPr>
            <a:spLocks noGrp="1"/>
          </p:cNvSpPr>
          <p:nvPr>
            <p:ph type="sldNum" sz="quarter" idx="11"/>
          </p:nvPr>
        </p:nvSpPr>
        <p:spPr/>
        <p:txBody>
          <a:bodyPr/>
          <a:lstStyle/>
          <a:p>
            <a:fld id="{BE6A25E5-C3C7-40F4-9F70-A96CAA2128AC}" type="slidenum">
              <a:rPr lang="en-US" smtClean="0"/>
              <a:pPr/>
              <a:t>8</a:t>
            </a:fld>
            <a:endParaRPr lang="en-US"/>
          </a:p>
        </p:txBody>
      </p:sp>
    </p:spTree>
    <p:extLst>
      <p:ext uri="{BB962C8B-B14F-4D97-AF65-F5344CB8AC3E}">
        <p14:creationId xmlns:p14="http://schemas.microsoft.com/office/powerpoint/2010/main" xmlns="" val="4097665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452A4AC1-FD77-4213-A7D4-A8F7C5D432CF}" type="datetime1">
              <a:rPr lang="en-GB" smtClean="0"/>
              <a:pPr/>
              <a:t>11/07/2013</a:t>
            </a:fld>
            <a:endParaRPr lang="en-US"/>
          </a:p>
        </p:txBody>
      </p:sp>
      <p:sp>
        <p:nvSpPr>
          <p:cNvPr id="5" name="Slide Number Placeholder 4"/>
          <p:cNvSpPr>
            <a:spLocks noGrp="1"/>
          </p:cNvSpPr>
          <p:nvPr>
            <p:ph type="sldNum" sz="quarter" idx="11"/>
          </p:nvPr>
        </p:nvSpPr>
        <p:spPr/>
        <p:txBody>
          <a:bodyPr/>
          <a:lstStyle/>
          <a:p>
            <a:fld id="{BE6A25E5-C3C7-40F4-9F70-A96CAA2128AC}" type="slidenum">
              <a:rPr lang="en-US" smtClean="0"/>
              <a:pPr/>
              <a:t>9</a:t>
            </a:fld>
            <a:endParaRPr lang="en-US"/>
          </a:p>
        </p:txBody>
      </p:sp>
    </p:spTree>
    <p:extLst>
      <p:ext uri="{BB962C8B-B14F-4D97-AF65-F5344CB8AC3E}">
        <p14:creationId xmlns:p14="http://schemas.microsoft.com/office/powerpoint/2010/main" xmlns="" val="2097457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452A4AC1-FD77-4213-A7D4-A8F7C5D432CF}" type="datetime1">
              <a:rPr lang="en-GB" smtClean="0"/>
              <a:pPr/>
              <a:t>11/07/2013</a:t>
            </a:fld>
            <a:endParaRPr lang="en-US"/>
          </a:p>
        </p:txBody>
      </p:sp>
      <p:sp>
        <p:nvSpPr>
          <p:cNvPr id="5" name="Slide Number Placeholder 4"/>
          <p:cNvSpPr>
            <a:spLocks noGrp="1"/>
          </p:cNvSpPr>
          <p:nvPr>
            <p:ph type="sldNum" sz="quarter" idx="11"/>
          </p:nvPr>
        </p:nvSpPr>
        <p:spPr/>
        <p:txBody>
          <a:bodyPr/>
          <a:lstStyle/>
          <a:p>
            <a:fld id="{BE6A25E5-C3C7-40F4-9F70-A96CAA2128AC}" type="slidenum">
              <a:rPr lang="en-US" smtClean="0"/>
              <a:pPr/>
              <a:t>10</a:t>
            </a:fld>
            <a:endParaRPr lang="en-US"/>
          </a:p>
        </p:txBody>
      </p:sp>
    </p:spTree>
    <p:extLst>
      <p:ext uri="{BB962C8B-B14F-4D97-AF65-F5344CB8AC3E}">
        <p14:creationId xmlns:p14="http://schemas.microsoft.com/office/powerpoint/2010/main" xmlns="" val="4001200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Narrative inquiry is a means by which we systematically gather, analyse, and represent people’s stories as told by them, which challenges traditional and modernist views of truth, reality, knowledge and personhood. </a:t>
            </a:r>
          </a:p>
          <a:p>
            <a:r>
              <a:rPr lang="en-GB" dirty="0" smtClean="0"/>
              <a:t>	</a:t>
            </a:r>
          </a:p>
          <a:p>
            <a:r>
              <a:rPr lang="en-GB" dirty="0" smtClean="0"/>
              <a:t>Narrative inquiry is an umbrella term that captures personal and human dimensions of experience over time, and takes account of the relationship between individual experience and cultural context (</a:t>
            </a:r>
            <a:r>
              <a:rPr lang="en-GB" dirty="0" err="1" smtClean="0"/>
              <a:t>Clandinin</a:t>
            </a:r>
            <a:r>
              <a:rPr lang="en-GB" dirty="0" smtClean="0"/>
              <a:t> and Connelly 2000). So it is important that researcher’s state their philosophical position and show how that influences their research practices. </a:t>
            </a:r>
            <a:endParaRPr lang="en-GB" dirty="0"/>
          </a:p>
        </p:txBody>
      </p:sp>
      <p:sp>
        <p:nvSpPr>
          <p:cNvPr id="4" name="Slide Number Placeholder 3"/>
          <p:cNvSpPr>
            <a:spLocks noGrp="1"/>
          </p:cNvSpPr>
          <p:nvPr>
            <p:ph type="sldNum" sz="quarter" idx="10"/>
          </p:nvPr>
        </p:nvSpPr>
        <p:spPr/>
        <p:txBody>
          <a:bodyPr/>
          <a:lstStyle/>
          <a:p>
            <a:fld id="{AFA24423-94E4-426E-ADA9-FFA93176C5B2}" type="slidenum">
              <a:rPr lang="en-GB" smtClean="0"/>
              <a:pPr/>
              <a:t>12</a:t>
            </a:fld>
            <a:endParaRPr lang="en-GB"/>
          </a:p>
        </p:txBody>
      </p:sp>
    </p:spTree>
    <p:extLst>
      <p:ext uri="{BB962C8B-B14F-4D97-AF65-F5344CB8AC3E}">
        <p14:creationId xmlns:p14="http://schemas.microsoft.com/office/powerpoint/2010/main" xmlns="" val="36223390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7" descr="CORP PP MAIN BACKGROUND.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lvl1pPr algn="ctr" defTabSz="457200" rtl="0" fontAlgn="base">
              <a:spcBef>
                <a:spcPct val="0"/>
              </a:spcBef>
              <a:spcAft>
                <a:spcPct val="0"/>
              </a:spcAft>
              <a:defRPr lang="en-US" sz="4800" kern="1200" dirty="0">
                <a:solidFill>
                  <a:schemeClr val="bg1"/>
                </a:solidFill>
                <a:effectLst>
                  <a:outerShdw blurRad="38100" dist="38100" dir="2700000" algn="tl">
                    <a:srgbClr val="C0C0C0"/>
                  </a:outerShdw>
                </a:effectLst>
                <a:latin typeface="Arial" pitchFamily="34" charset="0"/>
                <a:ea typeface="+mn-ea"/>
                <a:cs typeface="+mn-cs"/>
              </a:defRPr>
            </a:lvl1p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61673271-CA69-4E07-A5F6-AB3E78C0ABA4}" type="datetime2">
              <a:rPr lang="en-GB" smtClean="0"/>
              <a:pPr/>
              <a:t>Thursday, 11 July 2013</a:t>
            </a:fld>
            <a:endParaRPr lang="en-US"/>
          </a:p>
        </p:txBody>
      </p:sp>
      <p:sp>
        <p:nvSpPr>
          <p:cNvPr id="5" name="Footer Placeholder 4"/>
          <p:cNvSpPr>
            <a:spLocks noGrp="1"/>
          </p:cNvSpPr>
          <p:nvPr>
            <p:ph type="ftr" sz="quarter" idx="11"/>
          </p:nvPr>
        </p:nvSpPr>
        <p:spPr/>
        <p:txBody>
          <a:bodyPr/>
          <a:lstStyle>
            <a:lvl1pPr>
              <a:defRPr/>
            </a:lvl1pPr>
          </a:lstStyle>
          <a:p>
            <a:r>
              <a:rPr lang="en-US" smtClean="0"/>
              <a:t>REEO</a:t>
            </a:r>
            <a:endParaRPr lang="en-US"/>
          </a:p>
        </p:txBody>
      </p:sp>
      <p:sp>
        <p:nvSpPr>
          <p:cNvPr id="6" name="Slide Number Placeholder 5"/>
          <p:cNvSpPr>
            <a:spLocks noGrp="1"/>
          </p:cNvSpPr>
          <p:nvPr>
            <p:ph type="sldNum" sz="quarter" idx="12"/>
          </p:nvPr>
        </p:nvSpPr>
        <p:spPr/>
        <p:txBody>
          <a:bodyPr/>
          <a:lstStyle>
            <a:lvl1pPr>
              <a:defRPr/>
            </a:lvl1pPr>
          </a:lstStyle>
          <a:p>
            <a:fld id="{8EBC3518-D61B-4A8D-BAB9-6345674C52F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91BD3C0D-F4F3-494C-82AA-6DAB2DCCE2C4}" type="datetime2">
              <a:rPr lang="en-GB" smtClean="0"/>
              <a:pPr/>
              <a:t>Thursday, 11 July 2013</a:t>
            </a:fld>
            <a:endParaRPr lang="en-US"/>
          </a:p>
        </p:txBody>
      </p:sp>
      <p:sp>
        <p:nvSpPr>
          <p:cNvPr id="5" name="Footer Placeholder 4"/>
          <p:cNvSpPr>
            <a:spLocks noGrp="1"/>
          </p:cNvSpPr>
          <p:nvPr>
            <p:ph type="ftr" sz="quarter" idx="11"/>
          </p:nvPr>
        </p:nvSpPr>
        <p:spPr/>
        <p:txBody>
          <a:bodyPr/>
          <a:lstStyle>
            <a:lvl1pPr>
              <a:defRPr/>
            </a:lvl1pPr>
          </a:lstStyle>
          <a:p>
            <a:r>
              <a:rPr lang="en-US" smtClean="0"/>
              <a:t>REEO</a:t>
            </a:r>
            <a:endParaRPr lang="en-US"/>
          </a:p>
        </p:txBody>
      </p:sp>
      <p:sp>
        <p:nvSpPr>
          <p:cNvPr id="6" name="Slide Number Placeholder 5"/>
          <p:cNvSpPr>
            <a:spLocks noGrp="1"/>
          </p:cNvSpPr>
          <p:nvPr>
            <p:ph type="sldNum" sz="quarter" idx="12"/>
          </p:nvPr>
        </p:nvSpPr>
        <p:spPr/>
        <p:txBody>
          <a:bodyPr/>
          <a:lstStyle>
            <a:lvl1pPr>
              <a:defRPr/>
            </a:lvl1pPr>
          </a:lstStyle>
          <a:p>
            <a:fld id="{9953C899-03DF-40B0-BC5A-14A2721AE13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457200" rtl="0" fontAlgn="base">
              <a:spcBef>
                <a:spcPct val="0"/>
              </a:spcBef>
              <a:spcAft>
                <a:spcPct val="0"/>
              </a:spcAft>
              <a:defRPr lang="en-US" sz="4000" kern="1200" dirty="0">
                <a:solidFill>
                  <a:srgbClr val="3D6373"/>
                </a:solidFill>
                <a:latin typeface="Arial" pitchFamily="34" charset="0"/>
                <a:ea typeface="+mn-ea"/>
                <a:cs typeface="+mn-cs"/>
              </a:defRPr>
            </a:lvl1pPr>
          </a:lstStyle>
          <a:p>
            <a:r>
              <a:rPr lang="en-GB" dirty="0" smtClean="0"/>
              <a:t>Click to edit Master title style</a:t>
            </a:r>
            <a:endParaRPr lang="en-US" dirty="0"/>
          </a:p>
        </p:txBody>
      </p:sp>
      <p:sp>
        <p:nvSpPr>
          <p:cNvPr id="3" name="Content Placeholder 2"/>
          <p:cNvSpPr>
            <a:spLocks noGrp="1"/>
          </p:cNvSpPr>
          <p:nvPr>
            <p:ph idx="1"/>
          </p:nvPr>
        </p:nvSpPr>
        <p:spPr/>
        <p:txBody>
          <a:bodyPr/>
          <a:lstStyle>
            <a:lvl1pPr>
              <a:defRPr lang="en-US" sz="3200" kern="1200" dirty="0">
                <a:solidFill>
                  <a:srgbClr val="3D6373"/>
                </a:solidFill>
                <a:latin typeface="Arial" pitchFamily="34" charset="0"/>
                <a:ea typeface="+mn-ea"/>
                <a:cs typeface="+mn-cs"/>
              </a:defRPr>
            </a:lvl1pPr>
            <a:lvl2pPr>
              <a:defRPr>
                <a:solidFill>
                  <a:srgbClr val="3D6373"/>
                </a:solidFill>
              </a:defRPr>
            </a:lvl2pPr>
            <a:lvl3pPr>
              <a:defRPr>
                <a:solidFill>
                  <a:srgbClr val="3D6373"/>
                </a:solidFill>
              </a:defRPr>
            </a:lvl3pPr>
            <a:lvl4pPr>
              <a:defRPr>
                <a:solidFill>
                  <a:srgbClr val="3D6373"/>
                </a:solidFill>
              </a:defRPr>
            </a:lvl4pPr>
            <a:lvl5pPr>
              <a:defRPr>
                <a:solidFill>
                  <a:srgbClr val="3D6373"/>
                </a:solidFill>
              </a:defRPr>
            </a:lvl5pPr>
          </a:lstStyle>
          <a:p>
            <a:pPr lvl="0"/>
            <a:r>
              <a:rPr lang="en-GB" dirty="0" smtClean="0"/>
              <a:t>Click to edit Master text styles</a:t>
            </a:r>
          </a:p>
          <a:p>
            <a:pPr marL="742950" lvl="1" indent="-342900" algn="l" defTabSz="457200" rtl="0" fontAlgn="base">
              <a:spcBef>
                <a:spcPct val="20000"/>
              </a:spcBef>
              <a:spcAft>
                <a:spcPct val="0"/>
              </a:spcAft>
              <a:buFont typeface="Arial" pitchFamily="34" charset="0"/>
              <a:buChar char="•"/>
            </a:pPr>
            <a:r>
              <a:rPr lang="en-GB" dirty="0" smtClean="0"/>
              <a:t>Second level</a:t>
            </a:r>
          </a:p>
          <a:p>
            <a:pPr marL="1143000" lvl="2" indent="-342900" algn="l" defTabSz="457200" rtl="0" fontAlgn="base">
              <a:spcBef>
                <a:spcPct val="20000"/>
              </a:spcBef>
              <a:spcAft>
                <a:spcPct val="0"/>
              </a:spcAft>
              <a:buFont typeface="Arial" pitchFamily="34" charset="0"/>
              <a:buChar char="•"/>
            </a:pPr>
            <a:r>
              <a:rPr lang="en-GB" dirty="0" smtClean="0"/>
              <a:t>Third level</a:t>
            </a:r>
          </a:p>
          <a:p>
            <a:pPr marL="1600200" lvl="3" indent="-342900" algn="l" defTabSz="457200" rtl="0" fontAlgn="base">
              <a:spcBef>
                <a:spcPct val="20000"/>
              </a:spcBef>
              <a:spcAft>
                <a:spcPct val="0"/>
              </a:spcAft>
              <a:buFont typeface="Arial" pitchFamily="34" charset="0"/>
              <a:buChar char="•"/>
            </a:pPr>
            <a:r>
              <a:rPr lang="en-GB" dirty="0" smtClean="0"/>
              <a:t>Fourth level</a:t>
            </a:r>
          </a:p>
          <a:p>
            <a:pPr marL="2057400" lvl="4" indent="-342900" algn="l" defTabSz="457200" rtl="0" fontAlgn="base">
              <a:spcBef>
                <a:spcPct val="20000"/>
              </a:spcBef>
              <a:spcAft>
                <a:spcPct val="0"/>
              </a:spcAft>
              <a:buFont typeface="Arial" pitchFamily="34" charset="0"/>
              <a:buChar char="•"/>
            </a:pPr>
            <a:r>
              <a:rPr lang="en-GB" dirty="0" smtClean="0"/>
              <a:t>Fifth level</a:t>
            </a:r>
            <a:endParaRPr lang="en-US" dirty="0"/>
          </a:p>
        </p:txBody>
      </p:sp>
      <p:sp>
        <p:nvSpPr>
          <p:cNvPr id="4" name="Date Placeholder 3"/>
          <p:cNvSpPr>
            <a:spLocks noGrp="1"/>
          </p:cNvSpPr>
          <p:nvPr>
            <p:ph type="dt" sz="half" idx="10"/>
          </p:nvPr>
        </p:nvSpPr>
        <p:spPr/>
        <p:txBody>
          <a:bodyPr/>
          <a:lstStyle>
            <a:lvl1pPr>
              <a:defRPr/>
            </a:lvl1pPr>
          </a:lstStyle>
          <a:p>
            <a:fld id="{59E7FD6B-1623-45C1-BAD0-FAA74F7ECFDA}" type="datetime2">
              <a:rPr lang="en-GB" smtClean="0"/>
              <a:pPr/>
              <a:t>Thursday, 11 July 2013</a:t>
            </a:fld>
            <a:endParaRPr lang="en-US"/>
          </a:p>
        </p:txBody>
      </p:sp>
      <p:sp>
        <p:nvSpPr>
          <p:cNvPr id="5" name="Footer Placeholder 4"/>
          <p:cNvSpPr>
            <a:spLocks noGrp="1"/>
          </p:cNvSpPr>
          <p:nvPr>
            <p:ph type="ftr" sz="quarter" idx="11"/>
          </p:nvPr>
        </p:nvSpPr>
        <p:spPr/>
        <p:txBody>
          <a:bodyPr/>
          <a:lstStyle>
            <a:lvl1pPr>
              <a:defRPr/>
            </a:lvl1pPr>
          </a:lstStyle>
          <a:p>
            <a:r>
              <a:rPr lang="en-US" smtClean="0"/>
              <a:t>REEO</a:t>
            </a:r>
            <a:endParaRPr lang="en-US"/>
          </a:p>
        </p:txBody>
      </p:sp>
      <p:sp>
        <p:nvSpPr>
          <p:cNvPr id="6" name="Slide Number Placeholder 5"/>
          <p:cNvSpPr>
            <a:spLocks noGrp="1"/>
          </p:cNvSpPr>
          <p:nvPr>
            <p:ph type="sldNum" sz="quarter" idx="12"/>
          </p:nvPr>
        </p:nvSpPr>
        <p:spPr/>
        <p:txBody>
          <a:bodyPr/>
          <a:lstStyle>
            <a:lvl1pPr>
              <a:defRPr/>
            </a:lvl1pPr>
          </a:lstStyle>
          <a:p>
            <a:fld id="{28794A87-268F-43C0-8518-724CBFE63D0C}"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7" descr="CORP PP MAIN BACKGROUND.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722313" y="4406900"/>
            <a:ext cx="7772400" cy="1362075"/>
          </a:xfrm>
        </p:spPr>
        <p:txBody>
          <a:bodyPr anchor="t"/>
          <a:lstStyle>
            <a:lvl1pPr algn="r" defTabSz="457200" rtl="0" fontAlgn="base">
              <a:spcBef>
                <a:spcPct val="0"/>
              </a:spcBef>
              <a:spcAft>
                <a:spcPct val="0"/>
              </a:spcAft>
              <a:defRPr lang="en-US" sz="4800" kern="1200" dirty="0">
                <a:solidFill>
                  <a:schemeClr val="bg1"/>
                </a:solidFill>
                <a:effectLst>
                  <a:outerShdw blurRad="38100" dist="38100" dir="2700000" algn="tl">
                    <a:srgbClr val="C0C0C0"/>
                  </a:outerShdw>
                </a:effectLst>
                <a:latin typeface="Arial" pitchFamily="34" charset="0"/>
                <a:ea typeface="+mn-ea"/>
                <a:cs typeface="+mn-cs"/>
              </a:defRPr>
            </a:lvl1pPr>
          </a:lstStyle>
          <a:p>
            <a:r>
              <a:rPr lang="en-GB" dirty="0"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988839"/>
            <a:ext cx="4038600" cy="41373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p:nvPr>
        </p:nvSpPr>
        <p:spPr>
          <a:xfrm>
            <a:off x="4648200" y="1988839"/>
            <a:ext cx="4038600" cy="41373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Date Placeholder 3"/>
          <p:cNvSpPr>
            <a:spLocks noGrp="1"/>
          </p:cNvSpPr>
          <p:nvPr>
            <p:ph type="dt" sz="half" idx="10"/>
          </p:nvPr>
        </p:nvSpPr>
        <p:spPr/>
        <p:txBody>
          <a:bodyPr/>
          <a:lstStyle>
            <a:lvl1pPr>
              <a:defRPr/>
            </a:lvl1pPr>
          </a:lstStyle>
          <a:p>
            <a:fld id="{BA21F7A0-B65E-40FD-8FB9-2C2588CF53C3}" type="datetime2">
              <a:rPr lang="en-GB" smtClean="0"/>
              <a:pPr/>
              <a:t>Thursday, 11 July 2013</a:t>
            </a:fld>
            <a:endParaRPr lang="en-US"/>
          </a:p>
        </p:txBody>
      </p:sp>
      <p:sp>
        <p:nvSpPr>
          <p:cNvPr id="6" name="Footer Placeholder 4"/>
          <p:cNvSpPr>
            <a:spLocks noGrp="1"/>
          </p:cNvSpPr>
          <p:nvPr>
            <p:ph type="ftr" sz="quarter" idx="11"/>
          </p:nvPr>
        </p:nvSpPr>
        <p:spPr/>
        <p:txBody>
          <a:bodyPr/>
          <a:lstStyle>
            <a:lvl1pPr>
              <a:defRPr/>
            </a:lvl1pPr>
          </a:lstStyle>
          <a:p>
            <a:r>
              <a:rPr lang="en-US" smtClean="0"/>
              <a:t>REEO</a:t>
            </a:r>
            <a:endParaRPr lang="en-US"/>
          </a:p>
        </p:txBody>
      </p:sp>
      <p:sp>
        <p:nvSpPr>
          <p:cNvPr id="7" name="Slide Number Placeholder 5"/>
          <p:cNvSpPr>
            <a:spLocks noGrp="1"/>
          </p:cNvSpPr>
          <p:nvPr>
            <p:ph type="sldNum" sz="quarter" idx="12"/>
          </p:nvPr>
        </p:nvSpPr>
        <p:spPr/>
        <p:txBody>
          <a:bodyPr/>
          <a:lstStyle>
            <a:lvl1pPr>
              <a:defRPr/>
            </a:lvl1pPr>
          </a:lstStyle>
          <a:p>
            <a:fld id="{4845CBA3-5874-48D9-8111-1D24829C9B6C}"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dirty="0" smtClean="0"/>
              <a:t>Click to edit Master title style</a:t>
            </a:r>
            <a:endParaRPr lang="en-US" dirty="0"/>
          </a:p>
        </p:txBody>
      </p:sp>
      <p:sp>
        <p:nvSpPr>
          <p:cNvPr id="3" name="Text Placeholder 2"/>
          <p:cNvSpPr>
            <a:spLocks noGrp="1"/>
          </p:cNvSpPr>
          <p:nvPr>
            <p:ph type="body" idx="1"/>
          </p:nvPr>
        </p:nvSpPr>
        <p:spPr>
          <a:xfrm>
            <a:off x="457200" y="2069157"/>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457200" y="2708919"/>
            <a:ext cx="4040188" cy="341724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4645025" y="2069157"/>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6" name="Content Placeholder 5"/>
          <p:cNvSpPr>
            <a:spLocks noGrp="1"/>
          </p:cNvSpPr>
          <p:nvPr>
            <p:ph sz="quarter" idx="4"/>
          </p:nvPr>
        </p:nvSpPr>
        <p:spPr>
          <a:xfrm>
            <a:off x="4645025" y="2708919"/>
            <a:ext cx="4041775" cy="341724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7" name="Date Placeholder 3"/>
          <p:cNvSpPr>
            <a:spLocks noGrp="1"/>
          </p:cNvSpPr>
          <p:nvPr>
            <p:ph type="dt" sz="half" idx="10"/>
          </p:nvPr>
        </p:nvSpPr>
        <p:spPr/>
        <p:txBody>
          <a:bodyPr/>
          <a:lstStyle>
            <a:lvl1pPr>
              <a:defRPr/>
            </a:lvl1pPr>
          </a:lstStyle>
          <a:p>
            <a:fld id="{9B33F64A-6BD4-4B04-83FC-877E1B3F918A}" type="datetime2">
              <a:rPr lang="en-GB" smtClean="0"/>
              <a:pPr/>
              <a:t>Thursday, 11 July 2013</a:t>
            </a:fld>
            <a:endParaRPr lang="en-US"/>
          </a:p>
        </p:txBody>
      </p:sp>
      <p:sp>
        <p:nvSpPr>
          <p:cNvPr id="8" name="Footer Placeholder 4"/>
          <p:cNvSpPr>
            <a:spLocks noGrp="1"/>
          </p:cNvSpPr>
          <p:nvPr>
            <p:ph type="ftr" sz="quarter" idx="11"/>
          </p:nvPr>
        </p:nvSpPr>
        <p:spPr/>
        <p:txBody>
          <a:bodyPr/>
          <a:lstStyle>
            <a:lvl1pPr>
              <a:defRPr/>
            </a:lvl1pPr>
          </a:lstStyle>
          <a:p>
            <a:r>
              <a:rPr lang="en-US" smtClean="0"/>
              <a:t>REEO</a:t>
            </a:r>
            <a:endParaRPr lang="en-US"/>
          </a:p>
        </p:txBody>
      </p:sp>
      <p:sp>
        <p:nvSpPr>
          <p:cNvPr id="9" name="Slide Number Placeholder 5"/>
          <p:cNvSpPr>
            <a:spLocks noGrp="1"/>
          </p:cNvSpPr>
          <p:nvPr>
            <p:ph type="sldNum" sz="quarter" idx="12"/>
          </p:nvPr>
        </p:nvSpPr>
        <p:spPr/>
        <p:txBody>
          <a:bodyPr/>
          <a:lstStyle>
            <a:lvl1pPr>
              <a:defRPr/>
            </a:lvl1pPr>
          </a:lstStyle>
          <a:p>
            <a:fld id="{4C84E474-565F-43D0-86AC-6C3E9D69A662}"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C4500263-BA27-4AF2-94FC-A9CCA9EA6EAF}" type="datetime2">
              <a:rPr lang="en-GB" smtClean="0"/>
              <a:pPr/>
              <a:t>Thursday, 11 July 2013</a:t>
            </a:fld>
            <a:endParaRPr lang="en-US"/>
          </a:p>
        </p:txBody>
      </p:sp>
      <p:sp>
        <p:nvSpPr>
          <p:cNvPr id="4" name="Footer Placeholder 4"/>
          <p:cNvSpPr>
            <a:spLocks noGrp="1"/>
          </p:cNvSpPr>
          <p:nvPr>
            <p:ph type="ftr" sz="quarter" idx="11"/>
          </p:nvPr>
        </p:nvSpPr>
        <p:spPr/>
        <p:txBody>
          <a:bodyPr/>
          <a:lstStyle>
            <a:lvl1pPr>
              <a:defRPr/>
            </a:lvl1pPr>
          </a:lstStyle>
          <a:p>
            <a:r>
              <a:rPr lang="en-US" smtClean="0"/>
              <a:t>REEO</a:t>
            </a:r>
            <a:endParaRPr lang="en-US"/>
          </a:p>
        </p:txBody>
      </p:sp>
      <p:sp>
        <p:nvSpPr>
          <p:cNvPr id="5" name="Slide Number Placeholder 5"/>
          <p:cNvSpPr>
            <a:spLocks noGrp="1"/>
          </p:cNvSpPr>
          <p:nvPr>
            <p:ph type="sldNum" sz="quarter" idx="12"/>
          </p:nvPr>
        </p:nvSpPr>
        <p:spPr/>
        <p:txBody>
          <a:bodyPr/>
          <a:lstStyle>
            <a:lvl1pPr>
              <a:defRPr/>
            </a:lvl1pPr>
          </a:lstStyle>
          <a:p>
            <a:fld id="{E37C3D4A-6917-4F72-A5CA-185A9ABBF2AC}"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889BC16-EBC6-4A83-B2A7-61A371857ABD}" type="datetime2">
              <a:rPr lang="en-GB" smtClean="0"/>
              <a:pPr/>
              <a:t>Thursday, 11 July 2013</a:t>
            </a:fld>
            <a:endParaRPr lang="en-US"/>
          </a:p>
        </p:txBody>
      </p:sp>
      <p:sp>
        <p:nvSpPr>
          <p:cNvPr id="3" name="Footer Placeholder 4"/>
          <p:cNvSpPr>
            <a:spLocks noGrp="1"/>
          </p:cNvSpPr>
          <p:nvPr>
            <p:ph type="ftr" sz="quarter" idx="11"/>
          </p:nvPr>
        </p:nvSpPr>
        <p:spPr/>
        <p:txBody>
          <a:bodyPr/>
          <a:lstStyle>
            <a:lvl1pPr>
              <a:defRPr/>
            </a:lvl1pPr>
          </a:lstStyle>
          <a:p>
            <a:r>
              <a:rPr lang="en-US" smtClean="0"/>
              <a:t>REEO</a:t>
            </a:r>
            <a:endParaRPr lang="en-US"/>
          </a:p>
        </p:txBody>
      </p:sp>
      <p:sp>
        <p:nvSpPr>
          <p:cNvPr id="4" name="Slide Number Placeholder 5"/>
          <p:cNvSpPr>
            <a:spLocks noGrp="1"/>
          </p:cNvSpPr>
          <p:nvPr>
            <p:ph type="sldNum" sz="quarter" idx="12"/>
          </p:nvPr>
        </p:nvSpPr>
        <p:spPr/>
        <p:txBody>
          <a:bodyPr/>
          <a:lstStyle>
            <a:lvl1pPr>
              <a:defRPr/>
            </a:lvl1pPr>
          </a:lstStyle>
          <a:p>
            <a:fld id="{66AAC3DF-B3AF-4042-9D26-D196995ADD16}"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90D6846B-0E4A-401C-A428-1DDE86D61929}" type="datetime2">
              <a:rPr lang="en-GB" smtClean="0"/>
              <a:pPr/>
              <a:t>Thursday, 11 July 2013</a:t>
            </a:fld>
            <a:endParaRPr lang="en-US"/>
          </a:p>
        </p:txBody>
      </p:sp>
      <p:sp>
        <p:nvSpPr>
          <p:cNvPr id="6" name="Footer Placeholder 4"/>
          <p:cNvSpPr>
            <a:spLocks noGrp="1"/>
          </p:cNvSpPr>
          <p:nvPr>
            <p:ph type="ftr" sz="quarter" idx="11"/>
          </p:nvPr>
        </p:nvSpPr>
        <p:spPr/>
        <p:txBody>
          <a:bodyPr/>
          <a:lstStyle>
            <a:lvl1pPr>
              <a:defRPr/>
            </a:lvl1pPr>
          </a:lstStyle>
          <a:p>
            <a:r>
              <a:rPr lang="en-US" smtClean="0"/>
              <a:t>REEO</a:t>
            </a:r>
            <a:endParaRPr lang="en-US"/>
          </a:p>
        </p:txBody>
      </p:sp>
      <p:sp>
        <p:nvSpPr>
          <p:cNvPr id="7" name="Slide Number Placeholder 5"/>
          <p:cNvSpPr>
            <a:spLocks noGrp="1"/>
          </p:cNvSpPr>
          <p:nvPr>
            <p:ph type="sldNum" sz="quarter" idx="12"/>
          </p:nvPr>
        </p:nvSpPr>
        <p:spPr/>
        <p:txBody>
          <a:bodyPr/>
          <a:lstStyle>
            <a:lvl1pPr>
              <a:defRPr/>
            </a:lvl1pPr>
          </a:lstStyle>
          <a:p>
            <a:fld id="{10B8F637-98F5-4998-9BE4-DB516DC5FF65}"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908719"/>
            <a:ext cx="5486400" cy="381885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FEA7CA25-C3E3-4631-B9FD-C4D9A3EB9693}" type="datetime2">
              <a:rPr lang="en-GB" smtClean="0"/>
              <a:pPr/>
              <a:t>Thursday, 11 July 2013</a:t>
            </a:fld>
            <a:endParaRPr lang="en-US"/>
          </a:p>
        </p:txBody>
      </p:sp>
      <p:sp>
        <p:nvSpPr>
          <p:cNvPr id="6" name="Footer Placeholder 4"/>
          <p:cNvSpPr>
            <a:spLocks noGrp="1"/>
          </p:cNvSpPr>
          <p:nvPr>
            <p:ph type="ftr" sz="quarter" idx="11"/>
          </p:nvPr>
        </p:nvSpPr>
        <p:spPr/>
        <p:txBody>
          <a:bodyPr/>
          <a:lstStyle>
            <a:lvl1pPr>
              <a:defRPr/>
            </a:lvl1pPr>
          </a:lstStyle>
          <a:p>
            <a:r>
              <a:rPr lang="en-US" smtClean="0"/>
              <a:t>REEO</a:t>
            </a:r>
            <a:endParaRPr lang="en-US"/>
          </a:p>
        </p:txBody>
      </p:sp>
      <p:sp>
        <p:nvSpPr>
          <p:cNvPr id="7" name="Slide Number Placeholder 5"/>
          <p:cNvSpPr>
            <a:spLocks noGrp="1"/>
          </p:cNvSpPr>
          <p:nvPr>
            <p:ph type="sldNum" sz="quarter" idx="12"/>
          </p:nvPr>
        </p:nvSpPr>
        <p:spPr/>
        <p:txBody>
          <a:bodyPr/>
          <a:lstStyle>
            <a:lvl1pPr>
              <a:defRPr/>
            </a:lvl1pPr>
          </a:lstStyle>
          <a:p>
            <a:fld id="{FA4910EC-CF3C-4216-B468-1600B7D43C8C}"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914790"/>
            <a:ext cx="8229600" cy="107404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endParaRPr lang="en-US" dirty="0" smtClean="0"/>
          </a:p>
        </p:txBody>
      </p:sp>
      <p:sp>
        <p:nvSpPr>
          <p:cNvPr id="1027" name="Text Placeholder 2"/>
          <p:cNvSpPr>
            <a:spLocks noGrp="1"/>
          </p:cNvSpPr>
          <p:nvPr>
            <p:ph type="body" idx="1"/>
          </p:nvPr>
        </p:nvSpPr>
        <p:spPr bwMode="auto">
          <a:xfrm>
            <a:off x="457200" y="1988840"/>
            <a:ext cx="8229600" cy="4137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marL="742950" lvl="1" indent="-342900" algn="l" defTabSz="457200" rtl="0" fontAlgn="base">
              <a:spcBef>
                <a:spcPct val="20000"/>
              </a:spcBef>
              <a:spcAft>
                <a:spcPct val="0"/>
              </a:spcAft>
              <a:buFont typeface="Arial" pitchFamily="34" charset="0"/>
              <a:buChar char="•"/>
            </a:pPr>
            <a:r>
              <a:rPr lang="en-GB" dirty="0" smtClean="0"/>
              <a:t>Second level</a:t>
            </a:r>
          </a:p>
          <a:p>
            <a:pPr marL="1143000" lvl="2" indent="-342900" algn="l" defTabSz="457200" rtl="0" fontAlgn="base">
              <a:spcBef>
                <a:spcPct val="20000"/>
              </a:spcBef>
              <a:spcAft>
                <a:spcPct val="0"/>
              </a:spcAft>
              <a:buFont typeface="Arial" pitchFamily="34" charset="0"/>
              <a:buChar char="•"/>
            </a:pPr>
            <a:r>
              <a:rPr lang="en-GB" dirty="0" smtClean="0"/>
              <a:t>Third level</a:t>
            </a:r>
          </a:p>
          <a:p>
            <a:pPr marL="1600200" lvl="3" indent="-342900" algn="l" defTabSz="457200" rtl="0" fontAlgn="base">
              <a:spcBef>
                <a:spcPct val="20000"/>
              </a:spcBef>
              <a:spcAft>
                <a:spcPct val="0"/>
              </a:spcAft>
              <a:buFont typeface="Arial" pitchFamily="34" charset="0"/>
              <a:buChar char="•"/>
            </a:pPr>
            <a:r>
              <a:rPr lang="en-GB" dirty="0" smtClean="0"/>
              <a:t>Fourth level</a:t>
            </a:r>
          </a:p>
          <a:p>
            <a:pPr marL="2057400" lvl="4" indent="-342900" algn="l" defTabSz="457200" rtl="0" fontAlgn="base">
              <a:spcBef>
                <a:spcPct val="20000"/>
              </a:spcBef>
              <a:spcAft>
                <a:spcPct val="0"/>
              </a:spcAft>
              <a:buFont typeface="Arial" pitchFamily="34" charset="0"/>
              <a:buChar char="•"/>
            </a:pPr>
            <a:r>
              <a:rPr lang="en-GB" dirty="0" smtClean="0"/>
              <a:t>Fifth level</a:t>
            </a:r>
            <a:endParaRPr lang="en-US" dirty="0" smtClean="0"/>
          </a:p>
        </p:txBody>
      </p:sp>
      <p:sp>
        <p:nvSpPr>
          <p:cNvPr id="4" name="Date Placeholder 3"/>
          <p:cNvSpPr>
            <a:spLocks noGrp="1"/>
          </p:cNvSpPr>
          <p:nvPr>
            <p:ph type="dt" sz="half" idx="2"/>
          </p:nvPr>
        </p:nvSpPr>
        <p:spPr>
          <a:xfrm>
            <a:off x="457200" y="6525344"/>
            <a:ext cx="2133600" cy="196131"/>
          </a:xfrm>
          <a:prstGeom prst="rect">
            <a:avLst/>
          </a:prstGeom>
        </p:spPr>
        <p:txBody>
          <a:bodyPr vert="horz" wrap="square" lIns="91440" tIns="45720" rIns="91440" bIns="45720" numCol="1" anchor="ctr" anchorCtr="0" compatLnSpc="1">
            <a:prstTxWarp prst="textNoShape">
              <a:avLst/>
            </a:prstTxWarp>
          </a:bodyPr>
          <a:lstStyle>
            <a:lvl1pPr algn="ctr">
              <a:defRPr sz="800" b="1">
                <a:solidFill>
                  <a:srgbClr val="3D6373"/>
                </a:solidFill>
                <a:latin typeface="Calibri" pitchFamily="34" charset="0"/>
              </a:defRPr>
            </a:lvl1pPr>
          </a:lstStyle>
          <a:p>
            <a:fld id="{29F8FF9C-F7E2-47F9-91A2-6F2B5E52E1F9}" type="datetime2">
              <a:rPr lang="en-GB" smtClean="0"/>
              <a:pPr/>
              <a:t>Thursday, 11 July 2013</a:t>
            </a:fld>
            <a:endParaRPr lang="en-US" dirty="0"/>
          </a:p>
        </p:txBody>
      </p:sp>
      <p:sp>
        <p:nvSpPr>
          <p:cNvPr id="5" name="Footer Placeholder 4"/>
          <p:cNvSpPr>
            <a:spLocks noGrp="1"/>
          </p:cNvSpPr>
          <p:nvPr>
            <p:ph type="ftr" sz="quarter" idx="3"/>
          </p:nvPr>
        </p:nvSpPr>
        <p:spPr>
          <a:xfrm>
            <a:off x="3124200" y="6525344"/>
            <a:ext cx="2895600" cy="196131"/>
          </a:xfrm>
          <a:prstGeom prst="rect">
            <a:avLst/>
          </a:prstGeom>
        </p:spPr>
        <p:txBody>
          <a:bodyPr vert="horz" wrap="square" lIns="91440" tIns="45720" rIns="91440" bIns="45720" numCol="1" anchor="ctr" anchorCtr="0" compatLnSpc="1">
            <a:prstTxWarp prst="textNoShape">
              <a:avLst/>
            </a:prstTxWarp>
          </a:bodyPr>
          <a:lstStyle>
            <a:lvl1pPr algn="ctr">
              <a:defRPr sz="800" b="1">
                <a:solidFill>
                  <a:srgbClr val="3D6373"/>
                </a:solidFill>
                <a:latin typeface="Calibri" pitchFamily="34" charset="0"/>
              </a:defRPr>
            </a:lvl1pPr>
          </a:lstStyle>
          <a:p>
            <a:r>
              <a:rPr lang="en-US" smtClean="0"/>
              <a:t>REEO</a:t>
            </a:r>
            <a:endParaRPr lang="en-US" dirty="0"/>
          </a:p>
        </p:txBody>
      </p:sp>
      <p:sp>
        <p:nvSpPr>
          <p:cNvPr id="6" name="Slide Number Placeholder 5"/>
          <p:cNvSpPr>
            <a:spLocks noGrp="1"/>
          </p:cNvSpPr>
          <p:nvPr>
            <p:ph type="sldNum" sz="quarter" idx="4"/>
          </p:nvPr>
        </p:nvSpPr>
        <p:spPr>
          <a:xfrm>
            <a:off x="6553200" y="6525344"/>
            <a:ext cx="2133600" cy="196131"/>
          </a:xfrm>
          <a:prstGeom prst="rect">
            <a:avLst/>
          </a:prstGeom>
        </p:spPr>
        <p:txBody>
          <a:bodyPr vert="horz" wrap="square" lIns="91440" tIns="45720" rIns="91440" bIns="45720" numCol="1" anchor="ctr" anchorCtr="0" compatLnSpc="1">
            <a:prstTxWarp prst="textNoShape">
              <a:avLst/>
            </a:prstTxWarp>
          </a:bodyPr>
          <a:lstStyle>
            <a:lvl1pPr algn="r">
              <a:defRPr sz="800" b="1">
                <a:solidFill>
                  <a:srgbClr val="3D6373"/>
                </a:solidFill>
                <a:latin typeface="Calibri" pitchFamily="34" charset="0"/>
              </a:defRPr>
            </a:lvl1pPr>
          </a:lstStyle>
          <a:p>
            <a:fld id="{18B47FBA-88FE-4FBE-A668-C20594E4F075}" type="slidenum">
              <a:rPr lang="en-US" smtClean="0"/>
              <a:pPr/>
              <a:t>‹#›</a:t>
            </a:fld>
            <a:endParaRPr lang="en-US" dirty="0"/>
          </a:p>
        </p:txBody>
      </p:sp>
      <p:pic>
        <p:nvPicPr>
          <p:cNvPr id="7" name="Picture 13" descr="GENERIC PP HEADER 1.jpg"/>
          <p:cNvPicPr>
            <a:picLocks noChangeAspect="1"/>
          </p:cNvPicPr>
          <p:nvPr userDrawn="1"/>
        </p:nvPicPr>
        <p:blipFill>
          <a:blip r:embed="rId13"/>
          <a:srcRect/>
          <a:stretch>
            <a:fillRect/>
          </a:stretch>
        </p:blipFill>
        <p:spPr bwMode="auto">
          <a:xfrm>
            <a:off x="0" y="0"/>
            <a:ext cx="9144000" cy="91479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457200" rtl="0" fontAlgn="base">
        <a:spcBef>
          <a:spcPct val="0"/>
        </a:spcBef>
        <a:spcAft>
          <a:spcPct val="0"/>
        </a:spcAft>
        <a:defRPr lang="en-US" sz="4000" kern="1200" dirty="0" smtClean="0">
          <a:solidFill>
            <a:srgbClr val="3D6373"/>
          </a:solidFill>
          <a:latin typeface="Arial" pitchFamily="34" charset="0"/>
          <a:ea typeface="+mn-ea"/>
          <a:cs typeface="+mn-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pitchFamily="34" charset="0"/>
        <a:buChar char="•"/>
        <a:defRPr lang="en-US" sz="3200" kern="1200" dirty="0" smtClean="0">
          <a:solidFill>
            <a:srgbClr val="3D6373"/>
          </a:solidFill>
          <a:latin typeface="Arial" pitchFamily="34" charset="0"/>
          <a:ea typeface="+mn-ea"/>
          <a:cs typeface="+mn-cs"/>
        </a:defRPr>
      </a:lvl1pPr>
      <a:lvl2pPr marL="742950" indent="-342900" algn="l" defTabSz="457200" rtl="0" fontAlgn="base">
        <a:spcBef>
          <a:spcPct val="20000"/>
        </a:spcBef>
        <a:spcAft>
          <a:spcPct val="0"/>
        </a:spcAft>
        <a:buFont typeface="Arial" pitchFamily="34" charset="0"/>
        <a:buChar char="•"/>
        <a:defRPr sz="2800" kern="1200">
          <a:solidFill>
            <a:srgbClr val="3D6373"/>
          </a:solidFill>
          <a:latin typeface="+mn-lt"/>
          <a:ea typeface="+mn-ea"/>
          <a:cs typeface="+mn-cs"/>
        </a:defRPr>
      </a:lvl2pPr>
      <a:lvl3pPr marL="1143000" indent="-342900" algn="l" defTabSz="457200" rtl="0" fontAlgn="base">
        <a:spcBef>
          <a:spcPct val="20000"/>
        </a:spcBef>
        <a:spcAft>
          <a:spcPct val="0"/>
        </a:spcAft>
        <a:buFont typeface="Arial" pitchFamily="34" charset="0"/>
        <a:buChar char="•"/>
        <a:defRPr sz="2400" kern="1200">
          <a:solidFill>
            <a:srgbClr val="3D6373"/>
          </a:solidFill>
          <a:latin typeface="+mn-lt"/>
          <a:ea typeface="+mn-ea"/>
          <a:cs typeface="+mn-cs"/>
        </a:defRPr>
      </a:lvl3pPr>
      <a:lvl4pPr marL="1600200" indent="-342900" algn="l" defTabSz="457200" rtl="0" fontAlgn="base">
        <a:spcBef>
          <a:spcPct val="20000"/>
        </a:spcBef>
        <a:spcAft>
          <a:spcPct val="0"/>
        </a:spcAft>
        <a:buFont typeface="Arial" pitchFamily="34" charset="0"/>
        <a:buChar char="•"/>
        <a:defRPr sz="2000" kern="1200">
          <a:solidFill>
            <a:srgbClr val="3D6373"/>
          </a:solidFill>
          <a:latin typeface="+mn-lt"/>
          <a:ea typeface="+mn-ea"/>
          <a:cs typeface="+mn-cs"/>
        </a:defRPr>
      </a:lvl4pPr>
      <a:lvl5pPr marL="2057400" indent="-342900" algn="l" defTabSz="457200" rtl="0" fontAlgn="base">
        <a:spcBef>
          <a:spcPct val="20000"/>
        </a:spcBef>
        <a:spcAft>
          <a:spcPct val="0"/>
        </a:spcAft>
        <a:buFont typeface="Arial" pitchFamily="34" charset="0"/>
        <a:buChar char="•"/>
        <a:defRPr sz="2000" kern="1200">
          <a:solidFill>
            <a:srgbClr val="3D637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vimeo.com/41305974" TargetMode="External"/><Relationship Id="rId5" Type="http://schemas.openxmlformats.org/officeDocument/2006/relationships/image" Target="../media/image7.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2816"/>
            <a:ext cx="7918648" cy="3888432"/>
          </a:xfrm>
        </p:spPr>
        <p:txBody>
          <a:bodyPr/>
          <a:lstStyle/>
          <a:p>
            <a:pPr algn="r"/>
            <a:r>
              <a:rPr lang="en-GB" b="1" dirty="0" smtClean="0">
                <a:solidFill>
                  <a:schemeClr val="bg2"/>
                </a:solidFill>
                <a:effectLst/>
              </a:rPr>
              <a:t>Enter the world of the student's emotion</a:t>
            </a:r>
            <a:r>
              <a:rPr lang="en-GB" dirty="0" smtClean="0">
                <a:solidFill>
                  <a:schemeClr val="bg2"/>
                </a:solidFill>
                <a:effectLst/>
              </a:rPr>
              <a:t/>
            </a:r>
            <a:br>
              <a:rPr lang="en-GB" dirty="0" smtClean="0">
                <a:solidFill>
                  <a:schemeClr val="bg2"/>
                </a:solidFill>
                <a:effectLst/>
              </a:rPr>
            </a:br>
            <a:r>
              <a:rPr lang="en-GB" dirty="0" smtClean="0">
                <a:solidFill>
                  <a:schemeClr val="bg2"/>
                </a:solidFill>
                <a:effectLst/>
              </a:rPr>
              <a:t/>
            </a:r>
            <a:br>
              <a:rPr lang="en-GB" dirty="0" smtClean="0">
                <a:solidFill>
                  <a:schemeClr val="bg2"/>
                </a:solidFill>
                <a:effectLst/>
              </a:rPr>
            </a:br>
            <a:r>
              <a:rPr lang="en-GB" sz="2800" b="1" dirty="0" smtClean="0">
                <a:solidFill>
                  <a:schemeClr val="bg2"/>
                </a:solidFill>
                <a:effectLst/>
              </a:rPr>
              <a:t>Eva Mikuska</a:t>
            </a:r>
            <a:r>
              <a:rPr lang="en-GB" sz="2000" dirty="0">
                <a:solidFill>
                  <a:schemeClr val="bg2"/>
                </a:solidFill>
                <a:effectLst/>
              </a:rPr>
              <a:t/>
            </a:r>
            <a:br>
              <a:rPr lang="en-GB" sz="2000" dirty="0">
                <a:solidFill>
                  <a:schemeClr val="bg2"/>
                </a:solidFill>
                <a:effectLst/>
              </a:rPr>
            </a:br>
            <a:r>
              <a:rPr lang="en-GB" sz="1800" dirty="0" smtClean="0">
                <a:solidFill>
                  <a:schemeClr val="bg2"/>
                </a:solidFill>
                <a:effectLst/>
              </a:rPr>
              <a:t>Childhood, Social Work and Social Care </a:t>
            </a:r>
            <a:endParaRPr lang="en-GB" dirty="0">
              <a:solidFill>
                <a:schemeClr val="bg2"/>
              </a:solidFill>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14790"/>
            <a:ext cx="3898776" cy="1074049"/>
          </a:xfrm>
        </p:spPr>
        <p:txBody>
          <a:bodyPr/>
          <a:lstStyle/>
          <a:p>
            <a:r>
              <a:rPr lang="en-GB" dirty="0" smtClean="0"/>
              <a:t>Data challenges</a:t>
            </a:r>
            <a:endParaRPr lang="en-GB" dirty="0"/>
          </a:p>
        </p:txBody>
      </p:sp>
      <p:sp>
        <p:nvSpPr>
          <p:cNvPr id="2" name="Date Placeholder 1"/>
          <p:cNvSpPr>
            <a:spLocks noGrp="1"/>
          </p:cNvSpPr>
          <p:nvPr>
            <p:ph type="dt" sz="half" idx="10"/>
          </p:nvPr>
        </p:nvSpPr>
        <p:spPr/>
        <p:txBody>
          <a:bodyPr/>
          <a:lstStyle/>
          <a:p>
            <a:fld id="{2889BC16-EBC6-4A83-B2A7-61A371857ABD}" type="datetime2">
              <a:rPr lang="en-GB" smtClean="0"/>
              <a:pPr/>
              <a:t>Thursday, 11 July 2013</a:t>
            </a:fld>
            <a:endParaRPr lang="en-US"/>
          </a:p>
        </p:txBody>
      </p:sp>
      <p:sp>
        <p:nvSpPr>
          <p:cNvPr id="4" name="Slide Number Placeholder 3"/>
          <p:cNvSpPr>
            <a:spLocks noGrp="1"/>
          </p:cNvSpPr>
          <p:nvPr>
            <p:ph type="sldNum" sz="quarter" idx="12"/>
          </p:nvPr>
        </p:nvSpPr>
        <p:spPr/>
        <p:txBody>
          <a:bodyPr/>
          <a:lstStyle/>
          <a:p>
            <a:fld id="{66AAC3DF-B3AF-4042-9D26-D196995ADD16}" type="slidenum">
              <a:rPr lang="en-US" smtClean="0"/>
              <a:pPr/>
              <a:t>10</a:t>
            </a:fld>
            <a:endParaRPr lang="en-US"/>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69928" y="1064914"/>
            <a:ext cx="2466975" cy="1847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p:nvPr/>
        </p:nvSpPr>
        <p:spPr>
          <a:xfrm>
            <a:off x="827584" y="3383519"/>
            <a:ext cx="3000767" cy="461665"/>
          </a:xfrm>
          <a:prstGeom prst="rect">
            <a:avLst/>
          </a:prstGeom>
        </p:spPr>
        <p:txBody>
          <a:bodyPr wrap="square">
            <a:spAutoFit/>
          </a:bodyPr>
          <a:lstStyle/>
          <a:p>
            <a:r>
              <a:rPr lang="en-GB" sz="1200" dirty="0" smtClean="0"/>
              <a:t>Choosing ONE illustration </a:t>
            </a:r>
            <a:r>
              <a:rPr lang="en-GB" sz="1200" dirty="0"/>
              <a:t>– qualitative research</a:t>
            </a:r>
            <a:r>
              <a:rPr lang="en-GB" sz="900" dirty="0"/>
              <a:t> </a:t>
            </a:r>
            <a:endParaRPr lang="en-GB" sz="1200" dirty="0"/>
          </a:p>
        </p:txBody>
      </p:sp>
      <p:sp>
        <p:nvSpPr>
          <p:cNvPr id="10" name="Rectangle 9"/>
          <p:cNvSpPr/>
          <p:nvPr/>
        </p:nvSpPr>
        <p:spPr>
          <a:xfrm>
            <a:off x="4139576" y="3050491"/>
            <a:ext cx="2055371" cy="307777"/>
          </a:xfrm>
          <a:prstGeom prst="rect">
            <a:avLst/>
          </a:prstGeom>
        </p:spPr>
        <p:txBody>
          <a:bodyPr wrap="none">
            <a:spAutoFit/>
          </a:bodyPr>
          <a:lstStyle/>
          <a:p>
            <a:r>
              <a:rPr lang="en-GB" sz="1400" dirty="0" smtClean="0"/>
              <a:t>How to select </a:t>
            </a:r>
            <a:r>
              <a:rPr lang="en-GB" sz="1400" dirty="0"/>
              <a:t>the </a:t>
            </a:r>
            <a:r>
              <a:rPr lang="en-GB" sz="1400" dirty="0" smtClean="0"/>
              <a:t>data?</a:t>
            </a:r>
            <a:endParaRPr lang="en-GB" sz="1400" dirty="0"/>
          </a:p>
        </p:txBody>
      </p:sp>
      <p:sp>
        <p:nvSpPr>
          <p:cNvPr id="11" name="Rectangle 10"/>
          <p:cNvSpPr/>
          <p:nvPr/>
        </p:nvSpPr>
        <p:spPr>
          <a:xfrm>
            <a:off x="6369928" y="2927382"/>
            <a:ext cx="2608719" cy="461665"/>
          </a:xfrm>
          <a:prstGeom prst="rect">
            <a:avLst/>
          </a:prstGeom>
        </p:spPr>
        <p:txBody>
          <a:bodyPr wrap="square">
            <a:spAutoFit/>
          </a:bodyPr>
          <a:lstStyle/>
          <a:p>
            <a:r>
              <a:rPr lang="en-GB" sz="1200" dirty="0" smtClean="0"/>
              <a:t>Initially rough </a:t>
            </a:r>
            <a:r>
              <a:rPr lang="en-GB" sz="1200" dirty="0"/>
              <a:t>data (lots and lots of data)</a:t>
            </a:r>
          </a:p>
        </p:txBody>
      </p:sp>
      <p:pic>
        <p:nvPicPr>
          <p:cNvPr id="2056" name="Picture 8"/>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23528" y="3984094"/>
            <a:ext cx="1768480" cy="1768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259632" y="1880221"/>
            <a:ext cx="2376686" cy="15793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273605" y="1080794"/>
            <a:ext cx="1986745" cy="19867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339752" y="3784725"/>
            <a:ext cx="2927226" cy="14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Rectangle 11"/>
          <p:cNvSpPr/>
          <p:nvPr/>
        </p:nvSpPr>
        <p:spPr>
          <a:xfrm>
            <a:off x="2604025" y="5255015"/>
            <a:ext cx="2448652" cy="646331"/>
          </a:xfrm>
          <a:prstGeom prst="rect">
            <a:avLst/>
          </a:prstGeom>
        </p:spPr>
        <p:txBody>
          <a:bodyPr wrap="square">
            <a:spAutoFit/>
          </a:bodyPr>
          <a:lstStyle/>
          <a:p>
            <a:r>
              <a:rPr lang="en-GB" sz="1400" dirty="0" smtClean="0"/>
              <a:t>Am I unveiling </a:t>
            </a:r>
            <a:r>
              <a:rPr lang="en-GB" sz="1400" dirty="0"/>
              <a:t>the ‘truth</a:t>
            </a:r>
            <a:r>
              <a:rPr lang="en-GB" dirty="0" smtClean="0"/>
              <a:t>’ – but what is TRUTH?</a:t>
            </a:r>
            <a:endParaRPr lang="en-GB" dirty="0"/>
          </a:p>
        </p:txBody>
      </p:sp>
      <p:sp>
        <p:nvSpPr>
          <p:cNvPr id="14" name="Rectangle 13"/>
          <p:cNvSpPr/>
          <p:nvPr/>
        </p:nvSpPr>
        <p:spPr>
          <a:xfrm>
            <a:off x="6075925" y="6045400"/>
            <a:ext cx="2762295" cy="369332"/>
          </a:xfrm>
          <a:prstGeom prst="rect">
            <a:avLst/>
          </a:prstGeom>
        </p:spPr>
        <p:txBody>
          <a:bodyPr wrap="none">
            <a:spAutoFit/>
          </a:bodyPr>
          <a:lstStyle/>
          <a:p>
            <a:r>
              <a:rPr lang="en-GB" dirty="0"/>
              <a:t>Interpretation of the data </a:t>
            </a:r>
          </a:p>
        </p:txBody>
      </p:sp>
      <p:pic>
        <p:nvPicPr>
          <p:cNvPr id="2060" name="Picture 12"/>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7338481" y="4868334"/>
            <a:ext cx="1600200" cy="1076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5900547" y="4750351"/>
            <a:ext cx="1698392" cy="11322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Rectangle 14"/>
          <p:cNvSpPr/>
          <p:nvPr/>
        </p:nvSpPr>
        <p:spPr>
          <a:xfrm>
            <a:off x="113045" y="5759993"/>
            <a:ext cx="2189446" cy="369332"/>
          </a:xfrm>
          <a:prstGeom prst="rect">
            <a:avLst/>
          </a:prstGeom>
        </p:spPr>
        <p:txBody>
          <a:bodyPr wrap="none">
            <a:spAutoFit/>
          </a:bodyPr>
          <a:lstStyle/>
          <a:p>
            <a:r>
              <a:rPr lang="en-GB" dirty="0"/>
              <a:t>ETHICAL ISSUES! </a:t>
            </a:r>
          </a:p>
        </p:txBody>
      </p:sp>
    </p:spTree>
    <p:extLst>
      <p:ext uri="{BB962C8B-B14F-4D97-AF65-F5344CB8AC3E}">
        <p14:creationId xmlns:p14="http://schemas.microsoft.com/office/powerpoint/2010/main" xmlns="" val="150105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58"/>
                                        </p:tgtEl>
                                        <p:attrNameLst>
                                          <p:attrName>style.visibility</p:attrName>
                                        </p:attrNameLst>
                                      </p:cBhvr>
                                      <p:to>
                                        <p:strVal val="visible"/>
                                      </p:to>
                                    </p:set>
                                    <p:anim calcmode="lin" valueType="num">
                                      <p:cBhvr additive="base">
                                        <p:cTn id="15" dur="500" fill="hold"/>
                                        <p:tgtEl>
                                          <p:spTgt spid="2058"/>
                                        </p:tgtEl>
                                        <p:attrNameLst>
                                          <p:attrName>ppt_x</p:attrName>
                                        </p:attrNameLst>
                                      </p:cBhvr>
                                      <p:tavLst>
                                        <p:tav tm="0">
                                          <p:val>
                                            <p:strVal val="#ppt_x"/>
                                          </p:val>
                                        </p:tav>
                                        <p:tav tm="100000">
                                          <p:val>
                                            <p:strVal val="#ppt_x"/>
                                          </p:val>
                                        </p:tav>
                                      </p:tavLst>
                                    </p:anim>
                                    <p:anim calcmode="lin" valueType="num">
                                      <p:cBhvr additive="base">
                                        <p:cTn id="16" dur="500" fill="hold"/>
                                        <p:tgtEl>
                                          <p:spTgt spid="205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057"/>
                                        </p:tgtEl>
                                        <p:attrNameLst>
                                          <p:attrName>style.visibility</p:attrName>
                                        </p:attrNameLst>
                                      </p:cBhvr>
                                      <p:to>
                                        <p:strVal val="visible"/>
                                      </p:to>
                                    </p:set>
                                    <p:animEffect transition="in" filter="wipe(down)">
                                      <p:cBhvr>
                                        <p:cTn id="28" dur="500"/>
                                        <p:tgtEl>
                                          <p:spTgt spid="205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05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6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6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2059"/>
                                        </p:tgtEl>
                                        <p:attrNameLst>
                                          <p:attrName>style.visibility</p:attrName>
                                        </p:attrNameLst>
                                      </p:cBhvr>
                                      <p:to>
                                        <p:strVal val="visible"/>
                                      </p:to>
                                    </p:set>
                                    <p:anim calcmode="lin" valueType="num">
                                      <p:cBhvr>
                                        <p:cTn id="57" dur="500" fill="hold"/>
                                        <p:tgtEl>
                                          <p:spTgt spid="2059"/>
                                        </p:tgtEl>
                                        <p:attrNameLst>
                                          <p:attrName>ppt_w</p:attrName>
                                        </p:attrNameLst>
                                      </p:cBhvr>
                                      <p:tavLst>
                                        <p:tav tm="0">
                                          <p:val>
                                            <p:fltVal val="0"/>
                                          </p:val>
                                        </p:tav>
                                        <p:tav tm="100000">
                                          <p:val>
                                            <p:strVal val="#ppt_w"/>
                                          </p:val>
                                        </p:tav>
                                      </p:tavLst>
                                    </p:anim>
                                    <p:anim calcmode="lin" valueType="num">
                                      <p:cBhvr>
                                        <p:cTn id="58" dur="500" fill="hold"/>
                                        <p:tgtEl>
                                          <p:spTgt spid="2059"/>
                                        </p:tgtEl>
                                        <p:attrNameLst>
                                          <p:attrName>ppt_h</p:attrName>
                                        </p:attrNameLst>
                                      </p:cBhvr>
                                      <p:tavLst>
                                        <p:tav tm="0">
                                          <p:val>
                                            <p:fltVal val="0"/>
                                          </p:val>
                                        </p:tav>
                                        <p:tav tm="100000">
                                          <p:val>
                                            <p:strVal val="#ppt_h"/>
                                          </p:val>
                                        </p:tav>
                                      </p:tavLst>
                                    </p:anim>
                                    <p:animEffect transition="in" filter="fade">
                                      <p:cBhvr>
                                        <p:cTn id="59" dur="500"/>
                                        <p:tgtEl>
                                          <p:spTgt spid="205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Effect transition="in" filter="fade">
                                      <p:cBhvr>
                                        <p:cTn id="6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Reflexivity </a:t>
            </a:r>
            <a:endParaRPr lang="en-GB" dirty="0"/>
          </a:p>
        </p:txBody>
      </p:sp>
      <p:sp>
        <p:nvSpPr>
          <p:cNvPr id="6" name="Content Placeholder 5"/>
          <p:cNvSpPr>
            <a:spLocks noGrp="1"/>
          </p:cNvSpPr>
          <p:nvPr>
            <p:ph idx="1"/>
          </p:nvPr>
        </p:nvSpPr>
        <p:spPr>
          <a:xfrm>
            <a:off x="107504" y="1988840"/>
            <a:ext cx="8579296" cy="4137323"/>
          </a:xfrm>
        </p:spPr>
        <p:txBody>
          <a:bodyPr/>
          <a:lstStyle/>
          <a:p>
            <a:r>
              <a:rPr lang="en-GB" dirty="0" smtClean="0"/>
              <a:t>Previous knowledge of participants</a:t>
            </a:r>
          </a:p>
          <a:p>
            <a:r>
              <a:rPr lang="en-GB" dirty="0" smtClean="0"/>
              <a:t>Personal experience – me being a mature students </a:t>
            </a:r>
          </a:p>
          <a:p>
            <a:r>
              <a:rPr lang="en-GB" dirty="0" smtClean="0"/>
              <a:t>Previous knowledge of HEI and programme</a:t>
            </a:r>
          </a:p>
          <a:p>
            <a:r>
              <a:rPr lang="en-GB" dirty="0" smtClean="0"/>
              <a:t>Shared gender and age (with associated family responsibilities)</a:t>
            </a:r>
          </a:p>
          <a:p>
            <a:endParaRPr lang="en-GB" dirty="0"/>
          </a:p>
        </p:txBody>
      </p:sp>
      <p:sp>
        <p:nvSpPr>
          <p:cNvPr id="3" name="Date Placeholder 2"/>
          <p:cNvSpPr>
            <a:spLocks noGrp="1"/>
          </p:cNvSpPr>
          <p:nvPr>
            <p:ph type="dt" sz="half" idx="10"/>
          </p:nvPr>
        </p:nvSpPr>
        <p:spPr/>
        <p:txBody>
          <a:bodyPr/>
          <a:lstStyle/>
          <a:p>
            <a:fld id="{C4500263-BA27-4AF2-94FC-A9CCA9EA6EAF}" type="datetime2">
              <a:rPr lang="en-GB" smtClean="0"/>
              <a:pPr/>
              <a:t>Thursday, 11 July 2013</a:t>
            </a:fld>
            <a:endParaRPr lang="en-US"/>
          </a:p>
        </p:txBody>
      </p:sp>
      <p:sp>
        <p:nvSpPr>
          <p:cNvPr id="5" name="Slide Number Placeholder 4"/>
          <p:cNvSpPr>
            <a:spLocks noGrp="1"/>
          </p:cNvSpPr>
          <p:nvPr>
            <p:ph type="sldNum" sz="quarter" idx="12"/>
          </p:nvPr>
        </p:nvSpPr>
        <p:spPr/>
        <p:txBody>
          <a:bodyPr/>
          <a:lstStyle/>
          <a:p>
            <a:fld id="{E37C3D4A-6917-4F72-A5CA-185A9ABBF2AC}" type="slidenum">
              <a:rPr lang="en-US" smtClean="0"/>
              <a:pPr/>
              <a:t>11</a:t>
            </a:fld>
            <a:endParaRPr lang="en-US"/>
          </a:p>
        </p:txBody>
      </p:sp>
    </p:spTree>
    <p:extLst>
      <p:ext uri="{BB962C8B-B14F-4D97-AF65-F5344CB8AC3E}">
        <p14:creationId xmlns:p14="http://schemas.microsoft.com/office/powerpoint/2010/main" xmlns="" val="36355615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7504" y="836712"/>
            <a:ext cx="9144000" cy="771187"/>
          </a:xfrm>
        </p:spPr>
        <p:txBody>
          <a:bodyPr/>
          <a:lstStyle/>
          <a:p>
            <a:r>
              <a:rPr lang="en-GB" dirty="0" smtClean="0"/>
              <a:t>Further challenges analysing data</a:t>
            </a:r>
            <a:endParaRPr lang="en-GB" dirty="0"/>
          </a:p>
        </p:txBody>
      </p:sp>
      <p:sp>
        <p:nvSpPr>
          <p:cNvPr id="5" name="Rounded Rectangle 4"/>
          <p:cNvSpPr/>
          <p:nvPr/>
        </p:nvSpPr>
        <p:spPr>
          <a:xfrm>
            <a:off x="5135376" y="1921192"/>
            <a:ext cx="1944216" cy="101138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dirty="0" smtClean="0"/>
              <a:t>Identification of emotion </a:t>
            </a:r>
            <a:endParaRPr lang="en-GB" dirty="0"/>
          </a:p>
        </p:txBody>
      </p:sp>
      <p:sp>
        <p:nvSpPr>
          <p:cNvPr id="6" name="Oval 5"/>
          <p:cNvSpPr/>
          <p:nvPr/>
        </p:nvSpPr>
        <p:spPr>
          <a:xfrm>
            <a:off x="6847664" y="2718695"/>
            <a:ext cx="2107589" cy="978456"/>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dirty="0" smtClean="0"/>
              <a:t>Identification of themes </a:t>
            </a:r>
            <a:endParaRPr lang="en-GB" dirty="0"/>
          </a:p>
        </p:txBody>
      </p:sp>
      <p:sp>
        <p:nvSpPr>
          <p:cNvPr id="9" name="Rounded Rectangle 8"/>
          <p:cNvSpPr/>
          <p:nvPr/>
        </p:nvSpPr>
        <p:spPr>
          <a:xfrm>
            <a:off x="5243388" y="3012426"/>
            <a:ext cx="1728192" cy="93610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b="1" dirty="0" smtClean="0"/>
              <a:t>Transformation of emotion </a:t>
            </a:r>
            <a:endParaRPr lang="en-GB" b="1" dirty="0"/>
          </a:p>
        </p:txBody>
      </p:sp>
      <p:sp>
        <p:nvSpPr>
          <p:cNvPr id="11" name="Rounded Rectangle 10"/>
          <p:cNvSpPr/>
          <p:nvPr/>
        </p:nvSpPr>
        <p:spPr>
          <a:xfrm>
            <a:off x="259318" y="4365104"/>
            <a:ext cx="4035084" cy="148121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3600" dirty="0" smtClean="0"/>
              <a:t>Within large/small groups?</a:t>
            </a:r>
            <a:endParaRPr lang="en-GB" sz="3600" dirty="0"/>
          </a:p>
        </p:txBody>
      </p:sp>
      <p:sp>
        <p:nvSpPr>
          <p:cNvPr id="12" name="Rectangle 11"/>
          <p:cNvSpPr/>
          <p:nvPr/>
        </p:nvSpPr>
        <p:spPr>
          <a:xfrm>
            <a:off x="611560" y="2048084"/>
            <a:ext cx="3330600" cy="134122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GB" sz="4400" dirty="0" smtClean="0"/>
              <a:t>Within HE in general?</a:t>
            </a:r>
            <a:endParaRPr lang="en-GB" sz="4400" dirty="0"/>
          </a:p>
        </p:txBody>
      </p:sp>
      <p:sp>
        <p:nvSpPr>
          <p:cNvPr id="2" name="Oval 1"/>
          <p:cNvSpPr/>
          <p:nvPr/>
        </p:nvSpPr>
        <p:spPr>
          <a:xfrm>
            <a:off x="6371244" y="4090567"/>
            <a:ext cx="1916939" cy="884533"/>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sz="2000" b="1" dirty="0"/>
              <a:t>Fluidity of emotion </a:t>
            </a:r>
          </a:p>
          <a:p>
            <a:pPr algn="ctr"/>
            <a:endParaRPr lang="en-GB" dirty="0"/>
          </a:p>
        </p:txBody>
      </p:sp>
      <p:sp>
        <p:nvSpPr>
          <p:cNvPr id="4" name="Oval 3"/>
          <p:cNvSpPr/>
          <p:nvPr/>
        </p:nvSpPr>
        <p:spPr>
          <a:xfrm>
            <a:off x="6861959" y="1775273"/>
            <a:ext cx="2078997" cy="1011389"/>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dirty="0"/>
              <a:t>Classification of emotion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flipH="1">
            <a:off x="3942160" y="2500912"/>
            <a:ext cx="1034826" cy="285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rot="20057598">
            <a:off x="4240302" y="4395974"/>
            <a:ext cx="1473368" cy="285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rot="16377615">
            <a:off x="6590424" y="3831469"/>
            <a:ext cx="514479" cy="3329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6"/>
          <p:cNvSpPr/>
          <p:nvPr/>
        </p:nvSpPr>
        <p:spPr>
          <a:xfrm>
            <a:off x="5398559" y="5105712"/>
            <a:ext cx="3542397" cy="923330"/>
          </a:xfrm>
          <a:prstGeom prst="rect">
            <a:avLst/>
          </a:prstGeom>
        </p:spPr>
        <p:txBody>
          <a:bodyPr wrap="square">
            <a:spAutoFit/>
          </a:bodyPr>
          <a:lstStyle/>
          <a:p>
            <a:r>
              <a:rPr lang="en-GB" dirty="0"/>
              <a:t>Doing an assessment</a:t>
            </a:r>
          </a:p>
          <a:p>
            <a:r>
              <a:rPr lang="en-GB" dirty="0"/>
              <a:t>Handing in the assessment</a:t>
            </a:r>
          </a:p>
          <a:p>
            <a:r>
              <a:rPr lang="en-GB" dirty="0"/>
              <a:t>Receiving a grade </a:t>
            </a:r>
          </a:p>
        </p:txBody>
      </p:sp>
    </p:spTree>
    <p:extLst>
      <p:ext uri="{BB962C8B-B14F-4D97-AF65-F5344CB8AC3E}">
        <p14:creationId xmlns:p14="http://schemas.microsoft.com/office/powerpoint/2010/main" xmlns="" val="251129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7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076"/>
                                        </p:tgtEl>
                                        <p:attrNameLst>
                                          <p:attrName>style.visibility</p:attrName>
                                        </p:attrNameLst>
                                      </p:cBhvr>
                                      <p:to>
                                        <p:strVal val="visible"/>
                                      </p:to>
                                    </p:set>
                                    <p:anim calcmode="lin" valueType="num">
                                      <p:cBhvr additive="base">
                                        <p:cTn id="33" dur="500" fill="hold"/>
                                        <p:tgtEl>
                                          <p:spTgt spid="3076"/>
                                        </p:tgtEl>
                                        <p:attrNameLst>
                                          <p:attrName>ppt_x</p:attrName>
                                        </p:attrNameLst>
                                      </p:cBhvr>
                                      <p:tavLst>
                                        <p:tav tm="0">
                                          <p:val>
                                            <p:strVal val="#ppt_x"/>
                                          </p:val>
                                        </p:tav>
                                        <p:tav tm="100000">
                                          <p:val>
                                            <p:strVal val="#ppt_x"/>
                                          </p:val>
                                        </p:tav>
                                      </p:tavLst>
                                    </p:anim>
                                    <p:anim calcmode="lin" valueType="num">
                                      <p:cBhvr additive="base">
                                        <p:cTn id="34"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1" grpId="0" animBg="1"/>
      <p:bldP spid="12" grpId="0" animBg="1"/>
      <p:bldP spid="2" grpId="0" animBg="1"/>
      <p:bldP spid="4"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GB" dirty="0" smtClean="0"/>
              <a:t>The two approaches I have used to analyse emotions </a:t>
            </a:r>
            <a:endParaRPr lang="en-GB" dirty="0"/>
          </a:p>
        </p:txBody>
      </p:sp>
      <p:sp>
        <p:nvSpPr>
          <p:cNvPr id="6" name="Text Placeholder 5"/>
          <p:cNvSpPr>
            <a:spLocks noGrp="1"/>
          </p:cNvSpPr>
          <p:nvPr>
            <p:ph type="body" idx="1"/>
          </p:nvPr>
        </p:nvSpPr>
        <p:spPr>
          <a:xfrm>
            <a:off x="267582" y="2348880"/>
            <a:ext cx="4104456" cy="360039"/>
          </a:xfrm>
        </p:spPr>
        <p:txBody>
          <a:bodyPr/>
          <a:lstStyle/>
          <a:p>
            <a:r>
              <a:rPr lang="en-GB" dirty="0" smtClean="0">
                <a:solidFill>
                  <a:srgbClr val="0070C0"/>
                </a:solidFill>
              </a:rPr>
              <a:t>Archer’s framework, 2000</a:t>
            </a:r>
            <a:endParaRPr lang="en-GB" dirty="0">
              <a:solidFill>
                <a:srgbClr val="0070C0"/>
              </a:solidFill>
            </a:endParaRPr>
          </a:p>
        </p:txBody>
      </p:sp>
      <p:sp>
        <p:nvSpPr>
          <p:cNvPr id="12" name="Text Placeholder 11"/>
          <p:cNvSpPr>
            <a:spLocks noGrp="1"/>
          </p:cNvSpPr>
          <p:nvPr>
            <p:ph type="body" sz="quarter" idx="3"/>
          </p:nvPr>
        </p:nvSpPr>
        <p:spPr/>
        <p:txBody>
          <a:bodyPr/>
          <a:lstStyle/>
          <a:p>
            <a:r>
              <a:rPr lang="en-GB" dirty="0" smtClean="0"/>
              <a:t>Parrot’s framework,  2001</a:t>
            </a:r>
            <a:endParaRPr lang="en-GB" dirty="0"/>
          </a:p>
        </p:txBody>
      </p:sp>
      <p:sp>
        <p:nvSpPr>
          <p:cNvPr id="2" name="Date Placeholder 1"/>
          <p:cNvSpPr>
            <a:spLocks noGrp="1"/>
          </p:cNvSpPr>
          <p:nvPr>
            <p:ph type="dt" sz="half" idx="10"/>
          </p:nvPr>
        </p:nvSpPr>
        <p:spPr/>
        <p:txBody>
          <a:bodyPr/>
          <a:lstStyle/>
          <a:p>
            <a:fld id="{2889BC16-EBC6-4A83-B2A7-61A371857ABD}" type="datetime2">
              <a:rPr lang="en-GB" smtClean="0"/>
              <a:pPr/>
              <a:t>Thursday, 11 July 2013</a:t>
            </a:fld>
            <a:endParaRPr lang="en-US"/>
          </a:p>
        </p:txBody>
      </p:sp>
      <p:sp>
        <p:nvSpPr>
          <p:cNvPr id="4" name="Slide Number Placeholder 3"/>
          <p:cNvSpPr>
            <a:spLocks noGrp="1"/>
          </p:cNvSpPr>
          <p:nvPr>
            <p:ph type="sldNum" sz="quarter" idx="12"/>
          </p:nvPr>
        </p:nvSpPr>
        <p:spPr/>
        <p:txBody>
          <a:bodyPr/>
          <a:lstStyle/>
          <a:p>
            <a:fld id="{66AAC3DF-B3AF-4042-9D26-D196995ADD16}" type="slidenum">
              <a:rPr lang="en-US" smtClean="0"/>
              <a:pPr/>
              <a:t>13</a:t>
            </a:fld>
            <a:endParaRPr lang="en-US"/>
          </a:p>
        </p:txBody>
      </p:sp>
      <p:sp>
        <p:nvSpPr>
          <p:cNvPr id="15" name="Content Placeholder 14"/>
          <p:cNvSpPr>
            <a:spLocks noGrp="1"/>
          </p:cNvSpPr>
          <p:nvPr>
            <p:ph sz="quarter" idx="4"/>
          </p:nvPr>
        </p:nvSpPr>
        <p:spPr>
          <a:xfrm>
            <a:off x="4211961" y="2708919"/>
            <a:ext cx="4474840" cy="3417244"/>
          </a:xfrm>
        </p:spPr>
        <p:txBody>
          <a:bodyPr/>
          <a:lstStyle/>
          <a:p>
            <a:r>
              <a:rPr lang="en-GB" dirty="0" smtClean="0"/>
              <a:t>Primary </a:t>
            </a:r>
          </a:p>
          <a:p>
            <a:pPr lvl="1"/>
            <a:r>
              <a:rPr lang="en-GB" dirty="0" smtClean="0"/>
              <a:t>Love, anger, fear etc.</a:t>
            </a:r>
          </a:p>
          <a:p>
            <a:r>
              <a:rPr lang="en-GB" dirty="0" smtClean="0"/>
              <a:t>Secondary </a:t>
            </a:r>
          </a:p>
          <a:p>
            <a:pPr lvl="1"/>
            <a:r>
              <a:rPr lang="en-GB" dirty="0" smtClean="0"/>
              <a:t>Relief, surprise, envy, shame etc.</a:t>
            </a:r>
          </a:p>
          <a:p>
            <a:r>
              <a:rPr lang="en-GB" dirty="0" smtClean="0"/>
              <a:t>Tertiary</a:t>
            </a:r>
          </a:p>
          <a:p>
            <a:pPr lvl="1"/>
            <a:r>
              <a:rPr lang="en-GB" u="sng" dirty="0" smtClean="0"/>
              <a:t>In relation to sadness:  </a:t>
            </a:r>
            <a:r>
              <a:rPr lang="en-GB" dirty="0" smtClean="0"/>
              <a:t>depression, gloom, grief, sorrow, misery, melancholy etc.</a:t>
            </a:r>
            <a:endParaRPr lang="en-GB" dirty="0"/>
          </a:p>
        </p:txBody>
      </p:sp>
      <p:sp>
        <p:nvSpPr>
          <p:cNvPr id="17" name="Content Placeholder 16"/>
          <p:cNvSpPr>
            <a:spLocks noGrp="1"/>
          </p:cNvSpPr>
          <p:nvPr>
            <p:ph sz="half" idx="2"/>
          </p:nvPr>
        </p:nvSpPr>
        <p:spPr>
          <a:xfrm>
            <a:off x="267582" y="3005352"/>
            <a:ext cx="3754761" cy="2736306"/>
          </a:xfrm>
        </p:spPr>
        <p:txBody>
          <a:bodyPr/>
          <a:lstStyle/>
          <a:p>
            <a:r>
              <a:rPr lang="en-GB" dirty="0" smtClean="0">
                <a:solidFill>
                  <a:srgbClr val="0070C0"/>
                </a:solidFill>
              </a:rPr>
              <a:t>Natural order          well-being relations</a:t>
            </a:r>
          </a:p>
          <a:p>
            <a:r>
              <a:rPr lang="en-GB" dirty="0" smtClean="0">
                <a:solidFill>
                  <a:srgbClr val="0070C0"/>
                </a:solidFill>
              </a:rPr>
              <a:t>Practical order   achievement relations</a:t>
            </a:r>
          </a:p>
          <a:p>
            <a:r>
              <a:rPr lang="en-GB" dirty="0" smtClean="0">
                <a:solidFill>
                  <a:srgbClr val="0070C0"/>
                </a:solidFill>
              </a:rPr>
              <a:t>Discursive order      self-worth relations</a:t>
            </a:r>
          </a:p>
          <a:p>
            <a:endParaRPr lang="en-GB" dirty="0"/>
          </a:p>
        </p:txBody>
      </p:sp>
      <p:sp>
        <p:nvSpPr>
          <p:cNvPr id="18" name="Right Arrow 17"/>
          <p:cNvSpPr/>
          <p:nvPr/>
        </p:nvSpPr>
        <p:spPr>
          <a:xfrm flipV="1">
            <a:off x="2723703" y="3212976"/>
            <a:ext cx="720080" cy="17022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781521" y="3931915"/>
            <a:ext cx="817563" cy="285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915816" y="4724573"/>
            <a:ext cx="817563" cy="2891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255769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9B33F64A-6BD4-4B04-83FC-877E1B3F918A}" type="datetime2">
              <a:rPr lang="en-GB" smtClean="0"/>
              <a:pPr/>
              <a:t>Thursday, 11 July 2013</a:t>
            </a:fld>
            <a:endParaRPr lang="en-US"/>
          </a:p>
        </p:txBody>
      </p:sp>
      <p:sp>
        <p:nvSpPr>
          <p:cNvPr id="8" name="Footer Placeholder 7"/>
          <p:cNvSpPr>
            <a:spLocks noGrp="1"/>
          </p:cNvSpPr>
          <p:nvPr>
            <p:ph type="ftr" sz="quarter" idx="11"/>
          </p:nvPr>
        </p:nvSpPr>
        <p:spPr/>
        <p:txBody>
          <a:bodyPr/>
          <a:lstStyle/>
          <a:p>
            <a:r>
              <a:rPr lang="en-US" smtClean="0"/>
              <a:t>REEO</a:t>
            </a:r>
            <a:endParaRPr lang="en-US"/>
          </a:p>
        </p:txBody>
      </p:sp>
      <p:sp>
        <p:nvSpPr>
          <p:cNvPr id="9" name="Slide Number Placeholder 8"/>
          <p:cNvSpPr>
            <a:spLocks noGrp="1"/>
          </p:cNvSpPr>
          <p:nvPr>
            <p:ph type="sldNum" sz="quarter" idx="12"/>
          </p:nvPr>
        </p:nvSpPr>
        <p:spPr/>
        <p:txBody>
          <a:bodyPr/>
          <a:lstStyle/>
          <a:p>
            <a:fld id="{4C84E474-565F-43D0-86AC-6C3E9D69A662}" type="slidenum">
              <a:rPr lang="en-US" smtClean="0"/>
              <a:pPr/>
              <a:t>14</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44624" y="-1592500"/>
            <a:ext cx="11370272" cy="8313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7982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Findings from narratives</a:t>
            </a:r>
            <a:endParaRPr lang="en-GB" dirty="0"/>
          </a:p>
        </p:txBody>
      </p:sp>
      <p:sp>
        <p:nvSpPr>
          <p:cNvPr id="3" name="Content Placeholder 2"/>
          <p:cNvSpPr>
            <a:spLocks noGrp="1"/>
          </p:cNvSpPr>
          <p:nvPr>
            <p:ph idx="1"/>
          </p:nvPr>
        </p:nvSpPr>
        <p:spPr>
          <a:xfrm>
            <a:off x="179512" y="1916832"/>
            <a:ext cx="8964488" cy="4032448"/>
          </a:xfrm>
        </p:spPr>
        <p:txBody>
          <a:bodyPr/>
          <a:lstStyle/>
          <a:p>
            <a:pPr algn="just"/>
            <a:r>
              <a:rPr lang="en-GB" dirty="0" smtClean="0"/>
              <a:t>Evidence of the intensity of emotion in HEI; strong link between emotional </a:t>
            </a:r>
            <a:r>
              <a:rPr lang="en-GB" dirty="0"/>
              <a:t>well-being, personal </a:t>
            </a:r>
            <a:r>
              <a:rPr lang="en-GB" dirty="0" smtClean="0"/>
              <a:t>life and academic achievement </a:t>
            </a:r>
          </a:p>
          <a:p>
            <a:pPr algn="just"/>
            <a:r>
              <a:rPr lang="en-GB" dirty="0" smtClean="0"/>
              <a:t>Emotion manifested both in positive and negative way</a:t>
            </a:r>
          </a:p>
          <a:p>
            <a:pPr algn="just"/>
            <a:r>
              <a:rPr lang="en-GB" dirty="0" smtClean="0"/>
              <a:t>Emotional reciprocity - special bond between the students </a:t>
            </a:r>
          </a:p>
        </p:txBody>
      </p:sp>
      <p:sp>
        <p:nvSpPr>
          <p:cNvPr id="4" name="Date Placeholder 3"/>
          <p:cNvSpPr>
            <a:spLocks noGrp="1"/>
          </p:cNvSpPr>
          <p:nvPr>
            <p:ph type="dt" sz="half" idx="10"/>
          </p:nvPr>
        </p:nvSpPr>
        <p:spPr/>
        <p:txBody>
          <a:bodyPr/>
          <a:lstStyle/>
          <a:p>
            <a:fld id="{59E7FD6B-1623-45C1-BAD0-FAA74F7ECFDA}" type="datetime2">
              <a:rPr lang="en-GB" smtClean="0"/>
              <a:pPr/>
              <a:t>Thursday, 11 July 2013</a:t>
            </a:fld>
            <a:endParaRPr lang="en-US"/>
          </a:p>
        </p:txBody>
      </p:sp>
      <p:sp>
        <p:nvSpPr>
          <p:cNvPr id="6" name="Slide Number Placeholder 5"/>
          <p:cNvSpPr>
            <a:spLocks noGrp="1"/>
          </p:cNvSpPr>
          <p:nvPr>
            <p:ph type="sldNum" sz="quarter" idx="12"/>
          </p:nvPr>
        </p:nvSpPr>
        <p:spPr/>
        <p:txBody>
          <a:bodyPr/>
          <a:lstStyle/>
          <a:p>
            <a:fld id="{28794A87-268F-43C0-8518-724CBFE63D0C}" type="slidenum">
              <a:rPr lang="en-US" smtClean="0"/>
              <a:pPr/>
              <a:t>15</a:t>
            </a:fld>
            <a:endParaRPr lang="en-US"/>
          </a:p>
        </p:txBody>
      </p:sp>
    </p:spTree>
    <p:extLst>
      <p:ext uri="{BB962C8B-B14F-4D97-AF65-F5344CB8AC3E}">
        <p14:creationId xmlns:p14="http://schemas.microsoft.com/office/powerpoint/2010/main" xmlns="" val="234599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24744"/>
            <a:ext cx="8229600" cy="5400600"/>
          </a:xfrm>
        </p:spPr>
        <p:txBody>
          <a:bodyPr/>
          <a:lstStyle/>
          <a:p>
            <a:r>
              <a:rPr lang="en-GB" b="1" dirty="0"/>
              <a:t>How </a:t>
            </a:r>
            <a:r>
              <a:rPr lang="en-GB" b="1" dirty="0" smtClean="0"/>
              <a:t>HEI dealt </a:t>
            </a:r>
            <a:r>
              <a:rPr lang="en-GB" b="1" dirty="0"/>
              <a:t>with students’ </a:t>
            </a:r>
            <a:r>
              <a:rPr lang="en-GB" b="1" dirty="0" smtClean="0"/>
              <a:t>emotional difficulties?</a:t>
            </a:r>
          </a:p>
          <a:p>
            <a:endParaRPr lang="en-GB" b="1" dirty="0"/>
          </a:p>
          <a:p>
            <a:r>
              <a:rPr lang="en-GB" dirty="0"/>
              <a:t>Additional tutorial support were offered – and mostly taken up </a:t>
            </a:r>
          </a:p>
          <a:p>
            <a:r>
              <a:rPr lang="en-GB" dirty="0"/>
              <a:t>Extension (1- 2 weeks) offered by lecturers for submission </a:t>
            </a:r>
          </a:p>
          <a:p>
            <a:r>
              <a:rPr lang="en-GB" dirty="0" smtClean="0"/>
              <a:t>Referral/Counselling session offered </a:t>
            </a:r>
            <a:r>
              <a:rPr lang="en-GB" sz="2400" dirty="0" smtClean="0"/>
              <a:t>(none of the participant took the opportunity to use this facility due to time)</a:t>
            </a:r>
          </a:p>
          <a:p>
            <a:endParaRPr lang="en-GB" dirty="0"/>
          </a:p>
          <a:p>
            <a:endParaRPr lang="en-GB" dirty="0"/>
          </a:p>
        </p:txBody>
      </p:sp>
      <p:sp>
        <p:nvSpPr>
          <p:cNvPr id="4" name="Date Placeholder 3"/>
          <p:cNvSpPr>
            <a:spLocks noGrp="1"/>
          </p:cNvSpPr>
          <p:nvPr>
            <p:ph type="dt" sz="half" idx="10"/>
          </p:nvPr>
        </p:nvSpPr>
        <p:spPr/>
        <p:txBody>
          <a:bodyPr/>
          <a:lstStyle/>
          <a:p>
            <a:fld id="{59E7FD6B-1623-45C1-BAD0-FAA74F7ECFDA}" type="datetime2">
              <a:rPr lang="en-GB" smtClean="0"/>
              <a:pPr/>
              <a:t>Thursday, 11 July 2013</a:t>
            </a:fld>
            <a:endParaRPr lang="en-US"/>
          </a:p>
        </p:txBody>
      </p:sp>
      <p:sp>
        <p:nvSpPr>
          <p:cNvPr id="6" name="Slide Number Placeholder 5"/>
          <p:cNvSpPr>
            <a:spLocks noGrp="1"/>
          </p:cNvSpPr>
          <p:nvPr>
            <p:ph type="sldNum" sz="quarter" idx="12"/>
          </p:nvPr>
        </p:nvSpPr>
        <p:spPr/>
        <p:txBody>
          <a:bodyPr/>
          <a:lstStyle/>
          <a:p>
            <a:fld id="{28794A87-268F-43C0-8518-724CBFE63D0C}" type="slidenum">
              <a:rPr lang="en-US" smtClean="0"/>
              <a:pPr/>
              <a:t>16</a:t>
            </a:fld>
            <a:endParaRPr lang="en-US"/>
          </a:p>
        </p:txBody>
      </p:sp>
    </p:spTree>
    <p:extLst>
      <p:ext uri="{BB962C8B-B14F-4D97-AF65-F5344CB8AC3E}">
        <p14:creationId xmlns:p14="http://schemas.microsoft.com/office/powerpoint/2010/main" xmlns="" val="27268697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Implication for Learning and Teaching</a:t>
            </a:r>
            <a:endParaRPr lang="en-GB" dirty="0"/>
          </a:p>
        </p:txBody>
      </p:sp>
      <p:sp>
        <p:nvSpPr>
          <p:cNvPr id="3" name="Content Placeholder 2"/>
          <p:cNvSpPr>
            <a:spLocks noGrp="1"/>
          </p:cNvSpPr>
          <p:nvPr>
            <p:ph idx="1"/>
          </p:nvPr>
        </p:nvSpPr>
        <p:spPr>
          <a:xfrm>
            <a:off x="457200" y="1988840"/>
            <a:ext cx="8229600" cy="4869160"/>
          </a:xfrm>
        </p:spPr>
        <p:txBody>
          <a:bodyPr/>
          <a:lstStyle/>
          <a:p>
            <a:r>
              <a:rPr lang="en-GB" dirty="0" smtClean="0"/>
              <a:t>Greater involvement with student emotions? What about class sizes? </a:t>
            </a:r>
          </a:p>
          <a:p>
            <a:r>
              <a:rPr lang="en-GB" dirty="0" smtClean="0"/>
              <a:t>More staff training on understanding emotionality </a:t>
            </a:r>
          </a:p>
          <a:p>
            <a:pPr lvl="1"/>
            <a:r>
              <a:rPr lang="en-GB" dirty="0"/>
              <a:t>time, workload, recognition of reflexivity</a:t>
            </a:r>
            <a:endParaRPr lang="en-GB" dirty="0" smtClean="0"/>
          </a:p>
          <a:p>
            <a:r>
              <a:rPr lang="en-GB" dirty="0" smtClean="0"/>
              <a:t>Impact </a:t>
            </a:r>
          </a:p>
          <a:p>
            <a:pPr lvl="1"/>
            <a:r>
              <a:rPr lang="en-GB" dirty="0"/>
              <a:t>g</a:t>
            </a:r>
            <a:r>
              <a:rPr lang="en-GB" dirty="0" smtClean="0"/>
              <a:t>reater knowledge = lack of objectivity, marking?</a:t>
            </a:r>
          </a:p>
          <a:p>
            <a:pPr marL="400050" lvl="1" indent="0">
              <a:buNone/>
            </a:pPr>
            <a:endParaRPr lang="en-GB" sz="1200" dirty="0" smtClean="0"/>
          </a:p>
          <a:p>
            <a:pPr marL="400050" lvl="1" indent="0">
              <a:buNone/>
            </a:pPr>
            <a:r>
              <a:rPr lang="en-GB" b="1" dirty="0" smtClean="0">
                <a:solidFill>
                  <a:srgbClr val="0070C0"/>
                </a:solidFill>
              </a:rPr>
              <a:t>DO WE NEED TO KNOW STUDENTS MORE?   </a:t>
            </a:r>
            <a:endParaRPr lang="en-GB" b="1" dirty="0">
              <a:solidFill>
                <a:srgbClr val="0070C0"/>
              </a:solidFill>
            </a:endParaRPr>
          </a:p>
        </p:txBody>
      </p:sp>
      <p:sp>
        <p:nvSpPr>
          <p:cNvPr id="4" name="Date Placeholder 3"/>
          <p:cNvSpPr>
            <a:spLocks noGrp="1"/>
          </p:cNvSpPr>
          <p:nvPr>
            <p:ph type="dt" sz="half" idx="10"/>
          </p:nvPr>
        </p:nvSpPr>
        <p:spPr/>
        <p:txBody>
          <a:bodyPr/>
          <a:lstStyle/>
          <a:p>
            <a:fld id="{59E7FD6B-1623-45C1-BAD0-FAA74F7ECFDA}" type="datetime2">
              <a:rPr lang="en-GB" smtClean="0"/>
              <a:pPr/>
              <a:t>Thursday, 11 July 2013</a:t>
            </a:fld>
            <a:endParaRPr lang="en-US" dirty="0"/>
          </a:p>
        </p:txBody>
      </p:sp>
      <p:sp>
        <p:nvSpPr>
          <p:cNvPr id="6" name="Slide Number Placeholder 5"/>
          <p:cNvSpPr>
            <a:spLocks noGrp="1"/>
          </p:cNvSpPr>
          <p:nvPr>
            <p:ph type="sldNum" sz="quarter" idx="12"/>
          </p:nvPr>
        </p:nvSpPr>
        <p:spPr/>
        <p:txBody>
          <a:bodyPr/>
          <a:lstStyle/>
          <a:p>
            <a:fld id="{28794A87-268F-43C0-8518-724CBFE63D0C}" type="slidenum">
              <a:rPr lang="en-US" smtClean="0"/>
              <a:pPr/>
              <a:t>17</a:t>
            </a:fld>
            <a:endParaRPr lang="en-US"/>
          </a:p>
        </p:txBody>
      </p:sp>
    </p:spTree>
    <p:extLst>
      <p:ext uri="{BB962C8B-B14F-4D97-AF65-F5344CB8AC3E}">
        <p14:creationId xmlns:p14="http://schemas.microsoft.com/office/powerpoint/2010/main" xmlns="" val="34850761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813" y="914790"/>
            <a:ext cx="8229600" cy="1074049"/>
          </a:xfrm>
        </p:spPr>
        <p:txBody>
          <a:bodyPr/>
          <a:lstStyle/>
          <a:p>
            <a:r>
              <a:rPr lang="en-GB" dirty="0" smtClean="0"/>
              <a:t>Implication for further research</a:t>
            </a:r>
            <a:endParaRPr lang="en-GB" dirty="0"/>
          </a:p>
        </p:txBody>
      </p:sp>
      <p:sp>
        <p:nvSpPr>
          <p:cNvPr id="5" name="Text Placeholder 4"/>
          <p:cNvSpPr>
            <a:spLocks noGrp="1"/>
          </p:cNvSpPr>
          <p:nvPr>
            <p:ph type="body" idx="1"/>
          </p:nvPr>
        </p:nvSpPr>
        <p:spPr>
          <a:xfrm>
            <a:off x="-123882" y="1893291"/>
            <a:ext cx="4389884" cy="495747"/>
          </a:xfrm>
        </p:spPr>
        <p:txBody>
          <a:bodyPr/>
          <a:lstStyle/>
          <a:p>
            <a:r>
              <a:rPr lang="en-GB" dirty="0" smtClean="0">
                <a:solidFill>
                  <a:srgbClr val="0070C0"/>
                </a:solidFill>
              </a:rPr>
              <a:t>In regards of data collection</a:t>
            </a:r>
            <a:endParaRPr lang="en-GB" dirty="0">
              <a:solidFill>
                <a:srgbClr val="0070C0"/>
              </a:solidFill>
            </a:endParaRPr>
          </a:p>
        </p:txBody>
      </p:sp>
      <p:sp>
        <p:nvSpPr>
          <p:cNvPr id="3" name="Content Placeholder 2"/>
          <p:cNvSpPr>
            <a:spLocks noGrp="1"/>
          </p:cNvSpPr>
          <p:nvPr>
            <p:ph sz="half" idx="2"/>
          </p:nvPr>
        </p:nvSpPr>
        <p:spPr>
          <a:xfrm>
            <a:off x="107504" y="2708919"/>
            <a:ext cx="3816424" cy="3417243"/>
          </a:xfrm>
        </p:spPr>
        <p:txBody>
          <a:bodyPr/>
          <a:lstStyle/>
          <a:p>
            <a:r>
              <a:rPr lang="en-GB" dirty="0" smtClean="0">
                <a:solidFill>
                  <a:srgbClr val="0070C0"/>
                </a:solidFill>
              </a:rPr>
              <a:t>Longitudinal study </a:t>
            </a:r>
          </a:p>
          <a:p>
            <a:r>
              <a:rPr lang="en-GB" dirty="0" smtClean="0">
                <a:solidFill>
                  <a:srgbClr val="0070C0"/>
                </a:solidFill>
              </a:rPr>
              <a:t>Wider range of universities </a:t>
            </a:r>
          </a:p>
          <a:p>
            <a:r>
              <a:rPr lang="en-GB" dirty="0" smtClean="0">
                <a:solidFill>
                  <a:srgbClr val="0070C0"/>
                </a:solidFill>
              </a:rPr>
              <a:t>Broader range of courses  </a:t>
            </a:r>
          </a:p>
          <a:p>
            <a:r>
              <a:rPr lang="en-GB" dirty="0" smtClean="0">
                <a:solidFill>
                  <a:srgbClr val="0070C0"/>
                </a:solidFill>
              </a:rPr>
              <a:t>To include male participants</a:t>
            </a:r>
          </a:p>
          <a:p>
            <a:endParaRPr lang="en-GB" dirty="0"/>
          </a:p>
        </p:txBody>
      </p:sp>
      <p:sp>
        <p:nvSpPr>
          <p:cNvPr id="7" name="Text Placeholder 6"/>
          <p:cNvSpPr>
            <a:spLocks noGrp="1"/>
          </p:cNvSpPr>
          <p:nvPr>
            <p:ph type="body" sz="quarter" idx="3"/>
          </p:nvPr>
        </p:nvSpPr>
        <p:spPr>
          <a:xfrm>
            <a:off x="4351784" y="2085326"/>
            <a:ext cx="4402832" cy="639762"/>
          </a:xfrm>
        </p:spPr>
        <p:txBody>
          <a:bodyPr/>
          <a:lstStyle/>
          <a:p>
            <a:r>
              <a:rPr lang="en-GB" dirty="0" smtClean="0"/>
              <a:t>In regards of interpretation and data analysis</a:t>
            </a:r>
            <a:endParaRPr lang="en-GB" dirty="0"/>
          </a:p>
        </p:txBody>
      </p:sp>
      <p:sp>
        <p:nvSpPr>
          <p:cNvPr id="8" name="Content Placeholder 7"/>
          <p:cNvSpPr>
            <a:spLocks noGrp="1"/>
          </p:cNvSpPr>
          <p:nvPr>
            <p:ph sz="quarter" idx="4"/>
          </p:nvPr>
        </p:nvSpPr>
        <p:spPr>
          <a:xfrm>
            <a:off x="3851921" y="2708919"/>
            <a:ext cx="4834880" cy="3417244"/>
          </a:xfrm>
        </p:spPr>
        <p:txBody>
          <a:bodyPr/>
          <a:lstStyle/>
          <a:p>
            <a:r>
              <a:rPr lang="en-GB" dirty="0" smtClean="0"/>
              <a:t>Bourdieu’s conceptual framework of emotional capital (minimizing the dichotomies of the dualistic argument of male/female, mind/body, irrational/rational) </a:t>
            </a:r>
          </a:p>
          <a:p>
            <a:r>
              <a:rPr lang="en-GB" dirty="0" err="1" smtClean="0"/>
              <a:t>Hochschild</a:t>
            </a:r>
            <a:r>
              <a:rPr lang="en-GB" dirty="0" smtClean="0"/>
              <a:t> ‘s concept of emotion work/emotional labour  </a:t>
            </a:r>
            <a:endParaRPr lang="en-GB" dirty="0"/>
          </a:p>
        </p:txBody>
      </p:sp>
      <p:sp>
        <p:nvSpPr>
          <p:cNvPr id="4" name="Date Placeholder 3"/>
          <p:cNvSpPr>
            <a:spLocks noGrp="1"/>
          </p:cNvSpPr>
          <p:nvPr>
            <p:ph type="dt" sz="half" idx="10"/>
          </p:nvPr>
        </p:nvSpPr>
        <p:spPr/>
        <p:txBody>
          <a:bodyPr/>
          <a:lstStyle/>
          <a:p>
            <a:fld id="{59E7FD6B-1623-45C1-BAD0-FAA74F7ECFDA}" type="datetime2">
              <a:rPr lang="en-GB" smtClean="0"/>
              <a:pPr/>
              <a:t>Thursday, 11 July 2013</a:t>
            </a:fld>
            <a:endParaRPr lang="en-US"/>
          </a:p>
        </p:txBody>
      </p:sp>
      <p:sp>
        <p:nvSpPr>
          <p:cNvPr id="6" name="Slide Number Placeholder 5"/>
          <p:cNvSpPr>
            <a:spLocks noGrp="1"/>
          </p:cNvSpPr>
          <p:nvPr>
            <p:ph type="sldNum" sz="quarter" idx="12"/>
          </p:nvPr>
        </p:nvSpPr>
        <p:spPr/>
        <p:txBody>
          <a:bodyPr/>
          <a:lstStyle/>
          <a:p>
            <a:fld id="{28794A87-268F-43C0-8518-724CBFE63D0C}" type="slidenum">
              <a:rPr lang="en-US" smtClean="0"/>
              <a:pPr/>
              <a:t>18</a:t>
            </a:fld>
            <a:endParaRPr lang="en-US"/>
          </a:p>
        </p:txBody>
      </p:sp>
    </p:spTree>
    <p:extLst>
      <p:ext uri="{BB962C8B-B14F-4D97-AF65-F5344CB8AC3E}">
        <p14:creationId xmlns:p14="http://schemas.microsoft.com/office/powerpoint/2010/main" xmlns="" val="23069477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791"/>
            <a:ext cx="8229600" cy="353969"/>
          </a:xfrm>
        </p:spPr>
        <p:txBody>
          <a:bodyPr/>
          <a:lstStyle/>
          <a:p>
            <a:r>
              <a:rPr lang="en-GB" sz="3600" dirty="0" smtClean="0"/>
              <a:t>BIBLIOGRAPHY</a:t>
            </a:r>
            <a:endParaRPr lang="en-GB" sz="3600" dirty="0"/>
          </a:p>
        </p:txBody>
      </p:sp>
      <p:sp>
        <p:nvSpPr>
          <p:cNvPr id="3" name="Content Placeholder 2"/>
          <p:cNvSpPr>
            <a:spLocks noGrp="1"/>
          </p:cNvSpPr>
          <p:nvPr>
            <p:ph idx="1"/>
          </p:nvPr>
        </p:nvSpPr>
        <p:spPr>
          <a:xfrm>
            <a:off x="179512" y="1412776"/>
            <a:ext cx="8856984" cy="5445224"/>
          </a:xfrm>
        </p:spPr>
        <p:txBody>
          <a:bodyPr/>
          <a:lstStyle/>
          <a:p>
            <a:pPr marL="0" indent="0" algn="just">
              <a:buNone/>
            </a:pPr>
            <a:r>
              <a:rPr lang="en-GB" sz="1800" dirty="0"/>
              <a:t>Andrews, </a:t>
            </a:r>
            <a:r>
              <a:rPr lang="en-GB" sz="1800" dirty="0" smtClean="0"/>
              <a:t>M., </a:t>
            </a:r>
            <a:r>
              <a:rPr lang="en-GB" sz="1800" dirty="0"/>
              <a:t>Squire, </a:t>
            </a:r>
            <a:r>
              <a:rPr lang="en-GB" sz="1800" dirty="0" smtClean="0"/>
              <a:t>C. </a:t>
            </a:r>
            <a:r>
              <a:rPr lang="en-GB" sz="1800" dirty="0"/>
              <a:t>&amp; </a:t>
            </a:r>
            <a:r>
              <a:rPr lang="en-GB" sz="1800" dirty="0" err="1"/>
              <a:t>Tamboukou</a:t>
            </a:r>
            <a:r>
              <a:rPr lang="en-GB" sz="1800" dirty="0"/>
              <a:t>, </a:t>
            </a:r>
            <a:r>
              <a:rPr lang="en-GB" sz="1800" dirty="0" smtClean="0"/>
              <a:t>M. </a:t>
            </a:r>
            <a:r>
              <a:rPr lang="en-GB" sz="1800" dirty="0"/>
              <a:t>(</a:t>
            </a:r>
            <a:r>
              <a:rPr lang="en-GB" sz="1800" dirty="0" err="1"/>
              <a:t>eds</a:t>
            </a:r>
            <a:r>
              <a:rPr lang="en-GB" sz="1800" dirty="0"/>
              <a:t>) (2008</a:t>
            </a:r>
            <a:r>
              <a:rPr lang="en-GB" sz="1800" dirty="0" smtClean="0"/>
              <a:t>). </a:t>
            </a:r>
            <a:r>
              <a:rPr lang="en-GB" sz="1800" i="1" dirty="0"/>
              <a:t>Doing Narrative Research</a:t>
            </a:r>
            <a:r>
              <a:rPr lang="en-GB" sz="1800" dirty="0"/>
              <a:t>, </a:t>
            </a:r>
            <a:r>
              <a:rPr lang="en-GB" sz="1800" dirty="0" smtClean="0"/>
              <a:t>London</a:t>
            </a:r>
            <a:r>
              <a:rPr lang="en-GB" sz="1800" dirty="0"/>
              <a:t>: Sage.</a:t>
            </a:r>
          </a:p>
          <a:p>
            <a:pPr marL="0" indent="0" algn="just">
              <a:buNone/>
            </a:pPr>
            <a:r>
              <a:rPr lang="en-GB" sz="1800" dirty="0"/>
              <a:t>Archer, S. M. (2000). </a:t>
            </a:r>
            <a:r>
              <a:rPr lang="en-GB" sz="1800" i="1" dirty="0"/>
              <a:t>Being human: the problem of agency</a:t>
            </a:r>
            <a:r>
              <a:rPr lang="en-GB" sz="1800" dirty="0"/>
              <a:t>. Cambridge: Cambridge University Press. </a:t>
            </a:r>
          </a:p>
          <a:p>
            <a:pPr marL="0" indent="0" algn="just">
              <a:buNone/>
            </a:pPr>
            <a:r>
              <a:rPr lang="en-GB" sz="1800" dirty="0" smtClean="0"/>
              <a:t>Bold, C. (2012). </a:t>
            </a:r>
            <a:r>
              <a:rPr lang="en-GB" sz="1800" i="1" dirty="0" smtClean="0"/>
              <a:t>Using Narrative in Research</a:t>
            </a:r>
            <a:r>
              <a:rPr lang="en-GB" sz="1800" dirty="0" smtClean="0"/>
              <a:t>, London: Sage. </a:t>
            </a:r>
          </a:p>
          <a:p>
            <a:pPr marL="0" indent="0" algn="just">
              <a:buNone/>
            </a:pPr>
            <a:r>
              <a:rPr lang="en-GB" sz="1800" dirty="0" err="1" smtClean="0"/>
              <a:t>Clandinin</a:t>
            </a:r>
            <a:r>
              <a:rPr lang="en-GB" sz="1800" dirty="0" smtClean="0"/>
              <a:t>, D.J., &amp; Connelly, F.M. (2000). </a:t>
            </a:r>
            <a:r>
              <a:rPr lang="en-GB" sz="1800" i="1" dirty="0" smtClean="0"/>
              <a:t>Narrative inquiry: Experience and story in qualitative research,</a:t>
            </a:r>
            <a:r>
              <a:rPr lang="en-GB" sz="1800" dirty="0" smtClean="0"/>
              <a:t> San Francisco: </a:t>
            </a:r>
            <a:r>
              <a:rPr lang="en-GB" sz="1800" dirty="0" err="1" smtClean="0"/>
              <a:t>Jossey</a:t>
            </a:r>
            <a:r>
              <a:rPr lang="en-GB" sz="1800" dirty="0" smtClean="0"/>
              <a:t>-Bass.</a:t>
            </a:r>
          </a:p>
          <a:p>
            <a:pPr marL="0" indent="0" algn="just">
              <a:buNone/>
            </a:pPr>
            <a:r>
              <a:rPr lang="en-GB" sz="1800" dirty="0" err="1" smtClean="0"/>
              <a:t>Etherington</a:t>
            </a:r>
            <a:r>
              <a:rPr lang="en-GB" sz="1800" dirty="0" smtClean="0"/>
              <a:t>, K. (2000). </a:t>
            </a:r>
            <a:r>
              <a:rPr lang="en-GB" sz="1800" i="1" dirty="0" smtClean="0"/>
              <a:t>Narrative Approaches to Working with Adult Male Survivors of Child Sexual Abuse</a:t>
            </a:r>
            <a:r>
              <a:rPr lang="en-GB" sz="1800" dirty="0" smtClean="0"/>
              <a:t>, London: Jessica Kingsley.  </a:t>
            </a:r>
          </a:p>
          <a:p>
            <a:pPr marL="0" indent="0" algn="just">
              <a:buNone/>
            </a:pPr>
            <a:r>
              <a:rPr lang="en-GB" sz="1800" dirty="0"/>
              <a:t>Leathwood, C. and Hey, V. (2009). Gender/</a:t>
            </a:r>
            <a:r>
              <a:rPr lang="en-GB" sz="1800" dirty="0" err="1"/>
              <a:t>ed</a:t>
            </a:r>
            <a:r>
              <a:rPr lang="en-GB" sz="1800" dirty="0"/>
              <a:t> discourses and emotional sub-texts: theorising emotion in UK higher education. Teaching in Higher Education, 14 (4), pp. 429-440.</a:t>
            </a:r>
          </a:p>
          <a:p>
            <a:pPr marL="0" indent="0" algn="just">
              <a:buNone/>
            </a:pPr>
            <a:r>
              <a:rPr lang="en-GB" sz="1800" dirty="0" smtClean="0"/>
              <a:t>Parrott</a:t>
            </a:r>
            <a:r>
              <a:rPr lang="en-GB" sz="1800" dirty="0"/>
              <a:t>, W. G. (2001). Emotions in social psychology. Philadelphia: Psychology Press</a:t>
            </a:r>
            <a:r>
              <a:rPr lang="en-GB" sz="1800" dirty="0" smtClean="0"/>
              <a:t>.</a:t>
            </a:r>
            <a:endParaRPr lang="en-GB" sz="1800" dirty="0"/>
          </a:p>
          <a:p>
            <a:pPr marL="0" indent="0" algn="just">
              <a:buNone/>
            </a:pPr>
            <a:r>
              <a:rPr lang="en-GB" sz="1800" dirty="0"/>
              <a:t>Parrott, W. G. (2007). Components and the definition of emotion. Social Science Information, 46, pp. 180-186. </a:t>
            </a:r>
            <a:endParaRPr lang="en-GB" sz="1800" dirty="0" smtClean="0"/>
          </a:p>
          <a:p>
            <a:pPr marL="0" indent="0" algn="just">
              <a:buNone/>
            </a:pPr>
            <a:r>
              <a:rPr lang="en-GB" sz="1800" dirty="0" err="1" smtClean="0"/>
              <a:t>Riessman</a:t>
            </a:r>
            <a:r>
              <a:rPr lang="en-GB" sz="1800" dirty="0"/>
              <a:t>, </a:t>
            </a:r>
            <a:r>
              <a:rPr lang="en-GB" sz="1800" dirty="0" smtClean="0"/>
              <a:t>C. K. </a:t>
            </a:r>
            <a:r>
              <a:rPr lang="en-GB" sz="1800" dirty="0"/>
              <a:t>(2008</a:t>
            </a:r>
            <a:r>
              <a:rPr lang="en-GB" sz="1800" dirty="0" smtClean="0"/>
              <a:t>). </a:t>
            </a:r>
            <a:r>
              <a:rPr lang="en-GB" sz="1800" i="1" dirty="0"/>
              <a:t>Narrative Methods for the Human Sciences</a:t>
            </a:r>
            <a:r>
              <a:rPr lang="en-GB" sz="1800" dirty="0"/>
              <a:t>, </a:t>
            </a:r>
            <a:r>
              <a:rPr lang="en-GB" sz="1800" dirty="0" smtClean="0"/>
              <a:t>London: </a:t>
            </a:r>
            <a:r>
              <a:rPr lang="en-GB" sz="1800" dirty="0"/>
              <a:t>Sage</a:t>
            </a:r>
            <a:r>
              <a:rPr lang="en-GB" sz="1800" dirty="0" smtClean="0"/>
              <a:t>.</a:t>
            </a:r>
          </a:p>
          <a:p>
            <a:pPr marL="0" indent="0">
              <a:buNone/>
            </a:pPr>
            <a:endParaRPr lang="en-GB" sz="2000" dirty="0"/>
          </a:p>
        </p:txBody>
      </p:sp>
      <p:sp>
        <p:nvSpPr>
          <p:cNvPr id="4" name="Date Placeholder 3"/>
          <p:cNvSpPr>
            <a:spLocks noGrp="1"/>
          </p:cNvSpPr>
          <p:nvPr>
            <p:ph type="dt" sz="half" idx="10"/>
          </p:nvPr>
        </p:nvSpPr>
        <p:spPr/>
        <p:txBody>
          <a:bodyPr/>
          <a:lstStyle/>
          <a:p>
            <a:fld id="{59E7FD6B-1623-45C1-BAD0-FAA74F7ECFDA}" type="datetime2">
              <a:rPr lang="en-GB" smtClean="0"/>
              <a:pPr/>
              <a:t>Thursday, 11 July 2013</a:t>
            </a:fld>
            <a:endParaRPr lang="en-US"/>
          </a:p>
        </p:txBody>
      </p:sp>
      <p:sp>
        <p:nvSpPr>
          <p:cNvPr id="6" name="Slide Number Placeholder 5"/>
          <p:cNvSpPr>
            <a:spLocks noGrp="1"/>
          </p:cNvSpPr>
          <p:nvPr>
            <p:ph type="sldNum" sz="quarter" idx="12"/>
          </p:nvPr>
        </p:nvSpPr>
        <p:spPr/>
        <p:txBody>
          <a:bodyPr/>
          <a:lstStyle/>
          <a:p>
            <a:fld id="{28794A87-268F-43C0-8518-724CBFE63D0C}" type="slidenum">
              <a:rPr lang="en-US" smtClean="0"/>
              <a:pPr/>
              <a:t>19</a:t>
            </a:fld>
            <a:endParaRPr lang="en-US"/>
          </a:p>
        </p:txBody>
      </p:sp>
    </p:spTree>
    <p:extLst>
      <p:ext uri="{BB962C8B-B14F-4D97-AF65-F5344CB8AC3E}">
        <p14:creationId xmlns:p14="http://schemas.microsoft.com/office/powerpoint/2010/main" xmlns="" val="37858955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1124744"/>
            <a:ext cx="8229600" cy="864095"/>
          </a:xfrm>
        </p:spPr>
        <p:txBody>
          <a:bodyPr/>
          <a:lstStyle/>
          <a:p>
            <a:r>
              <a:rPr lang="en-GB" dirty="0" smtClean="0">
                <a:cs typeface="Arial" pitchFamily="34" charset="0"/>
              </a:rPr>
              <a:t>Contents</a:t>
            </a:r>
            <a:endParaRPr lang="en-GB" dirty="0">
              <a:cs typeface="Arial" pitchFamily="34" charset="0"/>
            </a:endParaRPr>
          </a:p>
        </p:txBody>
      </p:sp>
      <p:pic>
        <p:nvPicPr>
          <p:cNvPr id="3078" name="Picture 15" descr="GENERIC PP HEADER 1.jpg"/>
          <p:cNvPicPr>
            <a:picLocks noChangeAspect="1"/>
          </p:cNvPicPr>
          <p:nvPr/>
        </p:nvPicPr>
        <p:blipFill>
          <a:blip r:embed="rId3"/>
          <a:srcRect/>
          <a:stretch>
            <a:fillRect/>
          </a:stretch>
        </p:blipFill>
        <p:spPr bwMode="auto">
          <a:xfrm>
            <a:off x="0" y="0"/>
            <a:ext cx="9144000" cy="1016000"/>
          </a:xfrm>
          <a:prstGeom prst="rect">
            <a:avLst/>
          </a:prstGeom>
          <a:noFill/>
          <a:ln w="9525">
            <a:noFill/>
            <a:miter lim="800000"/>
            <a:headEnd/>
            <a:tailEnd/>
          </a:ln>
        </p:spPr>
      </p:pic>
      <p:sp>
        <p:nvSpPr>
          <p:cNvPr id="11" name="Content Placeholder 10"/>
          <p:cNvSpPr>
            <a:spLocks noGrp="1"/>
          </p:cNvSpPr>
          <p:nvPr>
            <p:ph idx="1"/>
          </p:nvPr>
        </p:nvSpPr>
        <p:spPr>
          <a:xfrm>
            <a:off x="503548" y="2184971"/>
            <a:ext cx="8388932" cy="4340373"/>
          </a:xfrm>
        </p:spPr>
        <p:txBody>
          <a:bodyPr/>
          <a:lstStyle/>
          <a:p>
            <a:r>
              <a:rPr lang="en-GB" dirty="0" smtClean="0"/>
              <a:t>Context</a:t>
            </a:r>
          </a:p>
          <a:p>
            <a:r>
              <a:rPr lang="en-GB" dirty="0" smtClean="0"/>
              <a:t>Research Aims</a:t>
            </a:r>
          </a:p>
          <a:p>
            <a:r>
              <a:rPr lang="en-GB" dirty="0" smtClean="0"/>
              <a:t>Participants</a:t>
            </a:r>
          </a:p>
          <a:p>
            <a:r>
              <a:rPr lang="en-GB" dirty="0" smtClean="0"/>
              <a:t>Research Design and Methods </a:t>
            </a:r>
          </a:p>
          <a:p>
            <a:r>
              <a:rPr lang="en-GB" dirty="0" smtClean="0"/>
              <a:t>Data Analysis and Findings </a:t>
            </a:r>
          </a:p>
          <a:p>
            <a:r>
              <a:rPr lang="en-GB" dirty="0" smtClean="0"/>
              <a:t>Conclusions and Further Research</a:t>
            </a:r>
            <a:endParaRPr lang="en-GB" dirty="0"/>
          </a:p>
        </p:txBody>
      </p:sp>
      <p:sp>
        <p:nvSpPr>
          <p:cNvPr id="12" name="Footer Placeholder 11"/>
          <p:cNvSpPr>
            <a:spLocks noGrp="1"/>
          </p:cNvSpPr>
          <p:nvPr>
            <p:ph type="ftr" sz="quarter" idx="11"/>
          </p:nvPr>
        </p:nvSpPr>
        <p:spPr/>
        <p:txBody>
          <a:bodyPr/>
          <a:lstStyle/>
          <a:p>
            <a:r>
              <a:rPr lang="en-US" dirty="0"/>
              <a:t>University of Chichester</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314900" y="1355581"/>
            <a:ext cx="3577580" cy="26831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89BC16-EBC6-4A83-B2A7-61A371857ABD}" type="datetime2">
              <a:rPr lang="en-GB" smtClean="0"/>
              <a:pPr/>
              <a:t>Thursday, 11 July 2013</a:t>
            </a:fld>
            <a:endParaRPr lang="en-US"/>
          </a:p>
        </p:txBody>
      </p:sp>
      <p:sp>
        <p:nvSpPr>
          <p:cNvPr id="4" name="Slide Number Placeholder 3"/>
          <p:cNvSpPr>
            <a:spLocks noGrp="1"/>
          </p:cNvSpPr>
          <p:nvPr>
            <p:ph type="sldNum" sz="quarter" idx="12"/>
          </p:nvPr>
        </p:nvSpPr>
        <p:spPr/>
        <p:txBody>
          <a:bodyPr/>
          <a:lstStyle/>
          <a:p>
            <a:fld id="{66AAC3DF-B3AF-4042-9D26-D196995ADD16}" type="slidenum">
              <a:rPr lang="en-US" smtClean="0"/>
              <a:pPr/>
              <a:t>20</a:t>
            </a:fld>
            <a:endParaRPr lang="en-US"/>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520" y="692696"/>
            <a:ext cx="8280920" cy="6408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43879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87624" y="980728"/>
            <a:ext cx="6552728" cy="6065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403003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dirty="0" smtClean="0">
                <a:solidFill>
                  <a:schemeClr val="bg1"/>
                </a:solidFill>
              </a:rPr>
              <a:t>Aim of the research </a:t>
            </a:r>
            <a:endParaRPr lang="en-GB" sz="3600" dirty="0">
              <a:solidFill>
                <a:schemeClr val="bg1"/>
              </a:solidFill>
            </a:endParaRPr>
          </a:p>
        </p:txBody>
      </p:sp>
      <p:sp>
        <p:nvSpPr>
          <p:cNvPr id="6" name="Content Placeholder 5"/>
          <p:cNvSpPr>
            <a:spLocks noGrp="1"/>
          </p:cNvSpPr>
          <p:nvPr>
            <p:ph idx="1"/>
          </p:nvPr>
        </p:nvSpPr>
        <p:spPr>
          <a:xfrm>
            <a:off x="179512" y="1196752"/>
            <a:ext cx="8712968" cy="5328592"/>
          </a:xfrm>
        </p:spPr>
        <p:txBody>
          <a:bodyPr>
            <a:normAutofit fontScale="92500" lnSpcReduction="20000"/>
          </a:bodyPr>
          <a:lstStyle/>
          <a:p>
            <a:r>
              <a:rPr lang="en-GB" sz="2800" dirty="0" smtClean="0"/>
              <a:t>Why am I looking emotion?</a:t>
            </a:r>
          </a:p>
          <a:p>
            <a:pPr lvl="1"/>
            <a:r>
              <a:rPr lang="en-GB" dirty="0" smtClean="0"/>
              <a:t>Growing contemporary debate about the meaning of emotion,	- biological, social, psychodynamic, emotions as natural or ‘work’ </a:t>
            </a:r>
          </a:p>
          <a:p>
            <a:pPr lvl="1"/>
            <a:r>
              <a:rPr lang="en-GB" dirty="0" smtClean="0"/>
              <a:t>What do I mean by emotion? </a:t>
            </a:r>
          </a:p>
          <a:p>
            <a:pPr marL="400050" lvl="1" indent="0">
              <a:buNone/>
            </a:pPr>
            <a:r>
              <a:rPr lang="en-GB" dirty="0" smtClean="0"/>
              <a:t>I </a:t>
            </a:r>
            <a:r>
              <a:rPr lang="en-GB" dirty="0"/>
              <a:t>adopted a definition from Burkitt, who suggest that:</a:t>
            </a:r>
          </a:p>
          <a:p>
            <a:pPr lvl="1"/>
            <a:r>
              <a:rPr lang="en-GB" sz="3100" dirty="0">
                <a:solidFill>
                  <a:srgbClr val="0070C0"/>
                </a:solidFill>
              </a:rPr>
              <a:t>…emotions cannot be reduced to language alone, nor can it be said what the words are… the idea of emotions is </a:t>
            </a:r>
            <a:r>
              <a:rPr lang="en-GB" sz="3100" dirty="0" smtClean="0">
                <a:solidFill>
                  <a:srgbClr val="0070C0"/>
                </a:solidFill>
              </a:rPr>
              <a:t>complex, </a:t>
            </a:r>
            <a:r>
              <a:rPr lang="en-GB" sz="3100" dirty="0">
                <a:solidFill>
                  <a:srgbClr val="0070C0"/>
                </a:solidFill>
              </a:rPr>
              <a:t>constituted in relations… (it is) multidimensional and cannot be reduced to biology, relations or discourse alone, but belongs to all these dimensions as they are constituted through ongoing relational practices (1999, p. 115)</a:t>
            </a:r>
          </a:p>
          <a:p>
            <a:pPr lvl="1"/>
            <a:endParaRPr lang="en-GB" dirty="0" smtClean="0"/>
          </a:p>
          <a:p>
            <a:pPr lvl="1"/>
            <a:endParaRPr lang="en-GB" dirty="0" smtClean="0"/>
          </a:p>
          <a:p>
            <a:endParaRPr lang="en-GB" dirty="0"/>
          </a:p>
        </p:txBody>
      </p:sp>
    </p:spTree>
    <p:extLst>
      <p:ext uri="{BB962C8B-B14F-4D97-AF65-F5344CB8AC3E}">
        <p14:creationId xmlns:p14="http://schemas.microsoft.com/office/powerpoint/2010/main" xmlns="" val="299731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 calcmode="lin" valueType="num">
                                      <p:cBhvr additive="base">
                                        <p:cTn id="2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914790"/>
            <a:ext cx="8507288" cy="1074049"/>
          </a:xfrm>
        </p:spPr>
        <p:txBody>
          <a:bodyPr/>
          <a:lstStyle/>
          <a:p>
            <a:r>
              <a:rPr lang="en-GB" dirty="0" smtClean="0"/>
              <a:t>What has emotion to do with student’s experience? </a:t>
            </a:r>
            <a:endParaRPr lang="en-GB" dirty="0"/>
          </a:p>
        </p:txBody>
      </p:sp>
      <p:sp>
        <p:nvSpPr>
          <p:cNvPr id="3" name="Content Placeholder 2"/>
          <p:cNvSpPr>
            <a:spLocks noGrp="1"/>
          </p:cNvSpPr>
          <p:nvPr>
            <p:ph idx="1"/>
          </p:nvPr>
        </p:nvSpPr>
        <p:spPr>
          <a:xfrm>
            <a:off x="457200" y="2204864"/>
            <a:ext cx="8435280" cy="4032448"/>
          </a:xfrm>
        </p:spPr>
        <p:txBody>
          <a:bodyPr/>
          <a:lstStyle/>
          <a:p>
            <a:r>
              <a:rPr lang="en-GB" dirty="0" smtClean="0"/>
              <a:t>There is a suggested correlation </a:t>
            </a:r>
            <a:r>
              <a:rPr lang="en-GB" dirty="0"/>
              <a:t>between  students </a:t>
            </a:r>
            <a:r>
              <a:rPr lang="en-GB" dirty="0" smtClean="0"/>
              <a:t>emotional life, personal life and students achievement </a:t>
            </a:r>
            <a:r>
              <a:rPr lang="en-GB" sz="1600" dirty="0" smtClean="0"/>
              <a:t>(Beard et al., 2005; Christie et al., 2007; Zembylas, 2007).</a:t>
            </a:r>
            <a:endParaRPr lang="en-GB" sz="1600" dirty="0"/>
          </a:p>
          <a:p>
            <a:r>
              <a:rPr lang="en-GB" dirty="0" smtClean="0"/>
              <a:t>My aim was to investigate </a:t>
            </a:r>
            <a:r>
              <a:rPr lang="en-GB" dirty="0"/>
              <a:t>and critically analyse how </a:t>
            </a:r>
            <a:r>
              <a:rPr lang="en-GB" dirty="0" smtClean="0"/>
              <a:t>emotions may have </a:t>
            </a:r>
            <a:r>
              <a:rPr lang="en-GB" dirty="0"/>
              <a:t>affected students learning </a:t>
            </a:r>
            <a:r>
              <a:rPr lang="en-GB" dirty="0" smtClean="0"/>
              <a:t>in HEIs.</a:t>
            </a:r>
            <a:endParaRPr lang="en-GB" dirty="0"/>
          </a:p>
          <a:p>
            <a:pPr marL="0" indent="0">
              <a:buNone/>
            </a:pPr>
            <a:endParaRPr lang="en-GB" dirty="0"/>
          </a:p>
        </p:txBody>
      </p:sp>
      <p:sp>
        <p:nvSpPr>
          <p:cNvPr id="4" name="Date Placeholder 3"/>
          <p:cNvSpPr>
            <a:spLocks noGrp="1"/>
          </p:cNvSpPr>
          <p:nvPr>
            <p:ph type="dt" sz="half" idx="10"/>
          </p:nvPr>
        </p:nvSpPr>
        <p:spPr/>
        <p:txBody>
          <a:bodyPr/>
          <a:lstStyle/>
          <a:p>
            <a:fld id="{59E7FD6B-1623-45C1-BAD0-FAA74F7ECFDA}" type="datetime2">
              <a:rPr lang="en-GB" smtClean="0"/>
              <a:pPr/>
              <a:t>Thursday, 11 July 2013</a:t>
            </a:fld>
            <a:endParaRPr lang="en-US"/>
          </a:p>
        </p:txBody>
      </p:sp>
      <p:sp>
        <p:nvSpPr>
          <p:cNvPr id="6" name="Slide Number Placeholder 5"/>
          <p:cNvSpPr>
            <a:spLocks noGrp="1"/>
          </p:cNvSpPr>
          <p:nvPr>
            <p:ph type="sldNum" sz="quarter" idx="12"/>
          </p:nvPr>
        </p:nvSpPr>
        <p:spPr/>
        <p:txBody>
          <a:bodyPr/>
          <a:lstStyle/>
          <a:p>
            <a:fld id="{28794A87-268F-43C0-8518-724CBFE63D0C}" type="slidenum">
              <a:rPr lang="en-US" smtClean="0"/>
              <a:pPr/>
              <a:t>4</a:t>
            </a:fld>
            <a:endParaRPr lang="en-US"/>
          </a:p>
        </p:txBody>
      </p:sp>
    </p:spTree>
    <p:extLst>
      <p:ext uri="{BB962C8B-B14F-4D97-AF65-F5344CB8AC3E}">
        <p14:creationId xmlns:p14="http://schemas.microsoft.com/office/powerpoint/2010/main" xmlns="" val="2103436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938074"/>
            <a:ext cx="7416824" cy="714010"/>
          </a:xfrm>
        </p:spPr>
        <p:txBody>
          <a:bodyPr/>
          <a:lstStyle/>
          <a:p>
            <a:r>
              <a:rPr lang="en-GB" sz="4400" b="1" dirty="0" smtClean="0">
                <a:solidFill>
                  <a:schemeClr val="accent5">
                    <a:lumMod val="50000"/>
                  </a:schemeClr>
                </a:solidFill>
              </a:rPr>
              <a:t>Research Method</a:t>
            </a:r>
            <a:endParaRPr lang="en-GB" sz="4400" b="1" dirty="0">
              <a:solidFill>
                <a:schemeClr val="accent5">
                  <a:lumMod val="50000"/>
                </a:schemeClr>
              </a:solidFill>
            </a:endParaRPr>
          </a:p>
        </p:txBody>
      </p:sp>
      <p:sp>
        <p:nvSpPr>
          <p:cNvPr id="3" name="Content Placeholder 2"/>
          <p:cNvSpPr>
            <a:spLocks noGrp="1"/>
          </p:cNvSpPr>
          <p:nvPr>
            <p:ph idx="1"/>
          </p:nvPr>
        </p:nvSpPr>
        <p:spPr>
          <a:xfrm>
            <a:off x="93499" y="1556792"/>
            <a:ext cx="8873635" cy="4830699"/>
          </a:xfrm>
        </p:spPr>
        <p:txBody>
          <a:bodyPr/>
          <a:lstStyle/>
          <a:p>
            <a:r>
              <a:rPr lang="en-GB" sz="3600" dirty="0" smtClean="0">
                <a:latin typeface="+mj-lt"/>
              </a:rPr>
              <a:t>Research was carried </a:t>
            </a:r>
            <a:r>
              <a:rPr lang="en-GB" sz="3600" dirty="0">
                <a:latin typeface="+mj-lt"/>
              </a:rPr>
              <a:t>out between December 2011 and </a:t>
            </a:r>
            <a:r>
              <a:rPr lang="en-GB" sz="3600" dirty="0" smtClean="0">
                <a:latin typeface="+mj-lt"/>
              </a:rPr>
              <a:t>July 2012. </a:t>
            </a:r>
          </a:p>
          <a:p>
            <a:pPr lvl="1"/>
            <a:r>
              <a:rPr lang="en-GB" b="1" dirty="0" smtClean="0">
                <a:latin typeface="+mj-lt"/>
              </a:rPr>
              <a:t>Quantitative </a:t>
            </a:r>
            <a:r>
              <a:rPr lang="en-GB" dirty="0" smtClean="0">
                <a:latin typeface="+mj-lt"/>
              </a:rPr>
              <a:t>research rejected </a:t>
            </a:r>
          </a:p>
          <a:p>
            <a:pPr lvl="1"/>
            <a:r>
              <a:rPr lang="en-GB" b="1" dirty="0" smtClean="0">
                <a:latin typeface="+mj-lt"/>
              </a:rPr>
              <a:t>Qualitative research chosen</a:t>
            </a:r>
            <a:r>
              <a:rPr lang="en-GB" dirty="0" smtClean="0">
                <a:latin typeface="+mj-lt"/>
              </a:rPr>
              <a:t>, </a:t>
            </a:r>
            <a:r>
              <a:rPr lang="en-GB" dirty="0">
                <a:latin typeface="+mj-lt"/>
              </a:rPr>
              <a:t>using NARRATIVE INQUIRIES (NI</a:t>
            </a:r>
            <a:r>
              <a:rPr lang="en-GB" dirty="0" smtClean="0">
                <a:latin typeface="+mj-lt"/>
              </a:rPr>
              <a:t>) </a:t>
            </a:r>
            <a:r>
              <a:rPr lang="en-GB" dirty="0">
                <a:latin typeface="+mj-lt"/>
              </a:rPr>
              <a:t>(</a:t>
            </a:r>
            <a:r>
              <a:rPr lang="en-GB" dirty="0" err="1">
                <a:latin typeface="+mj-lt"/>
              </a:rPr>
              <a:t>Reissman</a:t>
            </a:r>
            <a:r>
              <a:rPr lang="en-GB" dirty="0">
                <a:latin typeface="+mj-lt"/>
              </a:rPr>
              <a:t>, 1993; Bold, 2012) </a:t>
            </a:r>
            <a:r>
              <a:rPr lang="en-GB" dirty="0" smtClean="0">
                <a:latin typeface="+mj-lt"/>
              </a:rPr>
              <a:t>and INTERPRETATIVE  PHENOMENOLOGYCAL ANALYSIS (IPA) (Smith et al. 2009) </a:t>
            </a:r>
          </a:p>
          <a:p>
            <a:pPr lvl="1"/>
            <a:r>
              <a:rPr lang="en-GB" b="1" dirty="0" smtClean="0">
                <a:solidFill>
                  <a:srgbClr val="0070C0"/>
                </a:solidFill>
                <a:latin typeface="+mj-lt"/>
              </a:rPr>
              <a:t>In practical term this involves using interviews and reflective textual accounts as research instruments.</a:t>
            </a:r>
            <a:endParaRPr lang="en-GB" b="1" dirty="0">
              <a:solidFill>
                <a:srgbClr val="0070C0"/>
              </a:solidFill>
              <a:latin typeface="+mj-lt"/>
            </a:endParaRPr>
          </a:p>
        </p:txBody>
      </p:sp>
      <p:sp>
        <p:nvSpPr>
          <p:cNvPr id="4" name="Date Placeholder 3"/>
          <p:cNvSpPr>
            <a:spLocks noGrp="1"/>
          </p:cNvSpPr>
          <p:nvPr>
            <p:ph type="dt" sz="half" idx="10"/>
          </p:nvPr>
        </p:nvSpPr>
        <p:spPr>
          <a:xfrm>
            <a:off x="0" y="6623409"/>
            <a:ext cx="2133600" cy="196131"/>
          </a:xfrm>
        </p:spPr>
        <p:txBody>
          <a:bodyPr/>
          <a:lstStyle/>
          <a:p>
            <a:fld id="{59E7FD6B-1623-45C1-BAD0-FAA74F7ECFDA}" type="datetime2">
              <a:rPr lang="en-GB" smtClean="0"/>
              <a:pPr/>
              <a:t>Thursday, 11 July 2013</a:t>
            </a:fld>
            <a:endParaRPr lang="en-US" dirty="0"/>
          </a:p>
        </p:txBody>
      </p:sp>
      <p:sp>
        <p:nvSpPr>
          <p:cNvPr id="6" name="Slide Number Placeholder 5"/>
          <p:cNvSpPr>
            <a:spLocks noGrp="1"/>
          </p:cNvSpPr>
          <p:nvPr>
            <p:ph type="sldNum" sz="quarter" idx="12"/>
          </p:nvPr>
        </p:nvSpPr>
        <p:spPr/>
        <p:txBody>
          <a:bodyPr/>
          <a:lstStyle/>
          <a:p>
            <a:fld id="{28794A87-268F-43C0-8518-724CBFE63D0C}" type="slidenum">
              <a:rPr lang="en-US" smtClean="0"/>
              <a:pPr/>
              <a:t>5</a:t>
            </a:fld>
            <a:endParaRPr lang="en-US"/>
          </a:p>
        </p:txBody>
      </p:sp>
    </p:spTree>
    <p:extLst>
      <p:ext uri="{BB962C8B-B14F-4D97-AF65-F5344CB8AC3E}">
        <p14:creationId xmlns:p14="http://schemas.microsoft.com/office/powerpoint/2010/main" xmlns="" val="40305418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2060"/>
                </a:solidFill>
              </a:rPr>
              <a:t>Participants:</a:t>
            </a:r>
            <a:endParaRPr lang="en-GB" dirty="0">
              <a:solidFill>
                <a:srgbClr val="002060"/>
              </a:solidFill>
            </a:endParaRPr>
          </a:p>
        </p:txBody>
      </p:sp>
      <p:sp>
        <p:nvSpPr>
          <p:cNvPr id="3" name="Content Placeholder 2"/>
          <p:cNvSpPr>
            <a:spLocks noGrp="1"/>
          </p:cNvSpPr>
          <p:nvPr>
            <p:ph idx="1"/>
          </p:nvPr>
        </p:nvSpPr>
        <p:spPr/>
        <p:txBody>
          <a:bodyPr/>
          <a:lstStyle/>
          <a:p>
            <a:r>
              <a:rPr lang="en-GB" dirty="0" smtClean="0">
                <a:solidFill>
                  <a:srgbClr val="002060"/>
                </a:solidFill>
              </a:rPr>
              <a:t>were previous female ‘mature students’ </a:t>
            </a:r>
            <a:r>
              <a:rPr lang="en-GB" sz="2400" dirty="0">
                <a:solidFill>
                  <a:srgbClr val="002060"/>
                </a:solidFill>
              </a:rPr>
              <a:t>(28 and 48 years old), </a:t>
            </a:r>
            <a:r>
              <a:rPr lang="en-GB" dirty="0">
                <a:solidFill>
                  <a:srgbClr val="002060"/>
                </a:solidFill>
              </a:rPr>
              <a:t>who </a:t>
            </a:r>
            <a:r>
              <a:rPr lang="en-GB" dirty="0" smtClean="0">
                <a:solidFill>
                  <a:srgbClr val="002060"/>
                </a:solidFill>
              </a:rPr>
              <a:t>had studied either a Foundation Degree or BA Top-up,</a:t>
            </a:r>
          </a:p>
          <a:p>
            <a:r>
              <a:rPr lang="en-GB" dirty="0">
                <a:solidFill>
                  <a:srgbClr val="002060"/>
                </a:solidFill>
              </a:rPr>
              <a:t>a</a:t>
            </a:r>
            <a:r>
              <a:rPr lang="en-GB" dirty="0" smtClean="0">
                <a:solidFill>
                  <a:srgbClr val="002060"/>
                </a:solidFill>
              </a:rPr>
              <a:t>ll were employed during their studies and during the research,</a:t>
            </a:r>
          </a:p>
          <a:p>
            <a:r>
              <a:rPr lang="en-GB" dirty="0" smtClean="0">
                <a:solidFill>
                  <a:srgbClr val="002060"/>
                </a:solidFill>
              </a:rPr>
              <a:t>out of 33 approached, 29 participated.</a:t>
            </a:r>
          </a:p>
          <a:p>
            <a:pPr marL="0" indent="0">
              <a:buNone/>
            </a:pPr>
            <a:endParaRPr lang="en-GB" sz="1400" dirty="0" smtClean="0">
              <a:solidFill>
                <a:srgbClr val="002060"/>
              </a:solidFill>
            </a:endParaRPr>
          </a:p>
        </p:txBody>
      </p:sp>
      <p:sp>
        <p:nvSpPr>
          <p:cNvPr id="5" name="Date Placeholder 4"/>
          <p:cNvSpPr>
            <a:spLocks noGrp="1"/>
          </p:cNvSpPr>
          <p:nvPr>
            <p:ph type="dt" sz="half" idx="10"/>
          </p:nvPr>
        </p:nvSpPr>
        <p:spPr/>
        <p:txBody>
          <a:bodyPr/>
          <a:lstStyle/>
          <a:p>
            <a:fld id="{BA21F7A0-B65E-40FD-8FB9-2C2588CF53C3}" type="datetime2">
              <a:rPr lang="en-GB" smtClean="0"/>
              <a:pPr/>
              <a:t>Thursday, 11 July 2013</a:t>
            </a:fld>
            <a:endParaRPr lang="en-US" dirty="0"/>
          </a:p>
        </p:txBody>
      </p:sp>
      <p:sp>
        <p:nvSpPr>
          <p:cNvPr id="7" name="Slide Number Placeholder 6"/>
          <p:cNvSpPr>
            <a:spLocks noGrp="1"/>
          </p:cNvSpPr>
          <p:nvPr>
            <p:ph type="sldNum" sz="quarter" idx="12"/>
          </p:nvPr>
        </p:nvSpPr>
        <p:spPr/>
        <p:txBody>
          <a:bodyPr/>
          <a:lstStyle/>
          <a:p>
            <a:fld id="{4845CBA3-5874-48D9-8111-1D24829C9B6C}" type="slidenum">
              <a:rPr lang="en-US" smtClean="0"/>
              <a:pPr/>
              <a:t>6</a:t>
            </a:fld>
            <a:endParaRPr lang="en-US" dirty="0"/>
          </a:p>
        </p:txBody>
      </p:sp>
    </p:spTree>
    <p:extLst>
      <p:ext uri="{BB962C8B-B14F-4D97-AF65-F5344CB8AC3E}">
        <p14:creationId xmlns:p14="http://schemas.microsoft.com/office/powerpoint/2010/main" xmlns="" val="293887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Methodology</a:t>
            </a:r>
            <a:endParaRPr lang="en-GB" dirty="0"/>
          </a:p>
        </p:txBody>
      </p:sp>
      <p:sp>
        <p:nvSpPr>
          <p:cNvPr id="3" name="Content Placeholder 2"/>
          <p:cNvSpPr>
            <a:spLocks noGrp="1"/>
          </p:cNvSpPr>
          <p:nvPr>
            <p:ph idx="1"/>
          </p:nvPr>
        </p:nvSpPr>
        <p:spPr/>
        <p:txBody>
          <a:bodyPr/>
          <a:lstStyle/>
          <a:p>
            <a:r>
              <a:rPr lang="en-GB" dirty="0" smtClean="0"/>
              <a:t>Unstructured reflective accounts were collected asking </a:t>
            </a:r>
            <a:r>
              <a:rPr lang="en-GB" dirty="0" smtClean="0"/>
              <a:t>participants</a:t>
            </a:r>
            <a:r>
              <a:rPr lang="en-GB" dirty="0" smtClean="0"/>
              <a:t> </a:t>
            </a:r>
            <a:r>
              <a:rPr lang="en-GB" dirty="0" smtClean="0"/>
              <a:t>to include </a:t>
            </a:r>
            <a:r>
              <a:rPr lang="en-GB" dirty="0" smtClean="0"/>
              <a:t>their emotion (text were varying </a:t>
            </a:r>
            <a:r>
              <a:rPr lang="en-GB" dirty="0" smtClean="0"/>
              <a:t>between 750-3000words),</a:t>
            </a:r>
          </a:p>
          <a:p>
            <a:r>
              <a:rPr lang="en-GB" dirty="0" smtClean="0"/>
              <a:t>Qualitative in depth follow up interviews were carried out and videoed. </a:t>
            </a:r>
            <a:endParaRPr lang="en-GB" dirty="0"/>
          </a:p>
        </p:txBody>
      </p:sp>
      <p:sp>
        <p:nvSpPr>
          <p:cNvPr id="4" name="Date Placeholder 3"/>
          <p:cNvSpPr>
            <a:spLocks noGrp="1"/>
          </p:cNvSpPr>
          <p:nvPr>
            <p:ph type="dt" sz="half" idx="10"/>
          </p:nvPr>
        </p:nvSpPr>
        <p:spPr/>
        <p:txBody>
          <a:bodyPr/>
          <a:lstStyle/>
          <a:p>
            <a:fld id="{59E7FD6B-1623-45C1-BAD0-FAA74F7ECFDA}" type="datetime2">
              <a:rPr lang="en-GB" smtClean="0"/>
              <a:pPr/>
              <a:t>Thursday, 11 July 2013</a:t>
            </a:fld>
            <a:endParaRPr lang="en-US"/>
          </a:p>
        </p:txBody>
      </p:sp>
      <p:sp>
        <p:nvSpPr>
          <p:cNvPr id="6" name="Slide Number Placeholder 5"/>
          <p:cNvSpPr>
            <a:spLocks noGrp="1"/>
          </p:cNvSpPr>
          <p:nvPr>
            <p:ph type="sldNum" sz="quarter" idx="12"/>
          </p:nvPr>
        </p:nvSpPr>
        <p:spPr/>
        <p:txBody>
          <a:bodyPr/>
          <a:lstStyle/>
          <a:p>
            <a:fld id="{28794A87-268F-43C0-8518-724CBFE63D0C}" type="slidenum">
              <a:rPr lang="en-US" smtClean="0"/>
              <a:pPr/>
              <a:t>7</a:t>
            </a:fld>
            <a:endParaRPr lang="en-US"/>
          </a:p>
        </p:txBody>
      </p:sp>
    </p:spTree>
    <p:extLst>
      <p:ext uri="{BB962C8B-B14F-4D97-AF65-F5344CB8AC3E}">
        <p14:creationId xmlns:p14="http://schemas.microsoft.com/office/powerpoint/2010/main" xmlns="" val="25709432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92696"/>
            <a:ext cx="8229600" cy="692491"/>
          </a:xfrm>
        </p:spPr>
        <p:txBody>
          <a:bodyPr/>
          <a:lstStyle/>
          <a:p>
            <a:r>
              <a:rPr lang="en-GB" dirty="0" smtClean="0"/>
              <a:t>Example of the reflective account </a:t>
            </a:r>
            <a:endParaRPr lang="en-GB" dirty="0"/>
          </a:p>
        </p:txBody>
      </p:sp>
      <p:sp>
        <p:nvSpPr>
          <p:cNvPr id="2" name="Date Placeholder 1"/>
          <p:cNvSpPr>
            <a:spLocks noGrp="1"/>
          </p:cNvSpPr>
          <p:nvPr>
            <p:ph type="dt" sz="half" idx="10"/>
          </p:nvPr>
        </p:nvSpPr>
        <p:spPr/>
        <p:txBody>
          <a:bodyPr/>
          <a:lstStyle/>
          <a:p>
            <a:fld id="{2889BC16-EBC6-4A83-B2A7-61A371857ABD}" type="datetime2">
              <a:rPr lang="en-GB" smtClean="0"/>
              <a:pPr/>
              <a:t>Thursday, 11 July 2013</a:t>
            </a:fld>
            <a:endParaRPr lang="en-US"/>
          </a:p>
        </p:txBody>
      </p:sp>
      <p:sp>
        <p:nvSpPr>
          <p:cNvPr id="4" name="Slide Number Placeholder 3"/>
          <p:cNvSpPr>
            <a:spLocks noGrp="1"/>
          </p:cNvSpPr>
          <p:nvPr>
            <p:ph type="sldNum" sz="quarter" idx="12"/>
          </p:nvPr>
        </p:nvSpPr>
        <p:spPr/>
        <p:txBody>
          <a:bodyPr/>
          <a:lstStyle/>
          <a:p>
            <a:fld id="{66AAC3DF-B3AF-4042-9D26-D196995ADD16}" type="slidenum">
              <a:rPr lang="en-US" smtClean="0"/>
              <a:pPr/>
              <a:t>8</a:t>
            </a:fld>
            <a:endParaRPr lang="en-US"/>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1520" y="1385186"/>
            <a:ext cx="9195693" cy="48616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953165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Confidentiality</a:t>
            </a:r>
            <a:r>
              <a:rPr lang="en-GB" dirty="0"/>
              <a:t/>
            </a:r>
            <a:br>
              <a:rPr lang="en-GB" dirty="0"/>
            </a:br>
            <a:endParaRPr lang="en-GB" dirty="0"/>
          </a:p>
        </p:txBody>
      </p:sp>
      <p:sp>
        <p:nvSpPr>
          <p:cNvPr id="3" name="Content Placeholder 2"/>
          <p:cNvSpPr>
            <a:spLocks noGrp="1"/>
          </p:cNvSpPr>
          <p:nvPr>
            <p:ph idx="1"/>
          </p:nvPr>
        </p:nvSpPr>
        <p:spPr>
          <a:xfrm>
            <a:off x="457200" y="1772816"/>
            <a:ext cx="8229600" cy="1944216"/>
          </a:xfrm>
        </p:spPr>
        <p:txBody>
          <a:bodyPr/>
          <a:lstStyle/>
          <a:p>
            <a:pPr lvl="1"/>
            <a:endParaRPr lang="en-GB" dirty="0" smtClean="0"/>
          </a:p>
          <a:p>
            <a:pPr marL="400050" lvl="1" indent="0">
              <a:buNone/>
            </a:pPr>
            <a:r>
              <a:rPr lang="en-GB" dirty="0" smtClean="0"/>
              <a:t> All gave consent to be videoed and to be shown</a:t>
            </a:r>
            <a:endParaRPr lang="en-GB" dirty="0"/>
          </a:p>
          <a:p>
            <a:endParaRPr lang="en-GB" dirty="0"/>
          </a:p>
        </p:txBody>
      </p:sp>
      <p:sp>
        <p:nvSpPr>
          <p:cNvPr id="4" name="Date Placeholder 3"/>
          <p:cNvSpPr>
            <a:spLocks noGrp="1"/>
          </p:cNvSpPr>
          <p:nvPr>
            <p:ph type="dt" sz="half" idx="10"/>
          </p:nvPr>
        </p:nvSpPr>
        <p:spPr/>
        <p:txBody>
          <a:bodyPr/>
          <a:lstStyle/>
          <a:p>
            <a:fld id="{59E7FD6B-1623-45C1-BAD0-FAA74F7ECFDA}" type="datetime2">
              <a:rPr lang="en-GB" smtClean="0"/>
              <a:pPr/>
              <a:t>Thursday, 11 July 2013</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504" y="3717032"/>
            <a:ext cx="2809875" cy="158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descr="http://b.vimeocdn.com/ts/290/474/290474646_295.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876927" y="3717032"/>
            <a:ext cx="2809873" cy="1581150"/>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917379" y="3717032"/>
            <a:ext cx="2809875" cy="158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p:nvPr/>
        </p:nvSpPr>
        <p:spPr>
          <a:xfrm>
            <a:off x="1331640" y="5445224"/>
            <a:ext cx="6955383" cy="584775"/>
          </a:xfrm>
          <a:prstGeom prst="rect">
            <a:avLst/>
          </a:prstGeom>
        </p:spPr>
        <p:txBody>
          <a:bodyPr wrap="square">
            <a:spAutoFit/>
          </a:bodyPr>
          <a:lstStyle/>
          <a:p>
            <a:pPr marL="342900" lvl="0" indent="-342900">
              <a:spcBef>
                <a:spcPct val="20000"/>
              </a:spcBef>
              <a:buFont typeface="Arial" pitchFamily="34" charset="0"/>
              <a:buChar char="•"/>
            </a:pPr>
            <a:r>
              <a:rPr lang="en-GB" sz="3200" dirty="0">
                <a:solidFill>
                  <a:srgbClr val="3D6373"/>
                </a:solidFill>
                <a:hlinkClick r:id="rId6"/>
              </a:rPr>
              <a:t>https://vimeo.com/41305974</a:t>
            </a:r>
            <a:endParaRPr lang="en-GB" sz="3200" dirty="0">
              <a:solidFill>
                <a:srgbClr val="3D6373"/>
              </a:solidFill>
            </a:endParaRPr>
          </a:p>
        </p:txBody>
      </p:sp>
    </p:spTree>
    <p:extLst>
      <p:ext uri="{BB962C8B-B14F-4D97-AF65-F5344CB8AC3E}">
        <p14:creationId xmlns:p14="http://schemas.microsoft.com/office/powerpoint/2010/main" xmlns="" val="35505223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3591</TotalTime>
  <Words>1250</Words>
  <Application>Microsoft Office PowerPoint</Application>
  <PresentationFormat>On-screen Show (4:3)</PresentationFormat>
  <Paragraphs>178</Paragraphs>
  <Slides>21</Slides>
  <Notes>17</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Enter the world of the student's emotion  Eva Mikuska Childhood, Social Work and Social Care </vt:lpstr>
      <vt:lpstr>Contents</vt:lpstr>
      <vt:lpstr>Aim of the research </vt:lpstr>
      <vt:lpstr>What has emotion to do with student’s experience? </vt:lpstr>
      <vt:lpstr>Research Method</vt:lpstr>
      <vt:lpstr>Participants:</vt:lpstr>
      <vt:lpstr>Methodology</vt:lpstr>
      <vt:lpstr>Example of the reflective account </vt:lpstr>
      <vt:lpstr>Confidentiality </vt:lpstr>
      <vt:lpstr>Data challenges</vt:lpstr>
      <vt:lpstr>Reflexivity </vt:lpstr>
      <vt:lpstr>Further challenges analysing data</vt:lpstr>
      <vt:lpstr>The two approaches I have used to analyse emotions </vt:lpstr>
      <vt:lpstr>Slide 14</vt:lpstr>
      <vt:lpstr>Findings from narratives</vt:lpstr>
      <vt:lpstr>Slide 16</vt:lpstr>
      <vt:lpstr>Implication for Learning and Teaching</vt:lpstr>
      <vt:lpstr>Implication for further research</vt:lpstr>
      <vt:lpstr>BIBLIOGRAPHY</vt:lpstr>
      <vt:lpstr>Slide 20</vt:lpstr>
      <vt:lpstr>Slide 21</vt:lpstr>
    </vt:vector>
  </TitlesOfParts>
  <Company>University of Chichester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IT Services</dc:creator>
  <cp:lastModifiedBy>Eva Mikuska</cp:lastModifiedBy>
  <cp:revision>193</cp:revision>
  <cp:lastPrinted>2013-04-30T11:14:09Z</cp:lastPrinted>
  <dcterms:created xsi:type="dcterms:W3CDTF">2009-05-06T11:15:46Z</dcterms:created>
  <dcterms:modified xsi:type="dcterms:W3CDTF">2013-07-11T20:37:41Z</dcterms:modified>
</cp:coreProperties>
</file>