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2187"/>
    <a:srgbClr val="2C7FC2"/>
    <a:srgbClr val="F1E7F2"/>
    <a:srgbClr val="5E81A7"/>
    <a:srgbClr val="87B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40" autoAdjust="0"/>
  </p:normalViewPr>
  <p:slideViewPr>
    <p:cSldViewPr snapToObjects="1" showGuides="1">
      <p:cViewPr varScale="1">
        <p:scale>
          <a:sx n="103" d="100"/>
          <a:sy n="103" d="100"/>
        </p:scale>
        <p:origin x="874"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showGuides="1">
      <p:cViewPr varScale="1">
        <p:scale>
          <a:sx n="56" d="100"/>
          <a:sy n="56" d="100"/>
        </p:scale>
        <p:origin x="-261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0CB81E-F9D2-45D2-B4D0-A46A3921A6D7}" type="datetimeFigureOut">
              <a:rPr lang="it-IT" smtClean="0"/>
              <a:pPr/>
              <a:t>19/07/2024</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97D84A-2D66-4FB3-B67B-40BB532520E7}" type="slidenum">
              <a:rPr lang="it-IT" smtClean="0"/>
              <a:pPr/>
              <a:t>‹Nº›</a:t>
            </a:fld>
            <a:endParaRPr lang="it-IT"/>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cxnSp>
        <p:nvCxnSpPr>
          <p:cNvPr id="11" name="Connettore 1 10"/>
          <p:cNvCxnSpPr/>
          <p:nvPr userDrawn="1"/>
        </p:nvCxnSpPr>
        <p:spPr>
          <a:xfrm>
            <a:off x="5400000" y="1419622"/>
            <a:ext cx="3492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useBgFill="1">
        <p:nvSpPr>
          <p:cNvPr id="32" name="Titolo 31"/>
          <p:cNvSpPr>
            <a:spLocks noGrp="1"/>
          </p:cNvSpPr>
          <p:nvPr>
            <p:ph type="title" hasCustomPrompt="1"/>
          </p:nvPr>
        </p:nvSpPr>
        <p:spPr>
          <a:xfrm>
            <a:off x="5400000" y="2355726"/>
            <a:ext cx="3492000" cy="755937"/>
          </a:xfrm>
        </p:spPr>
        <p:txBody>
          <a:bodyPr lIns="0" tIns="0" rIns="0" bIns="0" anchor="b" anchorCtr="0">
            <a:noAutofit/>
          </a:bodyPr>
          <a:lstStyle>
            <a:lvl1pPr algn="l">
              <a:lnSpc>
                <a:spcPts val="3000"/>
              </a:lnSpc>
              <a:defRPr sz="3200" b="1" i="0" baseline="0">
                <a:solidFill>
                  <a:srgbClr val="802187"/>
                </a:solidFill>
              </a:defRPr>
            </a:lvl1pPr>
          </a:lstStyle>
          <a:p>
            <a:r>
              <a:rPr lang="it-IT" dirty="0"/>
              <a:t>Title</a:t>
            </a:r>
          </a:p>
        </p:txBody>
      </p:sp>
      <p:sp>
        <p:nvSpPr>
          <p:cNvPr id="34" name="Segnaposto testo 33"/>
          <p:cNvSpPr>
            <a:spLocks noGrp="1"/>
          </p:cNvSpPr>
          <p:nvPr>
            <p:ph type="body" sz="quarter" idx="11" hasCustomPrompt="1"/>
          </p:nvPr>
        </p:nvSpPr>
        <p:spPr>
          <a:xfrm>
            <a:off x="5400000" y="3118414"/>
            <a:ext cx="3492000" cy="504000"/>
          </a:xfrm>
        </p:spPr>
        <p:txBody>
          <a:bodyPr lIns="0" tIns="0" rIns="0" bIns="0">
            <a:normAutofit/>
          </a:bodyPr>
          <a:lstStyle>
            <a:lvl1pPr>
              <a:buNone/>
              <a:defRPr sz="1600" b="1" i="0" cap="all" spc="200" baseline="0">
                <a:solidFill>
                  <a:srgbClr val="2C7FC2"/>
                </a:solidFill>
                <a:latin typeface="+mj-lt"/>
              </a:defRPr>
            </a:lvl1pPr>
            <a:lvl2pPr>
              <a:defRPr cap="all" baseline="0">
                <a:solidFill>
                  <a:schemeClr val="accent2"/>
                </a:solidFill>
                <a:latin typeface="+mj-lt"/>
              </a:defRPr>
            </a:lvl2pPr>
            <a:lvl3pPr>
              <a:defRPr cap="all" baseline="0">
                <a:solidFill>
                  <a:schemeClr val="accent2"/>
                </a:solidFill>
                <a:latin typeface="+mj-lt"/>
              </a:defRPr>
            </a:lvl3pPr>
            <a:lvl4pPr>
              <a:defRPr cap="all" baseline="0">
                <a:solidFill>
                  <a:schemeClr val="accent2"/>
                </a:solidFill>
                <a:latin typeface="+mj-lt"/>
              </a:defRPr>
            </a:lvl4pPr>
            <a:lvl5pPr>
              <a:defRPr cap="all" baseline="0">
                <a:solidFill>
                  <a:schemeClr val="accent2"/>
                </a:solidFill>
                <a:latin typeface="+mj-lt"/>
              </a:defRPr>
            </a:lvl5pPr>
          </a:lstStyle>
          <a:p>
            <a:pPr lvl="0"/>
            <a:r>
              <a:rPr lang="it-IT" dirty="0" err="1"/>
              <a:t>subtitle</a:t>
            </a:r>
            <a:endParaRPr lang="it-IT" dirty="0"/>
          </a:p>
        </p:txBody>
      </p:sp>
      <p:sp>
        <p:nvSpPr>
          <p:cNvPr id="38" name="Segnaposto immagine 37"/>
          <p:cNvSpPr>
            <a:spLocks noGrp="1"/>
          </p:cNvSpPr>
          <p:nvPr>
            <p:ph type="pic" sz="quarter" idx="13" hasCustomPrompt="1"/>
          </p:nvPr>
        </p:nvSpPr>
        <p:spPr>
          <a:xfrm>
            <a:off x="5399999" y="1519737"/>
            <a:ext cx="2340353" cy="792162"/>
          </a:xfrm>
        </p:spPr>
        <p:txBody>
          <a:bodyPr>
            <a:normAutofit/>
          </a:bodyPr>
          <a:lstStyle>
            <a:lvl1pPr>
              <a:defRPr sz="1200"/>
            </a:lvl1pPr>
          </a:lstStyle>
          <a:p>
            <a:r>
              <a:rPr lang="it-IT" dirty="0"/>
              <a:t>University or Company Logo</a:t>
            </a:r>
          </a:p>
        </p:txBody>
      </p:sp>
      <p:sp>
        <p:nvSpPr>
          <p:cNvPr id="40" name="Segnaposto testo 39"/>
          <p:cNvSpPr>
            <a:spLocks noGrp="1"/>
          </p:cNvSpPr>
          <p:nvPr>
            <p:ph type="body" sz="quarter" idx="14" hasCustomPrompt="1"/>
          </p:nvPr>
        </p:nvSpPr>
        <p:spPr>
          <a:xfrm>
            <a:off x="5399999" y="3622414"/>
            <a:ext cx="3492000" cy="1383985"/>
          </a:xfrm>
        </p:spPr>
        <p:txBody>
          <a:bodyPr lIns="0" tIns="0" rIns="0" bIns="0">
            <a:noAutofit/>
          </a:bodyPr>
          <a:lstStyle>
            <a:lvl1pPr marL="0" indent="0">
              <a:spcBef>
                <a:spcPts val="0"/>
              </a:spcBef>
              <a:buNone/>
              <a:defRPr sz="1600" b="1" i="0" spc="200" baseline="0"/>
            </a:lvl1pPr>
            <a:lvl2pPr marL="542925" indent="0">
              <a:spcBef>
                <a:spcPts val="0"/>
              </a:spcBef>
              <a:buNone/>
              <a:defRPr sz="1600" b="1" i="0" spc="200" baseline="0"/>
            </a:lvl2pPr>
            <a:lvl3pPr marL="1073150" indent="0">
              <a:spcBef>
                <a:spcPts val="0"/>
              </a:spcBef>
              <a:buNone/>
              <a:defRPr sz="1600" b="1" i="0" spc="200" baseline="0"/>
            </a:lvl3pPr>
            <a:lvl4pPr indent="0">
              <a:spcBef>
                <a:spcPts val="0"/>
              </a:spcBef>
              <a:buNone/>
              <a:defRPr sz="1600" b="1" i="0" spc="200" baseline="0"/>
            </a:lvl4pPr>
            <a:lvl5pPr indent="0">
              <a:spcBef>
                <a:spcPts val="0"/>
              </a:spcBef>
              <a:buNone/>
              <a:defRPr sz="1600" b="1" i="0" spc="200" baseline="0"/>
            </a:lvl5pPr>
          </a:lstStyle>
          <a:p>
            <a:pPr lvl="0"/>
            <a:r>
              <a:rPr lang="it-IT" dirty="0" err="1"/>
              <a:t>Speakers</a:t>
            </a:r>
            <a:endParaRPr lang="it-IT" dirty="0"/>
          </a:p>
        </p:txBody>
      </p:sp>
      <p:pic>
        <p:nvPicPr>
          <p:cNvPr id="4" name="Grafik 3" descr="Ein Bild, das Text, Person, Cartoon, Kleidung enthält.&#10;&#10;Automatisch generierte Beschreibung">
            <a:extLst>
              <a:ext uri="{FF2B5EF4-FFF2-40B4-BE49-F238E27FC236}">
                <a16:creationId xmlns:a16="http://schemas.microsoft.com/office/drawing/2014/main" id="{853D76D2-1AB6-0D74-EB1B-87678A563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9" y="0"/>
            <a:ext cx="5111357" cy="5143500"/>
          </a:xfrm>
          <a:prstGeom prst="rect">
            <a:avLst/>
          </a:prstGeom>
        </p:spPr>
      </p:pic>
      <p:pic>
        <p:nvPicPr>
          <p:cNvPr id="8" name="Grafik 7" descr="Ein Bild, das Text, Screenshot, Grafikdesign, Grafiken enthält.&#10;&#10;Automatisch generierte Beschreibung">
            <a:extLst>
              <a:ext uri="{FF2B5EF4-FFF2-40B4-BE49-F238E27FC236}">
                <a16:creationId xmlns:a16="http://schemas.microsoft.com/office/drawing/2014/main" id="{36F3BB3A-20B0-F4EE-7D67-C2AB8CCCB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7329" y="-1"/>
            <a:ext cx="2676672" cy="127560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252000" y="180000"/>
            <a:ext cx="7056304" cy="504060"/>
          </a:xfrm>
        </p:spPr>
        <p:txBody>
          <a:bodyPr lIns="0" tIns="0" rIns="0" bIns="0">
            <a:noAutofit/>
          </a:bodyPr>
          <a:lstStyle>
            <a:lvl1pPr algn="l">
              <a:defRPr sz="3200">
                <a:solidFill>
                  <a:srgbClr val="802187"/>
                </a:solidFill>
              </a:defRPr>
            </a:lvl1pPr>
          </a:lstStyle>
          <a:p>
            <a:r>
              <a:rPr lang="it-IT" dirty="0"/>
              <a:t>Title</a:t>
            </a:r>
          </a:p>
        </p:txBody>
      </p:sp>
      <p:sp>
        <p:nvSpPr>
          <p:cNvPr id="10" name="Segnaposto testo 9"/>
          <p:cNvSpPr>
            <a:spLocks noGrp="1"/>
          </p:cNvSpPr>
          <p:nvPr>
            <p:ph type="body" sz="quarter" idx="10"/>
          </p:nvPr>
        </p:nvSpPr>
        <p:spPr>
          <a:xfrm>
            <a:off x="252000" y="987575"/>
            <a:ext cx="8640000" cy="3816421"/>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6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it-IT" dirty="0"/>
          </a:p>
        </p:txBody>
      </p:sp>
      <p:cxnSp>
        <p:nvCxnSpPr>
          <p:cNvPr id="11" name="Connettore 1 10"/>
          <p:cNvCxnSpPr/>
          <p:nvPr userDrawn="1"/>
        </p:nvCxnSpPr>
        <p:spPr>
          <a:xfrm>
            <a:off x="727" y="915566"/>
            <a:ext cx="914400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 name="Grafik 5" descr="Ein Bild, das Text, Screenshot, Grafikdesign, Grafiken enthält.&#10;&#10;Automatisch generierte Beschreibung">
            <a:extLst>
              <a:ext uri="{FF2B5EF4-FFF2-40B4-BE49-F238E27FC236}">
                <a16:creationId xmlns:a16="http://schemas.microsoft.com/office/drawing/2014/main" id="{104ADBC3-3651-A41A-16D0-0679FF9802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4646" y="0"/>
            <a:ext cx="1770081" cy="843554"/>
          </a:xfrm>
          <a:prstGeom prst="rect">
            <a:avLst/>
          </a:prstGeom>
        </p:spPr>
      </p:pic>
      <p:pic>
        <p:nvPicPr>
          <p:cNvPr id="4" name="Grafik 3" descr="Ein Bild, das Text, Screenshot, Schrift, Reihe enthält.&#10;&#10;Automatisch generierte Beschreibung">
            <a:extLst>
              <a:ext uri="{FF2B5EF4-FFF2-40B4-BE49-F238E27FC236}">
                <a16:creationId xmlns:a16="http://schemas.microsoft.com/office/drawing/2014/main" id="{35740E73-763D-6351-381F-26C6588863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7" y="4822789"/>
            <a:ext cx="1700386" cy="32071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endParaRPr lang="it-IT" dirty="0"/>
          </a:p>
        </p:txBody>
      </p:sp>
      <p:sp>
        <p:nvSpPr>
          <p:cNvPr id="3" name="Segnaposto tes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AE35F1-EAD8-49E3-81A6-2DC672BCCC29}" type="datetimeFigureOut">
              <a:rPr lang="it-IT" smtClean="0"/>
              <a:pPr/>
              <a:t>19/07/2024</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18C578-ADC2-4730-98A9-2EAD99DF1421}" type="slidenum">
              <a:rPr lang="it-IT" smtClean="0"/>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1"/>
          </p:nvPr>
        </p:nvSpPr>
        <p:spPr>
          <a:xfrm>
            <a:off x="5400000" y="2868916"/>
            <a:ext cx="3492000" cy="504000"/>
          </a:xfrm>
        </p:spPr>
        <p:txBody>
          <a:bodyPr/>
          <a:lstStyle/>
          <a:p>
            <a:r>
              <a:rPr lang="it-IT" b="0" dirty="0">
                <a:solidFill>
                  <a:schemeClr val="tx1"/>
                </a:solidFill>
              </a:rPr>
              <a:t>Conceptualization and measurement</a:t>
            </a:r>
          </a:p>
        </p:txBody>
      </p:sp>
      <p:sp>
        <p:nvSpPr>
          <p:cNvPr id="9" name="Segnaposto testo 8"/>
          <p:cNvSpPr>
            <a:spLocks noGrp="1"/>
          </p:cNvSpPr>
          <p:nvPr>
            <p:ph type="body" sz="quarter" idx="14"/>
          </p:nvPr>
        </p:nvSpPr>
        <p:spPr>
          <a:xfrm>
            <a:off x="5399998" y="3414258"/>
            <a:ext cx="3636497" cy="1498545"/>
          </a:xfrm>
        </p:spPr>
        <p:txBody>
          <a:bodyPr/>
          <a:lstStyle/>
          <a:p>
            <a:r>
              <a:rPr lang="es-ES" sz="1600" b="0" i="0" dirty="0">
                <a:solidFill>
                  <a:srgbClr val="000000"/>
                </a:solidFill>
                <a:effectLst/>
                <a:highlight>
                  <a:srgbClr val="FFFFFF"/>
                </a:highlight>
                <a:latin typeface="Times New Roman" panose="02020603050405020304" pitchFamily="18" charset="0"/>
              </a:rPr>
              <a:t>Iván Bonilla(UAB) </a:t>
            </a:r>
          </a:p>
          <a:p>
            <a:r>
              <a:rPr lang="es-ES" sz="1600" b="0" i="0" dirty="0">
                <a:solidFill>
                  <a:srgbClr val="000000"/>
                </a:solidFill>
                <a:effectLst/>
                <a:highlight>
                  <a:srgbClr val="FFFFFF"/>
                </a:highlight>
                <a:latin typeface="Times New Roman" panose="02020603050405020304" pitchFamily="18" charset="0"/>
              </a:rPr>
              <a:t>Andrés Chamarro(UAB) </a:t>
            </a:r>
          </a:p>
          <a:p>
            <a:r>
              <a:rPr lang="es-ES" sz="1600" b="0" i="0" dirty="0">
                <a:solidFill>
                  <a:srgbClr val="000000"/>
                </a:solidFill>
                <a:effectLst/>
                <a:highlight>
                  <a:srgbClr val="FFFFFF"/>
                </a:highlight>
                <a:latin typeface="Times New Roman" panose="02020603050405020304" pitchFamily="18" charset="0"/>
              </a:rPr>
              <a:t>Phil </a:t>
            </a:r>
            <a:r>
              <a:rPr lang="es-ES" sz="1600" b="0" i="0" dirty="0" err="1">
                <a:solidFill>
                  <a:srgbClr val="000000"/>
                </a:solidFill>
                <a:effectLst/>
                <a:highlight>
                  <a:srgbClr val="FFFFFF"/>
                </a:highlight>
                <a:latin typeface="Times New Roman" panose="02020603050405020304" pitchFamily="18" charset="0"/>
              </a:rPr>
              <a:t>Birch</a:t>
            </a:r>
            <a:r>
              <a:rPr lang="es-ES" b="0" dirty="0">
                <a:solidFill>
                  <a:srgbClr val="000000"/>
                </a:solidFill>
                <a:highlight>
                  <a:srgbClr val="FFFFFF"/>
                </a:highlight>
                <a:latin typeface="Times New Roman" panose="02020603050405020304" pitchFamily="18" charset="0"/>
              </a:rPr>
              <a:t> (</a:t>
            </a:r>
            <a:r>
              <a:rPr lang="es-ES" sz="1600" b="0" i="0" dirty="0">
                <a:solidFill>
                  <a:srgbClr val="000000"/>
                </a:solidFill>
                <a:effectLst/>
                <a:highlight>
                  <a:srgbClr val="FFFFFF"/>
                </a:highlight>
                <a:latin typeface="Times New Roman" panose="02020603050405020304" pitchFamily="18" charset="0"/>
              </a:rPr>
              <a:t>UC)</a:t>
            </a:r>
          </a:p>
          <a:p>
            <a:r>
              <a:rPr lang="es-ES" sz="1600" b="0" i="0" dirty="0" err="1">
                <a:solidFill>
                  <a:srgbClr val="000000"/>
                </a:solidFill>
                <a:effectLst/>
                <a:highlight>
                  <a:srgbClr val="FFFFFF"/>
                </a:highlight>
                <a:latin typeface="Times New Roman" panose="02020603050405020304" pitchFamily="18" charset="0"/>
              </a:rPr>
              <a:t>Benjamin</a:t>
            </a:r>
            <a:r>
              <a:rPr lang="es-ES" sz="1600" b="0" i="0" dirty="0">
                <a:solidFill>
                  <a:srgbClr val="000000"/>
                </a:solidFill>
                <a:effectLst/>
                <a:highlight>
                  <a:srgbClr val="FFFFFF"/>
                </a:highlight>
                <a:latin typeface="Times New Roman" panose="02020603050405020304" pitchFamily="18" charset="0"/>
              </a:rPr>
              <a:t> T. Sharpe (UC)</a:t>
            </a:r>
          </a:p>
          <a:p>
            <a:r>
              <a:rPr lang="es-ES" sz="1600" b="0" i="0" dirty="0">
                <a:solidFill>
                  <a:srgbClr val="000000"/>
                </a:solidFill>
                <a:effectLst/>
                <a:highlight>
                  <a:srgbClr val="FFFFFF"/>
                </a:highlight>
                <a:latin typeface="Times New Roman" panose="02020603050405020304" pitchFamily="18" charset="0"/>
              </a:rPr>
              <a:t>Adrián Martín-Castellanos (UAX) </a:t>
            </a:r>
          </a:p>
          <a:p>
            <a:r>
              <a:rPr lang="es-ES" sz="1600" b="0" i="0" dirty="0">
                <a:solidFill>
                  <a:srgbClr val="000000"/>
                </a:solidFill>
                <a:effectLst/>
                <a:highlight>
                  <a:srgbClr val="FFFFFF"/>
                </a:highlight>
                <a:latin typeface="Times New Roman" panose="02020603050405020304" pitchFamily="18" charset="0"/>
              </a:rPr>
              <a:t>Diego </a:t>
            </a:r>
            <a:r>
              <a:rPr lang="es-ES" sz="1600" b="0" i="0" dirty="0" err="1">
                <a:solidFill>
                  <a:srgbClr val="000000"/>
                </a:solidFill>
                <a:effectLst/>
                <a:highlight>
                  <a:srgbClr val="FFFFFF"/>
                </a:highlight>
                <a:latin typeface="Times New Roman" panose="02020603050405020304" pitchFamily="18" charset="0"/>
              </a:rPr>
              <a:t>Muriarte</a:t>
            </a:r>
            <a:r>
              <a:rPr lang="es-ES" b="0" dirty="0">
                <a:solidFill>
                  <a:srgbClr val="000000"/>
                </a:solidFill>
                <a:highlight>
                  <a:srgbClr val="FFFFFF"/>
                </a:highlight>
                <a:latin typeface="Times New Roman" panose="02020603050405020304" pitchFamily="18" charset="0"/>
              </a:rPr>
              <a:t> (UAX)</a:t>
            </a:r>
            <a:endParaRPr lang="es-ES" sz="1600" b="0" i="0" dirty="0">
              <a:solidFill>
                <a:srgbClr val="000000"/>
              </a:solidFill>
              <a:effectLst/>
              <a:highlight>
                <a:srgbClr val="FFFFFF"/>
              </a:highlight>
              <a:latin typeface="Times New Roman" panose="02020603050405020304" pitchFamily="18" charset="0"/>
            </a:endParaRPr>
          </a:p>
          <a:p>
            <a:r>
              <a:rPr lang="es-ES" sz="1600" b="0" i="0" dirty="0">
                <a:solidFill>
                  <a:srgbClr val="000000"/>
                </a:solidFill>
                <a:effectLst/>
                <a:highlight>
                  <a:srgbClr val="FFFFFF"/>
                </a:highlight>
                <a:latin typeface="Times New Roman" panose="02020603050405020304" pitchFamily="18" charset="0"/>
              </a:rPr>
              <a:t>Carles Ventura (INEFC) </a:t>
            </a:r>
            <a:endParaRPr lang="es-ES" sz="1200" b="0" i="0" dirty="0">
              <a:solidFill>
                <a:srgbClr val="000000"/>
              </a:solidFill>
              <a:effectLst/>
              <a:highlight>
                <a:srgbClr val="FFFFFF"/>
              </a:highlight>
              <a:latin typeface="Segoe UI" panose="020B0502040204020203" pitchFamily="34" charset="0"/>
            </a:endParaRPr>
          </a:p>
          <a:p>
            <a:endParaRPr lang="it-IT" dirty="0"/>
          </a:p>
        </p:txBody>
      </p:sp>
      <p:sp>
        <p:nvSpPr>
          <p:cNvPr id="2" name="Rectangle 1">
            <a:extLst>
              <a:ext uri="{FF2B5EF4-FFF2-40B4-BE49-F238E27FC236}">
                <a16:creationId xmlns:a16="http://schemas.microsoft.com/office/drawing/2014/main" id="{E1F333CD-F1AD-EFB1-4E96-411520EED5F0}"/>
              </a:ext>
            </a:extLst>
          </p:cNvPr>
          <p:cNvSpPr>
            <a:spLocks noGrp="1" noChangeArrowheads="1"/>
          </p:cNvSpPr>
          <p:nvPr>
            <p:ph type="title"/>
          </p:nvPr>
        </p:nvSpPr>
        <p:spPr bwMode="auto">
          <a:xfrm>
            <a:off x="5400000" y="2439677"/>
            <a:ext cx="1903663" cy="3039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100" i="0" u="none" strike="noStrike" cap="none" normalizeH="0" baseline="0" dirty="0">
                <a:ln>
                  <a:noFill/>
                </a:ln>
                <a:solidFill>
                  <a:srgbClr val="202124"/>
                </a:solidFill>
                <a:effectLst/>
                <a:latin typeface="inherit"/>
              </a:rPr>
              <a:t>TILT ON ESPORTS</a:t>
            </a:r>
            <a:endParaRPr kumimoji="0" lang="es-ES" altLang="es-ES" sz="180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7724A272-334A-131D-F60D-59DC2A7138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744030"/>
            <a:ext cx="1068822" cy="3989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University Of Chichester">
            <a:extLst>
              <a:ext uri="{FF2B5EF4-FFF2-40B4-BE49-F238E27FC236}">
                <a16:creationId xmlns:a16="http://schemas.microsoft.com/office/drawing/2014/main" id="{CF0F919B-CC7E-BAAF-13EB-66D3F391DA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025" y="1767487"/>
            <a:ext cx="1422515" cy="414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AX App Uni.Alfonso X el Sabio – Apps ...">
            <a:extLst>
              <a:ext uri="{FF2B5EF4-FFF2-40B4-BE49-F238E27FC236}">
                <a16:creationId xmlns:a16="http://schemas.microsoft.com/office/drawing/2014/main" id="{5E2E82FE-7DF1-A78F-3966-71FA0C7EFD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024" y="1587738"/>
            <a:ext cx="774397" cy="77439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RAFAiS">
            <a:extLst>
              <a:ext uri="{FF2B5EF4-FFF2-40B4-BE49-F238E27FC236}">
                <a16:creationId xmlns:a16="http://schemas.microsoft.com/office/drawing/2014/main" id="{31814E37-EB4B-AB23-D6BC-CBE65A94A3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421" y="1759003"/>
            <a:ext cx="641248" cy="5587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9D371-8B3E-1038-1C7D-5C1DBFD56D48}"/>
              </a:ext>
            </a:extLst>
          </p:cNvPr>
          <p:cNvSpPr>
            <a:spLocks noGrp="1"/>
          </p:cNvSpPr>
          <p:nvPr>
            <p:ph type="title"/>
          </p:nvPr>
        </p:nvSpPr>
        <p:spPr/>
        <p:txBody>
          <a:bodyPr/>
          <a:lstStyle/>
          <a:p>
            <a:r>
              <a:rPr lang="es-ES" dirty="0" err="1"/>
              <a:t>Results</a:t>
            </a:r>
            <a:endParaRPr lang="es-ES" dirty="0"/>
          </a:p>
        </p:txBody>
      </p:sp>
      <p:pic>
        <p:nvPicPr>
          <p:cNvPr id="5" name="Imagen 4">
            <a:extLst>
              <a:ext uri="{FF2B5EF4-FFF2-40B4-BE49-F238E27FC236}">
                <a16:creationId xmlns:a16="http://schemas.microsoft.com/office/drawing/2014/main" id="{C9065D6A-A2B9-9A82-C12E-4B2822164528}"/>
              </a:ext>
            </a:extLst>
          </p:cNvPr>
          <p:cNvPicPr>
            <a:picLocks noChangeAspect="1"/>
          </p:cNvPicPr>
          <p:nvPr/>
        </p:nvPicPr>
        <p:blipFill>
          <a:blip r:embed="rId2"/>
          <a:stretch>
            <a:fillRect/>
          </a:stretch>
        </p:blipFill>
        <p:spPr>
          <a:xfrm>
            <a:off x="401457" y="1235371"/>
            <a:ext cx="6757389" cy="1384385"/>
          </a:xfrm>
          <a:prstGeom prst="rect">
            <a:avLst/>
          </a:prstGeom>
        </p:spPr>
      </p:pic>
      <p:pic>
        <p:nvPicPr>
          <p:cNvPr id="7" name="Imagen 6">
            <a:extLst>
              <a:ext uri="{FF2B5EF4-FFF2-40B4-BE49-F238E27FC236}">
                <a16:creationId xmlns:a16="http://schemas.microsoft.com/office/drawing/2014/main" id="{7E3578D6-0CFA-FB48-C72C-CF737AABB361}"/>
              </a:ext>
            </a:extLst>
          </p:cNvPr>
          <p:cNvPicPr>
            <a:picLocks noChangeAspect="1"/>
          </p:cNvPicPr>
          <p:nvPr/>
        </p:nvPicPr>
        <p:blipFill>
          <a:blip r:embed="rId3"/>
          <a:stretch>
            <a:fillRect/>
          </a:stretch>
        </p:blipFill>
        <p:spPr>
          <a:xfrm>
            <a:off x="1115616" y="2651386"/>
            <a:ext cx="7663336" cy="1652159"/>
          </a:xfrm>
          <a:prstGeom prst="rect">
            <a:avLst/>
          </a:prstGeom>
        </p:spPr>
      </p:pic>
    </p:spTree>
    <p:extLst>
      <p:ext uri="{BB962C8B-B14F-4D97-AF65-F5344CB8AC3E}">
        <p14:creationId xmlns:p14="http://schemas.microsoft.com/office/powerpoint/2010/main" val="6979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334947-D90E-C10C-DB71-703BF44D94F2}"/>
              </a:ext>
            </a:extLst>
          </p:cNvPr>
          <p:cNvSpPr>
            <a:spLocks noGrp="1"/>
          </p:cNvSpPr>
          <p:nvPr>
            <p:ph type="title"/>
          </p:nvPr>
        </p:nvSpPr>
        <p:spPr/>
        <p:txBody>
          <a:bodyPr/>
          <a:lstStyle/>
          <a:p>
            <a:r>
              <a:rPr lang="es-ES" dirty="0" err="1"/>
              <a:t>Results</a:t>
            </a:r>
            <a:endParaRPr lang="es-ES" dirty="0"/>
          </a:p>
        </p:txBody>
      </p:sp>
      <p:pic>
        <p:nvPicPr>
          <p:cNvPr id="4" name="Imagen 3">
            <a:extLst>
              <a:ext uri="{FF2B5EF4-FFF2-40B4-BE49-F238E27FC236}">
                <a16:creationId xmlns:a16="http://schemas.microsoft.com/office/drawing/2014/main" id="{7BE720AE-0C8C-5BFD-9CC6-DF45128C31A8}"/>
              </a:ext>
            </a:extLst>
          </p:cNvPr>
          <p:cNvPicPr>
            <a:picLocks noChangeAspect="1"/>
          </p:cNvPicPr>
          <p:nvPr/>
        </p:nvPicPr>
        <p:blipFill>
          <a:blip r:embed="rId2"/>
          <a:stretch>
            <a:fillRect/>
          </a:stretch>
        </p:blipFill>
        <p:spPr>
          <a:xfrm>
            <a:off x="262329" y="915567"/>
            <a:ext cx="6469912" cy="1905250"/>
          </a:xfrm>
          <a:prstGeom prst="rect">
            <a:avLst/>
          </a:prstGeom>
        </p:spPr>
      </p:pic>
      <p:pic>
        <p:nvPicPr>
          <p:cNvPr id="7" name="Imagen 6">
            <a:extLst>
              <a:ext uri="{FF2B5EF4-FFF2-40B4-BE49-F238E27FC236}">
                <a16:creationId xmlns:a16="http://schemas.microsoft.com/office/drawing/2014/main" id="{2168DDF0-A5F0-9671-80AA-AD3B36A1EBF7}"/>
              </a:ext>
            </a:extLst>
          </p:cNvPr>
          <p:cNvPicPr>
            <a:picLocks noChangeAspect="1"/>
          </p:cNvPicPr>
          <p:nvPr/>
        </p:nvPicPr>
        <p:blipFill>
          <a:blip r:embed="rId3"/>
          <a:stretch>
            <a:fillRect/>
          </a:stretch>
        </p:blipFill>
        <p:spPr>
          <a:xfrm>
            <a:off x="2915816" y="2715766"/>
            <a:ext cx="4131490" cy="1614406"/>
          </a:xfrm>
          <a:prstGeom prst="rect">
            <a:avLst/>
          </a:prstGeom>
        </p:spPr>
      </p:pic>
    </p:spTree>
    <p:extLst>
      <p:ext uri="{BB962C8B-B14F-4D97-AF65-F5344CB8AC3E}">
        <p14:creationId xmlns:p14="http://schemas.microsoft.com/office/powerpoint/2010/main" val="2136977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2E4AB8-3363-5F6F-49AB-B64134D11A3C}"/>
              </a:ext>
            </a:extLst>
          </p:cNvPr>
          <p:cNvSpPr>
            <a:spLocks noGrp="1"/>
          </p:cNvSpPr>
          <p:nvPr>
            <p:ph type="title"/>
          </p:nvPr>
        </p:nvSpPr>
        <p:spPr/>
        <p:txBody>
          <a:bodyPr/>
          <a:lstStyle/>
          <a:p>
            <a:r>
              <a:rPr lang="es-ES" dirty="0" err="1"/>
              <a:t>Results</a:t>
            </a:r>
            <a:endParaRPr lang="es-ES" dirty="0"/>
          </a:p>
        </p:txBody>
      </p:sp>
      <p:pic>
        <p:nvPicPr>
          <p:cNvPr id="4" name="Imagen 3">
            <a:extLst>
              <a:ext uri="{FF2B5EF4-FFF2-40B4-BE49-F238E27FC236}">
                <a16:creationId xmlns:a16="http://schemas.microsoft.com/office/drawing/2014/main" id="{5C84AEB4-0FF5-D2C1-E4CC-F4D078A6DAAE}"/>
              </a:ext>
            </a:extLst>
          </p:cNvPr>
          <p:cNvPicPr>
            <a:picLocks noChangeAspect="1"/>
          </p:cNvPicPr>
          <p:nvPr/>
        </p:nvPicPr>
        <p:blipFill>
          <a:blip r:embed="rId2"/>
          <a:stretch>
            <a:fillRect/>
          </a:stretch>
        </p:blipFill>
        <p:spPr>
          <a:xfrm>
            <a:off x="1835696" y="537866"/>
            <a:ext cx="5543996" cy="4605634"/>
          </a:xfrm>
          <a:prstGeom prst="rect">
            <a:avLst/>
          </a:prstGeom>
        </p:spPr>
      </p:pic>
    </p:spTree>
    <p:extLst>
      <p:ext uri="{BB962C8B-B14F-4D97-AF65-F5344CB8AC3E}">
        <p14:creationId xmlns:p14="http://schemas.microsoft.com/office/powerpoint/2010/main" val="999733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E6EBAE-04AD-6BEC-8EC9-C1B666ED3A73}"/>
              </a:ext>
            </a:extLst>
          </p:cNvPr>
          <p:cNvSpPr>
            <a:spLocks noGrp="1"/>
          </p:cNvSpPr>
          <p:nvPr>
            <p:ph type="title"/>
          </p:nvPr>
        </p:nvSpPr>
        <p:spPr/>
        <p:txBody>
          <a:bodyPr/>
          <a:lstStyle/>
          <a:p>
            <a:r>
              <a:rPr lang="es-ES" dirty="0" err="1"/>
              <a:t>Results</a:t>
            </a:r>
            <a:endParaRPr lang="es-ES" dirty="0"/>
          </a:p>
        </p:txBody>
      </p:sp>
      <p:pic>
        <p:nvPicPr>
          <p:cNvPr id="5" name="Imagen 4">
            <a:extLst>
              <a:ext uri="{FF2B5EF4-FFF2-40B4-BE49-F238E27FC236}">
                <a16:creationId xmlns:a16="http://schemas.microsoft.com/office/drawing/2014/main" id="{EEC0E8A7-5DF9-3AA6-3E00-28ED5F26C792}"/>
              </a:ext>
            </a:extLst>
          </p:cNvPr>
          <p:cNvPicPr>
            <a:picLocks noChangeAspect="1"/>
          </p:cNvPicPr>
          <p:nvPr/>
        </p:nvPicPr>
        <p:blipFill>
          <a:blip r:embed="rId2"/>
          <a:stretch>
            <a:fillRect/>
          </a:stretch>
        </p:blipFill>
        <p:spPr>
          <a:xfrm>
            <a:off x="2542252" y="180000"/>
            <a:ext cx="4016088" cy="5014395"/>
          </a:xfrm>
          <a:prstGeom prst="rect">
            <a:avLst/>
          </a:prstGeom>
        </p:spPr>
      </p:pic>
    </p:spTree>
    <p:extLst>
      <p:ext uri="{BB962C8B-B14F-4D97-AF65-F5344CB8AC3E}">
        <p14:creationId xmlns:p14="http://schemas.microsoft.com/office/powerpoint/2010/main" val="424050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70142-CDB5-BBE5-BC61-F3975A045449}"/>
              </a:ext>
            </a:extLst>
          </p:cNvPr>
          <p:cNvSpPr>
            <a:spLocks noGrp="1"/>
          </p:cNvSpPr>
          <p:nvPr>
            <p:ph type="title"/>
          </p:nvPr>
        </p:nvSpPr>
        <p:spPr/>
        <p:txBody>
          <a:bodyPr/>
          <a:lstStyle/>
          <a:p>
            <a:r>
              <a:rPr lang="en-US" dirty="0"/>
              <a:t>Discussion</a:t>
            </a:r>
            <a:r>
              <a:rPr lang="es-ES" dirty="0"/>
              <a:t> </a:t>
            </a:r>
          </a:p>
        </p:txBody>
      </p:sp>
      <p:sp>
        <p:nvSpPr>
          <p:cNvPr id="3" name="Marcador de texto 2">
            <a:extLst>
              <a:ext uri="{FF2B5EF4-FFF2-40B4-BE49-F238E27FC236}">
                <a16:creationId xmlns:a16="http://schemas.microsoft.com/office/drawing/2014/main" id="{8D2CDBBA-73C9-3021-8700-5DFEEC5D4543}"/>
              </a:ext>
            </a:extLst>
          </p:cNvPr>
          <p:cNvSpPr>
            <a:spLocks noGrp="1"/>
          </p:cNvSpPr>
          <p:nvPr>
            <p:ph type="body" sz="quarter" idx="10"/>
          </p:nvPr>
        </p:nvSpPr>
        <p:spPr>
          <a:xfrm>
            <a:off x="252000" y="987575"/>
            <a:ext cx="5112088" cy="3816421"/>
          </a:xfrm>
        </p:spPr>
        <p:txBody>
          <a:bodyPr>
            <a:normAutofit fontScale="85000" lnSpcReduction="10000"/>
          </a:bodyPr>
          <a:lstStyle/>
          <a:p>
            <a:pPr marL="0" indent="0">
              <a:buNone/>
            </a:pPr>
            <a:r>
              <a:rPr lang="en-US" b="1" dirty="0"/>
              <a:t>New research area  </a:t>
            </a:r>
          </a:p>
          <a:p>
            <a:endParaRPr lang="en-US" dirty="0"/>
          </a:p>
          <a:p>
            <a:r>
              <a:rPr lang="en-US" dirty="0"/>
              <a:t>Does it work in real contexts? </a:t>
            </a:r>
          </a:p>
          <a:p>
            <a:r>
              <a:rPr lang="en-US" dirty="0"/>
              <a:t>Relationship with other variables?</a:t>
            </a:r>
          </a:p>
          <a:p>
            <a:r>
              <a:rPr lang="en-US" dirty="0"/>
              <a:t>Can it be intervened/treated?</a:t>
            </a:r>
          </a:p>
          <a:p>
            <a:r>
              <a:rPr lang="en-US" dirty="0"/>
              <a:t>Is it exclusive to esports?</a:t>
            </a:r>
          </a:p>
          <a:p>
            <a:r>
              <a:rPr lang="en-US" dirty="0"/>
              <a:t>Will it continue to develop?</a:t>
            </a:r>
          </a:p>
          <a:p>
            <a:r>
              <a:rPr lang="en-US" dirty="0"/>
              <a:t>Cultural changes? </a:t>
            </a:r>
          </a:p>
          <a:p>
            <a:r>
              <a:rPr lang="en-US" dirty="0"/>
              <a:t>And the amateur players?</a:t>
            </a:r>
            <a:endParaRPr lang="es-ES" dirty="0"/>
          </a:p>
        </p:txBody>
      </p:sp>
      <p:pic>
        <p:nvPicPr>
          <p:cNvPr id="7" name="Picture 2" descr="Esports - Wikipedia">
            <a:extLst>
              <a:ext uri="{FF2B5EF4-FFF2-40B4-BE49-F238E27FC236}">
                <a16:creationId xmlns:a16="http://schemas.microsoft.com/office/drawing/2014/main" id="{568F956E-1109-55BD-B6C7-3609FC8FD4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160" y="1491630"/>
            <a:ext cx="2333384" cy="15546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The top 10 esports orgs in the world in 2023 | Nerd Street">
            <a:extLst>
              <a:ext uri="{FF2B5EF4-FFF2-40B4-BE49-F238E27FC236}">
                <a16:creationId xmlns:a16="http://schemas.microsoft.com/office/drawing/2014/main" id="{69068488-A34B-7975-F9F0-EF09954041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103" y="2697392"/>
            <a:ext cx="2763766" cy="1554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717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testo 6"/>
          <p:cNvSpPr>
            <a:spLocks noGrp="1"/>
          </p:cNvSpPr>
          <p:nvPr>
            <p:ph type="body" sz="quarter" idx="11"/>
          </p:nvPr>
        </p:nvSpPr>
        <p:spPr>
          <a:xfrm>
            <a:off x="5400000" y="2868916"/>
            <a:ext cx="3492000" cy="504000"/>
          </a:xfrm>
        </p:spPr>
        <p:txBody>
          <a:bodyPr/>
          <a:lstStyle/>
          <a:p>
            <a:r>
              <a:rPr lang="it-IT" b="0" dirty="0">
                <a:solidFill>
                  <a:schemeClr val="tx1"/>
                </a:solidFill>
              </a:rPr>
              <a:t>Conceptualization and measurement</a:t>
            </a:r>
          </a:p>
        </p:txBody>
      </p:sp>
      <p:sp>
        <p:nvSpPr>
          <p:cNvPr id="9" name="Segnaposto testo 8"/>
          <p:cNvSpPr>
            <a:spLocks noGrp="1"/>
          </p:cNvSpPr>
          <p:nvPr>
            <p:ph type="body" sz="quarter" idx="14"/>
          </p:nvPr>
        </p:nvSpPr>
        <p:spPr>
          <a:xfrm>
            <a:off x="5399998" y="3414258"/>
            <a:ext cx="3636497" cy="1498545"/>
          </a:xfrm>
        </p:spPr>
        <p:txBody>
          <a:bodyPr/>
          <a:lstStyle/>
          <a:p>
            <a:r>
              <a:rPr lang="es-ES" sz="1600" b="0" i="0" dirty="0">
                <a:solidFill>
                  <a:srgbClr val="000000"/>
                </a:solidFill>
                <a:effectLst/>
                <a:highlight>
                  <a:srgbClr val="FFFFFF"/>
                </a:highlight>
                <a:latin typeface="Times New Roman" panose="02020603050405020304" pitchFamily="18" charset="0"/>
              </a:rPr>
              <a:t>Iván Bonilla(UAB) </a:t>
            </a:r>
          </a:p>
          <a:p>
            <a:r>
              <a:rPr lang="es-ES" sz="1600" b="0" i="0" dirty="0">
                <a:solidFill>
                  <a:srgbClr val="000000"/>
                </a:solidFill>
                <a:effectLst/>
                <a:highlight>
                  <a:srgbClr val="FFFFFF"/>
                </a:highlight>
                <a:latin typeface="Times New Roman" panose="02020603050405020304" pitchFamily="18" charset="0"/>
              </a:rPr>
              <a:t>Andrés Chamarro(UAB) </a:t>
            </a:r>
          </a:p>
          <a:p>
            <a:r>
              <a:rPr lang="es-ES" sz="1600" b="0" i="0" dirty="0">
                <a:solidFill>
                  <a:srgbClr val="000000"/>
                </a:solidFill>
                <a:effectLst/>
                <a:highlight>
                  <a:srgbClr val="FFFFFF"/>
                </a:highlight>
                <a:latin typeface="Times New Roman" panose="02020603050405020304" pitchFamily="18" charset="0"/>
              </a:rPr>
              <a:t>Phil </a:t>
            </a:r>
            <a:r>
              <a:rPr lang="es-ES" sz="1600" b="0" i="0" dirty="0" err="1">
                <a:solidFill>
                  <a:srgbClr val="000000"/>
                </a:solidFill>
                <a:effectLst/>
                <a:highlight>
                  <a:srgbClr val="FFFFFF"/>
                </a:highlight>
                <a:latin typeface="Times New Roman" panose="02020603050405020304" pitchFamily="18" charset="0"/>
              </a:rPr>
              <a:t>Birch</a:t>
            </a:r>
            <a:r>
              <a:rPr lang="es-ES" b="0" dirty="0">
                <a:solidFill>
                  <a:srgbClr val="000000"/>
                </a:solidFill>
                <a:highlight>
                  <a:srgbClr val="FFFFFF"/>
                </a:highlight>
                <a:latin typeface="Times New Roman" panose="02020603050405020304" pitchFamily="18" charset="0"/>
              </a:rPr>
              <a:t> (</a:t>
            </a:r>
            <a:r>
              <a:rPr lang="es-ES" sz="1600" b="0" i="0" dirty="0">
                <a:solidFill>
                  <a:srgbClr val="000000"/>
                </a:solidFill>
                <a:effectLst/>
                <a:highlight>
                  <a:srgbClr val="FFFFFF"/>
                </a:highlight>
                <a:latin typeface="Times New Roman" panose="02020603050405020304" pitchFamily="18" charset="0"/>
              </a:rPr>
              <a:t>UC)</a:t>
            </a:r>
          </a:p>
          <a:p>
            <a:r>
              <a:rPr lang="es-ES" sz="1600" b="0" i="0" dirty="0" err="1">
                <a:solidFill>
                  <a:srgbClr val="000000"/>
                </a:solidFill>
                <a:effectLst/>
                <a:highlight>
                  <a:srgbClr val="FFFFFF"/>
                </a:highlight>
                <a:latin typeface="Times New Roman" panose="02020603050405020304" pitchFamily="18" charset="0"/>
              </a:rPr>
              <a:t>Benjamin</a:t>
            </a:r>
            <a:r>
              <a:rPr lang="es-ES" sz="1600" b="0" i="0" dirty="0">
                <a:solidFill>
                  <a:srgbClr val="000000"/>
                </a:solidFill>
                <a:effectLst/>
                <a:highlight>
                  <a:srgbClr val="FFFFFF"/>
                </a:highlight>
                <a:latin typeface="Times New Roman" panose="02020603050405020304" pitchFamily="18" charset="0"/>
              </a:rPr>
              <a:t> T. Sharpe (UC)</a:t>
            </a:r>
          </a:p>
          <a:p>
            <a:r>
              <a:rPr lang="es-ES" sz="1600" b="0" i="0" dirty="0">
                <a:solidFill>
                  <a:srgbClr val="000000"/>
                </a:solidFill>
                <a:effectLst/>
                <a:highlight>
                  <a:srgbClr val="FFFFFF"/>
                </a:highlight>
                <a:latin typeface="Times New Roman" panose="02020603050405020304" pitchFamily="18" charset="0"/>
              </a:rPr>
              <a:t>Adrián Martín-Castellanos (UAX) </a:t>
            </a:r>
          </a:p>
          <a:p>
            <a:r>
              <a:rPr lang="es-ES" sz="1600" b="0" i="0" dirty="0">
                <a:solidFill>
                  <a:srgbClr val="000000"/>
                </a:solidFill>
                <a:effectLst/>
                <a:highlight>
                  <a:srgbClr val="FFFFFF"/>
                </a:highlight>
                <a:latin typeface="Times New Roman" panose="02020603050405020304" pitchFamily="18" charset="0"/>
              </a:rPr>
              <a:t>Diego </a:t>
            </a:r>
            <a:r>
              <a:rPr lang="es-ES" sz="1600" b="0" i="0" dirty="0" err="1">
                <a:solidFill>
                  <a:srgbClr val="000000"/>
                </a:solidFill>
                <a:effectLst/>
                <a:highlight>
                  <a:srgbClr val="FFFFFF"/>
                </a:highlight>
                <a:latin typeface="Times New Roman" panose="02020603050405020304" pitchFamily="18" charset="0"/>
              </a:rPr>
              <a:t>Muriarte</a:t>
            </a:r>
            <a:r>
              <a:rPr lang="es-ES" b="0" dirty="0">
                <a:solidFill>
                  <a:srgbClr val="000000"/>
                </a:solidFill>
                <a:highlight>
                  <a:srgbClr val="FFFFFF"/>
                </a:highlight>
                <a:latin typeface="Times New Roman" panose="02020603050405020304" pitchFamily="18" charset="0"/>
              </a:rPr>
              <a:t> (UAX)</a:t>
            </a:r>
            <a:endParaRPr lang="es-ES" sz="1600" b="0" i="0" dirty="0">
              <a:solidFill>
                <a:srgbClr val="000000"/>
              </a:solidFill>
              <a:effectLst/>
              <a:highlight>
                <a:srgbClr val="FFFFFF"/>
              </a:highlight>
              <a:latin typeface="Times New Roman" panose="02020603050405020304" pitchFamily="18" charset="0"/>
            </a:endParaRPr>
          </a:p>
          <a:p>
            <a:r>
              <a:rPr lang="es-ES" sz="1600" b="0" i="0" dirty="0">
                <a:solidFill>
                  <a:srgbClr val="000000"/>
                </a:solidFill>
                <a:effectLst/>
                <a:highlight>
                  <a:srgbClr val="FFFFFF"/>
                </a:highlight>
                <a:latin typeface="Times New Roman" panose="02020603050405020304" pitchFamily="18" charset="0"/>
              </a:rPr>
              <a:t>Carles Ventura (INEFC) </a:t>
            </a:r>
            <a:endParaRPr lang="es-ES" sz="1200" b="0" i="0" dirty="0">
              <a:solidFill>
                <a:srgbClr val="000000"/>
              </a:solidFill>
              <a:effectLst/>
              <a:highlight>
                <a:srgbClr val="FFFFFF"/>
              </a:highlight>
              <a:latin typeface="Segoe UI" panose="020B0502040204020203" pitchFamily="34" charset="0"/>
            </a:endParaRPr>
          </a:p>
          <a:p>
            <a:endParaRPr lang="it-IT" dirty="0"/>
          </a:p>
        </p:txBody>
      </p:sp>
      <p:sp>
        <p:nvSpPr>
          <p:cNvPr id="2" name="Rectangle 1">
            <a:extLst>
              <a:ext uri="{FF2B5EF4-FFF2-40B4-BE49-F238E27FC236}">
                <a16:creationId xmlns:a16="http://schemas.microsoft.com/office/drawing/2014/main" id="{E1F333CD-F1AD-EFB1-4E96-411520EED5F0}"/>
              </a:ext>
            </a:extLst>
          </p:cNvPr>
          <p:cNvSpPr>
            <a:spLocks noGrp="1" noChangeArrowheads="1"/>
          </p:cNvSpPr>
          <p:nvPr>
            <p:ph type="title"/>
          </p:nvPr>
        </p:nvSpPr>
        <p:spPr bwMode="auto">
          <a:xfrm>
            <a:off x="5400000" y="2439677"/>
            <a:ext cx="1903663" cy="30393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2100" i="0" u="none" strike="noStrike" cap="none" normalizeH="0" baseline="0" dirty="0">
                <a:ln>
                  <a:noFill/>
                </a:ln>
                <a:solidFill>
                  <a:srgbClr val="202124"/>
                </a:solidFill>
                <a:effectLst/>
                <a:latin typeface="inherit"/>
              </a:rPr>
              <a:t>TILT ON ESPORTS</a:t>
            </a:r>
            <a:endParaRPr kumimoji="0" lang="es-ES" altLang="es-ES" sz="1800" i="0" u="none" strike="noStrike" cap="none" normalizeH="0" baseline="0" dirty="0">
              <a:ln>
                <a:noFill/>
              </a:ln>
              <a:solidFill>
                <a:schemeClr val="tx1"/>
              </a:solidFill>
              <a:effectLst/>
              <a:latin typeface="Arial" panose="020B0604020202020204" pitchFamily="34" charset="0"/>
            </a:endParaRPr>
          </a:p>
        </p:txBody>
      </p:sp>
      <p:pic>
        <p:nvPicPr>
          <p:cNvPr id="1027" name="Picture 3">
            <a:extLst>
              <a:ext uri="{FF2B5EF4-FFF2-40B4-BE49-F238E27FC236}">
                <a16:creationId xmlns:a16="http://schemas.microsoft.com/office/drawing/2014/main" id="{7724A272-334A-131D-F60D-59DC2A7138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744030"/>
            <a:ext cx="1068822" cy="39898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University Of Chichester">
            <a:extLst>
              <a:ext uri="{FF2B5EF4-FFF2-40B4-BE49-F238E27FC236}">
                <a16:creationId xmlns:a16="http://schemas.microsoft.com/office/drawing/2014/main" id="{CF0F919B-CC7E-BAAF-13EB-66D3F391DA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0025" y="1767487"/>
            <a:ext cx="1422515" cy="4149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UAX App Uni.Alfonso X el Sabio – Apps ...">
            <a:extLst>
              <a:ext uri="{FF2B5EF4-FFF2-40B4-BE49-F238E27FC236}">
                <a16:creationId xmlns:a16="http://schemas.microsoft.com/office/drawing/2014/main" id="{5E2E82FE-7DF1-A78F-3966-71FA0C7EFD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9024" y="1587738"/>
            <a:ext cx="774397" cy="774397"/>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GRAFAiS">
            <a:extLst>
              <a:ext uri="{FF2B5EF4-FFF2-40B4-BE49-F238E27FC236}">
                <a16:creationId xmlns:a16="http://schemas.microsoft.com/office/drawing/2014/main" id="{31814E37-EB4B-AB23-D6BC-CBE65A94A35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421" y="1759003"/>
            <a:ext cx="641248" cy="558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2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INTRODUCTION</a:t>
            </a:r>
          </a:p>
        </p:txBody>
      </p:sp>
      <p:sp>
        <p:nvSpPr>
          <p:cNvPr id="5" name="Segnaposto testo 4"/>
          <p:cNvSpPr>
            <a:spLocks noGrp="1"/>
          </p:cNvSpPr>
          <p:nvPr>
            <p:ph type="body" sz="quarter" idx="10"/>
          </p:nvPr>
        </p:nvSpPr>
        <p:spPr>
          <a:xfrm>
            <a:off x="252000" y="1059582"/>
            <a:ext cx="5328112" cy="3744414"/>
          </a:xfrm>
        </p:spPr>
        <p:txBody>
          <a:bodyPr>
            <a:normAutofit/>
          </a:bodyPr>
          <a:lstStyle/>
          <a:p>
            <a:pPr algn="just"/>
            <a:r>
              <a:rPr lang="en-US" sz="1400" dirty="0"/>
              <a:t>The world of esports is experiencing rapid expansion, as projected figures for 2025 anticipate a significant increase in both regular subscribers (318 million) and casual viewers (322.7 million). This reflects a notable increase of 19.12% over the previous year (Gough, 2023).</a:t>
            </a:r>
          </a:p>
          <a:p>
            <a:pPr algn="just"/>
            <a:endParaRPr lang="en-US" sz="1400" dirty="0"/>
          </a:p>
          <a:p>
            <a:pPr algn="just"/>
            <a:endParaRPr lang="en-US" sz="1400" dirty="0"/>
          </a:p>
          <a:p>
            <a:pPr algn="just"/>
            <a:endParaRPr lang="en-US" sz="1400" dirty="0"/>
          </a:p>
          <a:p>
            <a:pPr algn="just"/>
            <a:endParaRPr lang="en-US" sz="1400" dirty="0"/>
          </a:p>
          <a:p>
            <a:pPr algn="just"/>
            <a:r>
              <a:rPr lang="en-US" sz="1400" dirty="0"/>
              <a:t>At the same time, research in this area has seen steady growth over the past decade (Reitman et al., 2020), with academic research spanning diverse areas, such as economics (e.g., Cranmer et al., 2021 ) and sport science (e.g. Sharpe et al., 2023a; 2023b).</a:t>
            </a:r>
            <a:endParaRPr lang="it-IT" sz="1400" dirty="0"/>
          </a:p>
        </p:txBody>
      </p:sp>
      <p:pic>
        <p:nvPicPr>
          <p:cNvPr id="2" name="Picture 2" descr="Camino difícil hacia arriba icono curva camino hacia el éxito flecha de  subida y bajada | Vector Premium">
            <a:extLst>
              <a:ext uri="{FF2B5EF4-FFF2-40B4-BE49-F238E27FC236}">
                <a16:creationId xmlns:a16="http://schemas.microsoft.com/office/drawing/2014/main" id="{A6204163-0B9D-DD01-8CD9-731116E27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203598"/>
            <a:ext cx="3197774" cy="3197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F3962-1BC3-3592-3058-25C3A4F74567}"/>
              </a:ext>
            </a:extLst>
          </p:cNvPr>
          <p:cNvSpPr>
            <a:spLocks noGrp="1"/>
          </p:cNvSpPr>
          <p:nvPr>
            <p:ph type="title"/>
          </p:nvPr>
        </p:nvSpPr>
        <p:spPr/>
        <p:txBody>
          <a:bodyPr/>
          <a:lstStyle/>
          <a:p>
            <a:r>
              <a:rPr lang="es-ES" dirty="0" err="1"/>
              <a:t>Introduction</a:t>
            </a:r>
            <a:endParaRPr lang="es-ES" dirty="0"/>
          </a:p>
        </p:txBody>
      </p:sp>
      <p:sp>
        <p:nvSpPr>
          <p:cNvPr id="3" name="Marcador de texto 2">
            <a:extLst>
              <a:ext uri="{FF2B5EF4-FFF2-40B4-BE49-F238E27FC236}">
                <a16:creationId xmlns:a16="http://schemas.microsoft.com/office/drawing/2014/main" id="{D6E5ADF8-AB98-0E24-405D-6C0B86727D50}"/>
              </a:ext>
            </a:extLst>
          </p:cNvPr>
          <p:cNvSpPr>
            <a:spLocks noGrp="1"/>
          </p:cNvSpPr>
          <p:nvPr>
            <p:ph type="body" sz="quarter" idx="10"/>
          </p:nvPr>
        </p:nvSpPr>
        <p:spPr>
          <a:xfrm>
            <a:off x="251999" y="987575"/>
            <a:ext cx="5831405" cy="3816421"/>
          </a:xfrm>
        </p:spPr>
        <p:txBody>
          <a:bodyPr>
            <a:normAutofit/>
          </a:bodyPr>
          <a:lstStyle/>
          <a:p>
            <a:pPr algn="just"/>
            <a:endParaRPr lang="en-US" sz="1800" dirty="0"/>
          </a:p>
          <a:p>
            <a:pPr algn="just"/>
            <a:r>
              <a:rPr lang="en-US" sz="1800" dirty="0"/>
              <a:t>Started in pinball </a:t>
            </a:r>
            <a:r>
              <a:rPr lang="en-US" sz="1800" dirty="0">
                <a:sym typeface="Wingdings" panose="05000000000000000000" pitchFamily="2" charset="2"/>
              </a:rPr>
              <a:t></a:t>
            </a:r>
            <a:r>
              <a:rPr lang="en-US" sz="1800" dirty="0"/>
              <a:t> Evolved in Poker </a:t>
            </a:r>
            <a:r>
              <a:rPr lang="en-US" sz="1800" dirty="0">
                <a:sym typeface="Wingdings" panose="05000000000000000000" pitchFamily="2" charset="2"/>
              </a:rPr>
              <a:t></a:t>
            </a:r>
            <a:r>
              <a:rPr lang="en-US" sz="1800" dirty="0"/>
              <a:t> Established in esports</a:t>
            </a:r>
          </a:p>
          <a:p>
            <a:pPr algn="just"/>
            <a:endParaRPr lang="en-US" sz="1800" dirty="0"/>
          </a:p>
          <a:p>
            <a:pPr algn="just"/>
            <a:endParaRPr lang="en-US" sz="1800" dirty="0"/>
          </a:p>
          <a:p>
            <a:pPr algn="just"/>
            <a:r>
              <a:rPr lang="en-US" sz="1800" dirty="0"/>
              <a:t>Browne (1986) characterized Tilt as a mental state marked by a loss of control, which directly influences a player's playing style, including strategic decisions, gambling, risk taking, and endurance through losing streaks. prolonged.</a:t>
            </a:r>
            <a:endParaRPr lang="es-ES" sz="1800" dirty="0"/>
          </a:p>
        </p:txBody>
      </p:sp>
      <p:pic>
        <p:nvPicPr>
          <p:cNvPr id="5" name="Imagen 4">
            <a:extLst>
              <a:ext uri="{FF2B5EF4-FFF2-40B4-BE49-F238E27FC236}">
                <a16:creationId xmlns:a16="http://schemas.microsoft.com/office/drawing/2014/main" id="{5AE252CF-276D-A1A4-FC08-167C03950B9F}"/>
              </a:ext>
            </a:extLst>
          </p:cNvPr>
          <p:cNvPicPr>
            <a:picLocks noChangeAspect="1"/>
          </p:cNvPicPr>
          <p:nvPr/>
        </p:nvPicPr>
        <p:blipFill>
          <a:blip r:embed="rId2"/>
          <a:stretch>
            <a:fillRect/>
          </a:stretch>
        </p:blipFill>
        <p:spPr>
          <a:xfrm>
            <a:off x="6083405" y="1059582"/>
            <a:ext cx="1292449" cy="1939159"/>
          </a:xfrm>
          <a:prstGeom prst="rect">
            <a:avLst/>
          </a:prstGeom>
        </p:spPr>
      </p:pic>
      <p:pic>
        <p:nvPicPr>
          <p:cNvPr id="2051" name="Picture 3" descr="poker GIF">
            <a:extLst>
              <a:ext uri="{FF2B5EF4-FFF2-40B4-BE49-F238E27FC236}">
                <a16:creationId xmlns:a16="http://schemas.microsoft.com/office/drawing/2014/main" id="{58AED61B-1D86-36EC-51A4-354A5E4B3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8" y="2630064"/>
            <a:ext cx="2646040" cy="148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86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57D73F-B7E7-E1D9-7DC1-3E816218D2EF}"/>
              </a:ext>
            </a:extLst>
          </p:cNvPr>
          <p:cNvSpPr>
            <a:spLocks noGrp="1"/>
          </p:cNvSpPr>
          <p:nvPr>
            <p:ph type="title"/>
          </p:nvPr>
        </p:nvSpPr>
        <p:spPr/>
        <p:txBody>
          <a:bodyPr/>
          <a:lstStyle/>
          <a:p>
            <a:r>
              <a:rPr lang="es-ES" dirty="0" err="1"/>
              <a:t>Introduction</a:t>
            </a:r>
            <a:endParaRPr lang="es-ES" dirty="0"/>
          </a:p>
        </p:txBody>
      </p:sp>
      <p:pic>
        <p:nvPicPr>
          <p:cNvPr id="4" name="Imagen 3">
            <a:extLst>
              <a:ext uri="{FF2B5EF4-FFF2-40B4-BE49-F238E27FC236}">
                <a16:creationId xmlns:a16="http://schemas.microsoft.com/office/drawing/2014/main" id="{39BC4E40-9171-92E3-7172-E0C7ACCD9451}"/>
              </a:ext>
            </a:extLst>
          </p:cNvPr>
          <p:cNvPicPr>
            <a:picLocks noChangeAspect="1"/>
          </p:cNvPicPr>
          <p:nvPr/>
        </p:nvPicPr>
        <p:blipFill>
          <a:blip r:embed="rId2"/>
          <a:stretch>
            <a:fillRect/>
          </a:stretch>
        </p:blipFill>
        <p:spPr>
          <a:xfrm>
            <a:off x="179512" y="915566"/>
            <a:ext cx="5359414" cy="1892543"/>
          </a:xfrm>
          <a:prstGeom prst="rect">
            <a:avLst/>
          </a:prstGeom>
        </p:spPr>
      </p:pic>
      <p:pic>
        <p:nvPicPr>
          <p:cNvPr id="5" name="Picture 2" descr="Avoid Tilt - Tips from Pro Gamers ...">
            <a:extLst>
              <a:ext uri="{FF2B5EF4-FFF2-40B4-BE49-F238E27FC236}">
                <a16:creationId xmlns:a16="http://schemas.microsoft.com/office/drawing/2014/main" id="{A3B39822-24F8-0659-6CFF-536F0D04B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995686"/>
            <a:ext cx="3493563" cy="195639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BF6E070-5BE6-A98E-CD7A-9A42CA40AB98}"/>
              </a:ext>
            </a:extLst>
          </p:cNvPr>
          <p:cNvPicPr>
            <a:picLocks noChangeAspect="1"/>
          </p:cNvPicPr>
          <p:nvPr/>
        </p:nvPicPr>
        <p:blipFill>
          <a:blip r:embed="rId4"/>
          <a:stretch>
            <a:fillRect/>
          </a:stretch>
        </p:blipFill>
        <p:spPr>
          <a:xfrm>
            <a:off x="683568" y="3119443"/>
            <a:ext cx="2745663" cy="1537571"/>
          </a:xfrm>
          <a:prstGeom prst="rect">
            <a:avLst/>
          </a:prstGeom>
        </p:spPr>
      </p:pic>
      <p:pic>
        <p:nvPicPr>
          <p:cNvPr id="7" name="Picture 4" descr="El nivel de juego a evitar en los eSports: ¿Qué es el tilt y cómo salir de  él?">
            <a:extLst>
              <a:ext uri="{FF2B5EF4-FFF2-40B4-BE49-F238E27FC236}">
                <a16:creationId xmlns:a16="http://schemas.microsoft.com/office/drawing/2014/main" id="{3B531A89-BA05-EEA0-3A17-6CAFC01FE4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935" y="3232373"/>
            <a:ext cx="2759497" cy="155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656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3F7A89-7BD6-71BB-F34D-19EABFD58D32}"/>
              </a:ext>
            </a:extLst>
          </p:cNvPr>
          <p:cNvSpPr>
            <a:spLocks noGrp="1"/>
          </p:cNvSpPr>
          <p:nvPr>
            <p:ph type="title"/>
          </p:nvPr>
        </p:nvSpPr>
        <p:spPr/>
        <p:txBody>
          <a:bodyPr/>
          <a:lstStyle/>
          <a:p>
            <a:r>
              <a:rPr lang="es-ES" dirty="0" err="1"/>
              <a:t>Objectives</a:t>
            </a:r>
            <a:endParaRPr lang="es-ES" dirty="0"/>
          </a:p>
        </p:txBody>
      </p:sp>
      <p:sp>
        <p:nvSpPr>
          <p:cNvPr id="3" name="Marcador de texto 2">
            <a:extLst>
              <a:ext uri="{FF2B5EF4-FFF2-40B4-BE49-F238E27FC236}">
                <a16:creationId xmlns:a16="http://schemas.microsoft.com/office/drawing/2014/main" id="{9DB3410D-3DEA-64B8-F9F6-532920ACD3FD}"/>
              </a:ext>
            </a:extLst>
          </p:cNvPr>
          <p:cNvSpPr>
            <a:spLocks noGrp="1"/>
          </p:cNvSpPr>
          <p:nvPr>
            <p:ph type="body" sz="quarter" idx="10"/>
          </p:nvPr>
        </p:nvSpPr>
        <p:spPr/>
        <p:txBody>
          <a:bodyPr/>
          <a:lstStyle/>
          <a:p>
            <a:pPr marL="514350" indent="-514350">
              <a:buAutoNum type="alphaLcParenR"/>
            </a:pPr>
            <a:r>
              <a:rPr lang="en-GB" dirty="0"/>
              <a:t>Description and definition of TILT on esports players</a:t>
            </a:r>
          </a:p>
          <a:p>
            <a:pPr marL="514350" indent="-514350">
              <a:buAutoNum type="alphaLcParenR"/>
            </a:pPr>
            <a:r>
              <a:rPr lang="en-GB" dirty="0"/>
              <a:t>Psychometric measurement</a:t>
            </a:r>
          </a:p>
          <a:p>
            <a:pPr marL="514350" indent="-514350">
              <a:buAutoNum type="alphaLcParenR"/>
            </a:pPr>
            <a:r>
              <a:rPr lang="en-GB" dirty="0"/>
              <a:t>Relationship with other psychological variables</a:t>
            </a:r>
          </a:p>
          <a:p>
            <a:pPr marL="514350" indent="-514350">
              <a:buAutoNum type="alphaLcParenR"/>
            </a:pPr>
            <a:endParaRPr lang="en-GB" dirty="0"/>
          </a:p>
          <a:p>
            <a:pPr marL="514350" indent="-514350">
              <a:buAutoNum type="alphaLcParenR"/>
            </a:pPr>
            <a:endParaRPr lang="en-GB" dirty="0"/>
          </a:p>
        </p:txBody>
      </p:sp>
      <p:pic>
        <p:nvPicPr>
          <p:cNvPr id="4" name="Picture 2">
            <a:extLst>
              <a:ext uri="{FF2B5EF4-FFF2-40B4-BE49-F238E27FC236}">
                <a16:creationId xmlns:a16="http://schemas.microsoft.com/office/drawing/2014/main" id="{64D84805-E478-76A6-FBE3-4A4A2EEE4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603624"/>
            <a:ext cx="5553844" cy="228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303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7490CD-83E6-9287-5914-A9E4D74F3AD0}"/>
              </a:ext>
            </a:extLst>
          </p:cNvPr>
          <p:cNvSpPr>
            <a:spLocks noGrp="1"/>
          </p:cNvSpPr>
          <p:nvPr>
            <p:ph type="title"/>
          </p:nvPr>
        </p:nvSpPr>
        <p:spPr/>
        <p:txBody>
          <a:bodyPr/>
          <a:lstStyle/>
          <a:p>
            <a:r>
              <a:rPr lang="es-ES" dirty="0" err="1"/>
              <a:t>Method</a:t>
            </a:r>
            <a:endParaRPr lang="es-ES" dirty="0"/>
          </a:p>
        </p:txBody>
      </p:sp>
      <p:sp>
        <p:nvSpPr>
          <p:cNvPr id="3" name="Marcador de texto 2">
            <a:extLst>
              <a:ext uri="{FF2B5EF4-FFF2-40B4-BE49-F238E27FC236}">
                <a16:creationId xmlns:a16="http://schemas.microsoft.com/office/drawing/2014/main" id="{6475CA57-01AA-91C2-91B7-8B560C8EBD7F}"/>
              </a:ext>
            </a:extLst>
          </p:cNvPr>
          <p:cNvSpPr>
            <a:spLocks noGrp="1"/>
          </p:cNvSpPr>
          <p:nvPr>
            <p:ph type="body" sz="quarter" idx="10"/>
          </p:nvPr>
        </p:nvSpPr>
        <p:spPr/>
        <p:txBody>
          <a:bodyPr>
            <a:normAutofit fontScale="55000" lnSpcReduction="20000"/>
          </a:bodyPr>
          <a:lstStyle/>
          <a:p>
            <a:pPr marL="0" indent="0">
              <a:buNone/>
            </a:pPr>
            <a:r>
              <a:rPr lang="en-US" b="1" u="sng" dirty="0"/>
              <a:t>QUALITATIVE PHASE 1</a:t>
            </a:r>
          </a:p>
          <a:p>
            <a:endParaRPr lang="en-US" dirty="0"/>
          </a:p>
          <a:p>
            <a:r>
              <a:rPr lang="en-US" dirty="0"/>
              <a:t>Interviews (27 coaches and players)</a:t>
            </a:r>
          </a:p>
          <a:p>
            <a:endParaRPr lang="en-US" dirty="0"/>
          </a:p>
          <a:p>
            <a:r>
              <a:rPr lang="en-US" dirty="0"/>
              <a:t>Analysis of the interviews </a:t>
            </a:r>
          </a:p>
          <a:p>
            <a:endParaRPr lang="en-US" dirty="0"/>
          </a:p>
          <a:p>
            <a:r>
              <a:rPr lang="en-US" dirty="0"/>
              <a:t>First version (170 items)</a:t>
            </a:r>
          </a:p>
          <a:p>
            <a:endParaRPr lang="en-US" dirty="0"/>
          </a:p>
          <a:p>
            <a:r>
              <a:rPr lang="en-US" dirty="0"/>
              <a:t>Analysis by 6 experts</a:t>
            </a:r>
          </a:p>
          <a:p>
            <a:endParaRPr lang="en-US" dirty="0"/>
          </a:p>
          <a:p>
            <a:r>
              <a:rPr lang="en-US" dirty="0"/>
              <a:t>Second version (103 items)</a:t>
            </a:r>
          </a:p>
          <a:p>
            <a:endParaRPr lang="en-US" dirty="0"/>
          </a:p>
          <a:p>
            <a:r>
              <a:rPr lang="en-US" dirty="0"/>
              <a:t>Revaluation</a:t>
            </a:r>
          </a:p>
          <a:p>
            <a:endParaRPr lang="en-US" dirty="0"/>
          </a:p>
          <a:p>
            <a:r>
              <a:rPr lang="en-US" dirty="0"/>
              <a:t>Third version (53 items)</a:t>
            </a:r>
            <a:endParaRPr lang="es-ES" dirty="0"/>
          </a:p>
        </p:txBody>
      </p:sp>
      <p:pic>
        <p:nvPicPr>
          <p:cNvPr id="6" name="Imagen 5">
            <a:extLst>
              <a:ext uri="{FF2B5EF4-FFF2-40B4-BE49-F238E27FC236}">
                <a16:creationId xmlns:a16="http://schemas.microsoft.com/office/drawing/2014/main" id="{1B8766DA-78DD-DF0B-FCA5-C68A51FAE5C1}"/>
              </a:ext>
            </a:extLst>
          </p:cNvPr>
          <p:cNvPicPr>
            <a:picLocks noChangeAspect="1"/>
          </p:cNvPicPr>
          <p:nvPr/>
        </p:nvPicPr>
        <p:blipFill>
          <a:blip r:embed="rId2"/>
          <a:stretch>
            <a:fillRect/>
          </a:stretch>
        </p:blipFill>
        <p:spPr>
          <a:xfrm>
            <a:off x="5436096" y="1707654"/>
            <a:ext cx="2827015" cy="2128448"/>
          </a:xfrm>
          <a:prstGeom prst="rect">
            <a:avLst/>
          </a:prstGeom>
        </p:spPr>
      </p:pic>
    </p:spTree>
    <p:extLst>
      <p:ext uri="{BB962C8B-B14F-4D97-AF65-F5344CB8AC3E}">
        <p14:creationId xmlns:p14="http://schemas.microsoft.com/office/powerpoint/2010/main" val="362873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DF8A9-3398-ED67-1573-70001B250410}"/>
              </a:ext>
            </a:extLst>
          </p:cNvPr>
          <p:cNvSpPr>
            <a:spLocks noGrp="1"/>
          </p:cNvSpPr>
          <p:nvPr>
            <p:ph type="title"/>
          </p:nvPr>
        </p:nvSpPr>
        <p:spPr/>
        <p:txBody>
          <a:bodyPr/>
          <a:lstStyle/>
          <a:p>
            <a:r>
              <a:rPr lang="es-ES" dirty="0" err="1"/>
              <a:t>Method</a:t>
            </a:r>
            <a:endParaRPr lang="es-ES" dirty="0"/>
          </a:p>
        </p:txBody>
      </p:sp>
      <p:sp>
        <p:nvSpPr>
          <p:cNvPr id="3" name="Marcador de texto 2">
            <a:extLst>
              <a:ext uri="{FF2B5EF4-FFF2-40B4-BE49-F238E27FC236}">
                <a16:creationId xmlns:a16="http://schemas.microsoft.com/office/drawing/2014/main" id="{EFDEDEB3-5D4F-03A9-11A8-386D35974A18}"/>
              </a:ext>
            </a:extLst>
          </p:cNvPr>
          <p:cNvSpPr>
            <a:spLocks noGrp="1"/>
          </p:cNvSpPr>
          <p:nvPr>
            <p:ph type="body" sz="quarter" idx="10"/>
          </p:nvPr>
        </p:nvSpPr>
        <p:spPr/>
        <p:txBody>
          <a:bodyPr>
            <a:normAutofit/>
          </a:bodyPr>
          <a:lstStyle/>
          <a:p>
            <a:pPr marL="0" indent="0">
              <a:buNone/>
            </a:pPr>
            <a:r>
              <a:rPr lang="en-US" sz="1600" b="1" dirty="0"/>
              <a:t>QUANTITATIVE PHASE 2</a:t>
            </a:r>
          </a:p>
          <a:p>
            <a:endParaRPr lang="en-US" sz="1600" dirty="0"/>
          </a:p>
          <a:p>
            <a:r>
              <a:rPr lang="en-US" sz="1600" dirty="0"/>
              <a:t>Validation of the scale internally (N=488)</a:t>
            </a:r>
          </a:p>
          <a:p>
            <a:endParaRPr lang="en-US" sz="1600" dirty="0"/>
          </a:p>
          <a:p>
            <a:r>
              <a:rPr lang="en-US" sz="1600" dirty="0"/>
              <a:t>Fourth version 18 items (7 causes/11 consequences)</a:t>
            </a:r>
          </a:p>
          <a:p>
            <a:endParaRPr lang="en-US" sz="1600" dirty="0"/>
          </a:p>
          <a:p>
            <a:r>
              <a:rPr lang="en-US" sz="1600" dirty="0"/>
              <a:t>External validation (N=488)</a:t>
            </a:r>
          </a:p>
          <a:p>
            <a:endParaRPr lang="en-US" sz="1600" dirty="0"/>
          </a:p>
          <a:p>
            <a:r>
              <a:rPr lang="en-US" sz="1600" dirty="0"/>
              <a:t>Use of SEM and IGD and SWLS relationship. </a:t>
            </a:r>
          </a:p>
          <a:p>
            <a:endParaRPr lang="en-US" sz="1600" dirty="0"/>
          </a:p>
          <a:p>
            <a:r>
              <a:rPr lang="en-US" sz="1600" dirty="0"/>
              <a:t>Final version 18 items (7 causes/11 consequences)</a:t>
            </a:r>
            <a:endParaRPr lang="es-ES" sz="1600" dirty="0"/>
          </a:p>
        </p:txBody>
      </p:sp>
      <p:pic>
        <p:nvPicPr>
          <p:cNvPr id="3076" name="Picture 4" descr="A Guide to Online Psychometric tests in India">
            <a:extLst>
              <a:ext uri="{FF2B5EF4-FFF2-40B4-BE49-F238E27FC236}">
                <a16:creationId xmlns:a16="http://schemas.microsoft.com/office/drawing/2014/main" id="{B25F6A48-0F96-720F-81BC-DCE5AC9DA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6721" y="1563638"/>
            <a:ext cx="2503165" cy="250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357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F9141-8F73-D489-2675-E003A7410C0F}"/>
              </a:ext>
            </a:extLst>
          </p:cNvPr>
          <p:cNvSpPr>
            <a:spLocks noGrp="1"/>
          </p:cNvSpPr>
          <p:nvPr>
            <p:ph type="title"/>
          </p:nvPr>
        </p:nvSpPr>
        <p:spPr/>
        <p:txBody>
          <a:bodyPr/>
          <a:lstStyle/>
          <a:p>
            <a:r>
              <a:rPr lang="es-ES" dirty="0" err="1"/>
              <a:t>Results</a:t>
            </a:r>
            <a:endParaRPr lang="es-ES" dirty="0"/>
          </a:p>
        </p:txBody>
      </p:sp>
      <p:sp>
        <p:nvSpPr>
          <p:cNvPr id="3" name="Marcador de texto 2">
            <a:extLst>
              <a:ext uri="{FF2B5EF4-FFF2-40B4-BE49-F238E27FC236}">
                <a16:creationId xmlns:a16="http://schemas.microsoft.com/office/drawing/2014/main" id="{01CCE0C3-FE29-95CA-518E-4C145E2E631D}"/>
              </a:ext>
            </a:extLst>
          </p:cNvPr>
          <p:cNvSpPr>
            <a:spLocks noGrp="1"/>
          </p:cNvSpPr>
          <p:nvPr>
            <p:ph type="body" sz="quarter" idx="10"/>
          </p:nvPr>
        </p:nvSpPr>
        <p:spPr/>
        <p:txBody>
          <a:bodyPr/>
          <a:lstStyle/>
          <a:p>
            <a:pPr marL="0" indent="0" algn="ctr">
              <a:buNone/>
            </a:pPr>
            <a:endParaRPr lang="en-US" sz="1800" b="0" i="0" u="none" strike="noStrike" baseline="0" dirty="0">
              <a:solidFill>
                <a:srgbClr val="1A1B1A"/>
              </a:solidFill>
              <a:latin typeface="Minion Pro"/>
            </a:endParaRPr>
          </a:p>
          <a:p>
            <a:pPr marL="0" indent="0" algn="ctr">
              <a:buNone/>
            </a:pPr>
            <a:r>
              <a:rPr lang="en-US" sz="1800" b="0" i="0" u="none" strike="noStrike" baseline="0" dirty="0">
                <a:solidFill>
                  <a:srgbClr val="1A1B1A"/>
                </a:solidFill>
                <a:latin typeface="Minion Pro"/>
              </a:rPr>
              <a:t>“Behavior that increases gradually with repeated errors, by oneself or others in a context where performance is required, which generates frustration. This causes anger, emotional lability, decreased performance, attention, and recurrent negative thoughts about the error or defeat. Tilt is closely related to stressful situations, varying from seconds to hours, with an average duration of 30 min.”</a:t>
            </a:r>
          </a:p>
          <a:p>
            <a:pPr marL="0" indent="0" algn="ctr">
              <a:buNone/>
            </a:pPr>
            <a:endParaRPr lang="en-US" sz="1800" dirty="0">
              <a:solidFill>
                <a:srgbClr val="1A1B1A"/>
              </a:solidFill>
              <a:latin typeface="Minion Pro"/>
            </a:endParaRPr>
          </a:p>
          <a:p>
            <a:pPr marL="0" indent="0" algn="ctr">
              <a:buNone/>
            </a:pPr>
            <a:endParaRPr lang="en-US" sz="1800" dirty="0">
              <a:solidFill>
                <a:srgbClr val="1A1B1A"/>
              </a:solidFill>
              <a:latin typeface="Minion Pro"/>
            </a:endParaRPr>
          </a:p>
          <a:p>
            <a:pPr marL="0" indent="0" algn="just">
              <a:buNone/>
            </a:pPr>
            <a:r>
              <a:rPr lang="es-ES" sz="1800" b="0" i="0" u="none" strike="noStrike" baseline="0" dirty="0">
                <a:solidFill>
                  <a:srgbClr val="1A1B1A"/>
                </a:solidFill>
                <a:latin typeface="Minion Pro"/>
              </a:rPr>
              <a:t>	</a:t>
            </a:r>
            <a:r>
              <a:rPr lang="es-ES" sz="1800" b="0" i="0" u="none" strike="noStrike" baseline="0" dirty="0" err="1">
                <a:solidFill>
                  <a:srgbClr val="1A1B1A"/>
                </a:solidFill>
                <a:latin typeface="Minion Pro"/>
              </a:rPr>
              <a:t>Frustration</a:t>
            </a:r>
            <a:r>
              <a:rPr lang="es-ES" sz="1800" b="0" i="0" u="none" strike="noStrike" baseline="0" dirty="0">
                <a:solidFill>
                  <a:srgbClr val="1A1B1A"/>
                </a:solidFill>
                <a:latin typeface="Minion Pro"/>
              </a:rPr>
              <a:t>		</a:t>
            </a:r>
            <a:r>
              <a:rPr lang="es-ES" sz="1800" b="0" i="0" u="none" strike="noStrike" baseline="0" dirty="0" err="1">
                <a:solidFill>
                  <a:srgbClr val="1A1B1A"/>
                </a:solidFill>
                <a:latin typeface="Minion Pro"/>
              </a:rPr>
              <a:t>Anger</a:t>
            </a:r>
            <a:r>
              <a:rPr lang="es-ES" sz="1800" b="0" i="0" u="none" strike="noStrike" baseline="0" dirty="0">
                <a:solidFill>
                  <a:srgbClr val="1A1B1A"/>
                </a:solidFill>
                <a:latin typeface="Minion Pro"/>
              </a:rPr>
              <a:t>			</a:t>
            </a:r>
            <a:r>
              <a:rPr lang="es-ES" sz="1800" b="0" i="0" u="none" strike="noStrike" baseline="0" dirty="0" err="1">
                <a:solidFill>
                  <a:srgbClr val="1A1B1A"/>
                </a:solidFill>
                <a:latin typeface="Minion Pro"/>
              </a:rPr>
              <a:t>Lost</a:t>
            </a:r>
            <a:r>
              <a:rPr lang="es-ES" sz="1800" b="0" i="0" u="none" strike="noStrike" baseline="0" dirty="0">
                <a:solidFill>
                  <a:srgbClr val="1A1B1A"/>
                </a:solidFill>
                <a:latin typeface="Minion Pro"/>
              </a:rPr>
              <a:t> of Control</a:t>
            </a:r>
          </a:p>
          <a:p>
            <a:pPr marL="0" indent="0" algn="just">
              <a:buNone/>
            </a:pPr>
            <a:r>
              <a:rPr lang="es-ES" sz="1800" dirty="0">
                <a:solidFill>
                  <a:srgbClr val="1A1B1A"/>
                </a:solidFill>
                <a:latin typeface="Minion Pro"/>
              </a:rPr>
              <a:t>	</a:t>
            </a:r>
          </a:p>
          <a:p>
            <a:pPr marL="0" indent="0" algn="just">
              <a:buNone/>
            </a:pPr>
            <a:r>
              <a:rPr lang="es-ES" sz="1800" b="0" i="0" u="none" strike="noStrike" baseline="0" dirty="0">
                <a:solidFill>
                  <a:srgbClr val="1A1B1A"/>
                </a:solidFill>
                <a:latin typeface="Minion Pro"/>
              </a:rPr>
              <a:t>	</a:t>
            </a:r>
            <a:r>
              <a:rPr lang="es-ES" sz="1800" b="0" i="0" u="none" strike="noStrike" baseline="0" dirty="0" err="1">
                <a:solidFill>
                  <a:srgbClr val="1A1B1A"/>
                </a:solidFill>
                <a:latin typeface="Minion Pro"/>
              </a:rPr>
              <a:t>Decision</a:t>
            </a:r>
            <a:r>
              <a:rPr lang="es-ES" sz="1800" b="0" i="0" u="none" strike="noStrike" baseline="0" dirty="0">
                <a:solidFill>
                  <a:srgbClr val="1A1B1A"/>
                </a:solidFill>
                <a:latin typeface="Minion Pro"/>
              </a:rPr>
              <a:t> </a:t>
            </a:r>
            <a:r>
              <a:rPr lang="es-ES" sz="1800" b="0" i="0" u="none" strike="noStrike" baseline="0" dirty="0" err="1">
                <a:solidFill>
                  <a:srgbClr val="1A1B1A"/>
                </a:solidFill>
                <a:latin typeface="Minion Pro"/>
              </a:rPr>
              <a:t>Making</a:t>
            </a:r>
            <a:r>
              <a:rPr lang="es-ES" sz="1800" b="0" i="0" u="none" strike="noStrike" baseline="0" dirty="0">
                <a:solidFill>
                  <a:srgbClr val="1A1B1A"/>
                </a:solidFill>
                <a:latin typeface="Minion Pro"/>
              </a:rPr>
              <a:t>		</a:t>
            </a:r>
            <a:r>
              <a:rPr lang="es-ES" sz="1800" b="0" i="0" u="none" strike="noStrike" baseline="0" dirty="0" err="1">
                <a:solidFill>
                  <a:srgbClr val="1A1B1A"/>
                </a:solidFill>
                <a:latin typeface="Minion Pro"/>
              </a:rPr>
              <a:t>Mood</a:t>
            </a:r>
            <a:r>
              <a:rPr lang="es-ES" sz="1800" b="0" i="0" u="none" strike="noStrike" baseline="0" dirty="0">
                <a:solidFill>
                  <a:srgbClr val="1A1B1A"/>
                </a:solidFill>
                <a:latin typeface="Minion Pro"/>
              </a:rPr>
              <a:t> Swings		</a:t>
            </a:r>
            <a:r>
              <a:rPr lang="es-ES" sz="1800" b="0" i="0" u="none" strike="noStrike" baseline="0" dirty="0" err="1">
                <a:solidFill>
                  <a:srgbClr val="1A1B1A"/>
                </a:solidFill>
                <a:latin typeface="Minion Pro"/>
              </a:rPr>
              <a:t>In-game</a:t>
            </a:r>
            <a:r>
              <a:rPr lang="es-ES" sz="1800" b="0" i="0" u="none" strike="noStrike" baseline="0" dirty="0">
                <a:solidFill>
                  <a:srgbClr val="1A1B1A"/>
                </a:solidFill>
                <a:latin typeface="Minion Pro"/>
              </a:rPr>
              <a:t> </a:t>
            </a:r>
            <a:r>
              <a:rPr lang="es-ES" sz="1800" b="0" i="0" u="none" strike="noStrike" baseline="0" dirty="0" err="1">
                <a:solidFill>
                  <a:srgbClr val="1A1B1A"/>
                </a:solidFill>
                <a:latin typeface="Minion Pro"/>
              </a:rPr>
              <a:t>Behavior</a:t>
            </a:r>
            <a:r>
              <a:rPr lang="es-ES" sz="1800" b="0" i="0" u="none" strike="noStrike" baseline="0" dirty="0">
                <a:solidFill>
                  <a:srgbClr val="1A1B1A"/>
                </a:solidFill>
                <a:latin typeface="Minion Pro"/>
              </a:rPr>
              <a:t>	</a:t>
            </a:r>
          </a:p>
          <a:p>
            <a:pPr marL="0" indent="0" algn="just">
              <a:buNone/>
            </a:pPr>
            <a:endParaRPr lang="es-ES" dirty="0"/>
          </a:p>
        </p:txBody>
      </p:sp>
    </p:spTree>
    <p:extLst>
      <p:ext uri="{BB962C8B-B14F-4D97-AF65-F5344CB8AC3E}">
        <p14:creationId xmlns:p14="http://schemas.microsoft.com/office/powerpoint/2010/main" val="708672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E667D8-B0C8-BB3A-D698-3A2DFCF04628}"/>
              </a:ext>
            </a:extLst>
          </p:cNvPr>
          <p:cNvSpPr>
            <a:spLocks noGrp="1"/>
          </p:cNvSpPr>
          <p:nvPr>
            <p:ph type="title"/>
          </p:nvPr>
        </p:nvSpPr>
        <p:spPr/>
        <p:txBody>
          <a:bodyPr/>
          <a:lstStyle/>
          <a:p>
            <a:r>
              <a:rPr lang="es-ES" dirty="0" err="1"/>
              <a:t>Results</a:t>
            </a:r>
            <a:endParaRPr lang="es-ES" dirty="0"/>
          </a:p>
        </p:txBody>
      </p:sp>
      <p:sp>
        <p:nvSpPr>
          <p:cNvPr id="3" name="Marcador de texto 2">
            <a:extLst>
              <a:ext uri="{FF2B5EF4-FFF2-40B4-BE49-F238E27FC236}">
                <a16:creationId xmlns:a16="http://schemas.microsoft.com/office/drawing/2014/main" id="{5165E5A6-1ABF-36EC-444A-D3BD044311DC}"/>
              </a:ext>
            </a:extLst>
          </p:cNvPr>
          <p:cNvSpPr>
            <a:spLocks noGrp="1"/>
          </p:cNvSpPr>
          <p:nvPr>
            <p:ph type="body" sz="quarter" idx="10"/>
          </p:nvPr>
        </p:nvSpPr>
        <p:spPr>
          <a:xfrm>
            <a:off x="4572000" y="987575"/>
            <a:ext cx="4320000" cy="3816421"/>
          </a:xfrm>
        </p:spPr>
        <p:txBody>
          <a:bodyPr>
            <a:normAutofit fontScale="70000" lnSpcReduction="20000"/>
          </a:bodyPr>
          <a:lstStyle/>
          <a:p>
            <a:pPr marL="457200" lvl="1" indent="0">
              <a:buNone/>
            </a:pPr>
            <a:r>
              <a:rPr lang="es-ES" dirty="0"/>
              <a:t>Once </a:t>
            </a:r>
            <a:r>
              <a:rPr lang="es-ES" dirty="0" err="1"/>
              <a:t>the</a:t>
            </a:r>
            <a:r>
              <a:rPr lang="es-ES" dirty="0"/>
              <a:t> factor </a:t>
            </a:r>
            <a:r>
              <a:rPr lang="es-ES" dirty="0" err="1"/>
              <a:t>structure</a:t>
            </a:r>
            <a:r>
              <a:rPr lang="es-ES" dirty="0"/>
              <a:t> </a:t>
            </a:r>
            <a:r>
              <a:rPr lang="es-ES" dirty="0" err="1"/>
              <a:t>was</a:t>
            </a:r>
            <a:r>
              <a:rPr lang="es-ES" dirty="0"/>
              <a:t> </a:t>
            </a:r>
            <a:r>
              <a:rPr lang="es-ES" dirty="0" err="1"/>
              <a:t>determined</a:t>
            </a:r>
            <a:r>
              <a:rPr lang="es-ES" dirty="0"/>
              <a:t>, </a:t>
            </a:r>
            <a:r>
              <a:rPr lang="es-ES" dirty="0" err="1"/>
              <a:t>reliability</a:t>
            </a:r>
            <a:r>
              <a:rPr lang="es-ES" dirty="0"/>
              <a:t> </a:t>
            </a:r>
            <a:r>
              <a:rPr lang="es-ES" dirty="0" err="1"/>
              <a:t>was</a:t>
            </a:r>
            <a:r>
              <a:rPr lang="es-ES" dirty="0"/>
              <a:t> </a:t>
            </a:r>
            <a:r>
              <a:rPr lang="es-ES" dirty="0" err="1"/>
              <a:t>evaluated</a:t>
            </a:r>
            <a:r>
              <a:rPr lang="es-ES" dirty="0"/>
              <a:t> </a:t>
            </a:r>
            <a:r>
              <a:rPr lang="es-ES" dirty="0" err="1"/>
              <a:t>using</a:t>
            </a:r>
            <a:r>
              <a:rPr lang="es-ES" dirty="0"/>
              <a:t> </a:t>
            </a:r>
            <a:r>
              <a:rPr lang="es-ES" dirty="0" err="1"/>
              <a:t>Cronbach's</a:t>
            </a:r>
            <a:r>
              <a:rPr lang="es-ES" dirty="0"/>
              <a:t> Alpha (</a:t>
            </a:r>
            <a:r>
              <a:rPr lang="el-GR" dirty="0"/>
              <a:t>α) </a:t>
            </a:r>
            <a:r>
              <a:rPr lang="es-ES" dirty="0"/>
              <a:t>and McDonald's Omega (</a:t>
            </a:r>
            <a:r>
              <a:rPr lang="el-GR" dirty="0"/>
              <a:t>ω) </a:t>
            </a:r>
            <a:r>
              <a:rPr lang="es-ES" dirty="0" err="1"/>
              <a:t>coefficients</a:t>
            </a:r>
            <a:r>
              <a:rPr lang="es-ES" dirty="0"/>
              <a:t>. </a:t>
            </a:r>
            <a:r>
              <a:rPr lang="es-ES" dirty="0" err="1"/>
              <a:t>For</a:t>
            </a:r>
            <a:r>
              <a:rPr lang="es-ES" dirty="0"/>
              <a:t> </a:t>
            </a:r>
            <a:r>
              <a:rPr lang="es-ES" dirty="0" err="1"/>
              <a:t>the</a:t>
            </a:r>
            <a:r>
              <a:rPr lang="es-ES" dirty="0"/>
              <a:t> total </a:t>
            </a:r>
            <a:r>
              <a:rPr lang="es-ES" dirty="0" err="1"/>
              <a:t>inclination</a:t>
            </a:r>
            <a:r>
              <a:rPr lang="es-ES" dirty="0"/>
              <a:t> </a:t>
            </a:r>
            <a:r>
              <a:rPr lang="es-ES" dirty="0" err="1"/>
              <a:t>scale</a:t>
            </a:r>
            <a:r>
              <a:rPr lang="es-ES" dirty="0"/>
              <a:t>, McDonald's Omega </a:t>
            </a:r>
            <a:r>
              <a:rPr lang="es-ES" dirty="0" err="1"/>
              <a:t>was</a:t>
            </a:r>
            <a:r>
              <a:rPr lang="es-ES" dirty="0"/>
              <a:t> </a:t>
            </a:r>
            <a:r>
              <a:rPr lang="es-ES" dirty="0" err="1"/>
              <a:t>calculated</a:t>
            </a:r>
            <a:r>
              <a:rPr lang="es-ES" dirty="0"/>
              <a:t> as </a:t>
            </a:r>
            <a:r>
              <a:rPr lang="el-GR" dirty="0"/>
              <a:t>ω = .922 (.912-.932), </a:t>
            </a:r>
            <a:r>
              <a:rPr lang="es-ES" dirty="0" err="1"/>
              <a:t>while</a:t>
            </a:r>
            <a:r>
              <a:rPr lang="es-ES" dirty="0"/>
              <a:t> </a:t>
            </a:r>
            <a:r>
              <a:rPr lang="es-ES" dirty="0" err="1"/>
              <a:t>Cronbach's</a:t>
            </a:r>
            <a:r>
              <a:rPr lang="es-ES" dirty="0"/>
              <a:t> Alpha </a:t>
            </a:r>
            <a:r>
              <a:rPr lang="es-ES" dirty="0" err="1"/>
              <a:t>was</a:t>
            </a:r>
            <a:r>
              <a:rPr lang="es-ES" dirty="0"/>
              <a:t> </a:t>
            </a:r>
            <a:r>
              <a:rPr lang="el-GR" dirty="0"/>
              <a:t>α = .921 (.910-.931). </a:t>
            </a:r>
            <a:r>
              <a:rPr lang="es-ES" dirty="0" err="1"/>
              <a:t>Similarly</a:t>
            </a:r>
            <a:r>
              <a:rPr lang="es-ES" dirty="0"/>
              <a:t>, </a:t>
            </a:r>
            <a:r>
              <a:rPr lang="es-ES" dirty="0" err="1"/>
              <a:t>for</a:t>
            </a:r>
            <a:r>
              <a:rPr lang="es-ES" dirty="0"/>
              <a:t> </a:t>
            </a:r>
            <a:r>
              <a:rPr lang="es-ES" dirty="0" err="1"/>
              <a:t>the</a:t>
            </a:r>
            <a:r>
              <a:rPr lang="es-ES" dirty="0"/>
              <a:t> </a:t>
            </a:r>
            <a:r>
              <a:rPr lang="es-ES" dirty="0" err="1"/>
              <a:t>subscale</a:t>
            </a:r>
            <a:r>
              <a:rPr lang="es-ES" dirty="0"/>
              <a:t> </a:t>
            </a:r>
            <a:r>
              <a:rPr lang="es-ES" dirty="0" err="1"/>
              <a:t>measuring</a:t>
            </a:r>
            <a:r>
              <a:rPr lang="es-ES" dirty="0"/>
              <a:t> causes, McDonald's Omega </a:t>
            </a:r>
            <a:r>
              <a:rPr lang="es-ES" dirty="0" err="1"/>
              <a:t>was</a:t>
            </a:r>
            <a:r>
              <a:rPr lang="es-ES" dirty="0"/>
              <a:t> </a:t>
            </a:r>
            <a:r>
              <a:rPr lang="el-GR" dirty="0"/>
              <a:t>ω = .855 (.836-.875), </a:t>
            </a:r>
            <a:r>
              <a:rPr lang="es-ES" dirty="0"/>
              <a:t>and </a:t>
            </a:r>
            <a:r>
              <a:rPr lang="es-ES" dirty="0" err="1"/>
              <a:t>Cronbach's</a:t>
            </a:r>
            <a:r>
              <a:rPr lang="es-ES" dirty="0"/>
              <a:t> Alpha </a:t>
            </a:r>
            <a:r>
              <a:rPr lang="es-ES" dirty="0" err="1"/>
              <a:t>was</a:t>
            </a:r>
            <a:r>
              <a:rPr lang="es-ES" dirty="0"/>
              <a:t> </a:t>
            </a:r>
            <a:r>
              <a:rPr lang="el-GR" dirty="0"/>
              <a:t>α = .854 (.834-.873). </a:t>
            </a:r>
            <a:r>
              <a:rPr lang="es-ES" dirty="0" err="1"/>
              <a:t>For</a:t>
            </a:r>
            <a:r>
              <a:rPr lang="es-ES" dirty="0"/>
              <a:t> </a:t>
            </a:r>
            <a:r>
              <a:rPr lang="es-ES" dirty="0" err="1"/>
              <a:t>the</a:t>
            </a:r>
            <a:r>
              <a:rPr lang="es-ES" dirty="0"/>
              <a:t> </a:t>
            </a:r>
            <a:r>
              <a:rPr lang="es-ES" dirty="0" err="1"/>
              <a:t>subscale</a:t>
            </a:r>
            <a:r>
              <a:rPr lang="es-ES" dirty="0"/>
              <a:t> </a:t>
            </a:r>
            <a:r>
              <a:rPr lang="es-ES" dirty="0" err="1"/>
              <a:t>measuring</a:t>
            </a:r>
            <a:r>
              <a:rPr lang="es-ES" dirty="0"/>
              <a:t> </a:t>
            </a:r>
            <a:r>
              <a:rPr lang="es-ES" dirty="0" err="1"/>
              <a:t>consequences</a:t>
            </a:r>
            <a:r>
              <a:rPr lang="es-ES" dirty="0"/>
              <a:t>, McDonald's Omega </a:t>
            </a:r>
            <a:r>
              <a:rPr lang="es-ES" dirty="0" err="1"/>
              <a:t>was</a:t>
            </a:r>
            <a:r>
              <a:rPr lang="es-ES" dirty="0"/>
              <a:t> </a:t>
            </a:r>
            <a:r>
              <a:rPr lang="el-GR" dirty="0"/>
              <a:t>ω = .891 (.877-.906), </a:t>
            </a:r>
            <a:r>
              <a:rPr lang="es-ES" dirty="0"/>
              <a:t>and </a:t>
            </a:r>
            <a:r>
              <a:rPr lang="es-ES" dirty="0" err="1"/>
              <a:t>Cronbach's</a:t>
            </a:r>
            <a:r>
              <a:rPr lang="es-ES" dirty="0"/>
              <a:t> Alpha </a:t>
            </a:r>
            <a:r>
              <a:rPr lang="es-ES" dirty="0" err="1"/>
              <a:t>was</a:t>
            </a:r>
            <a:r>
              <a:rPr lang="es-ES" dirty="0"/>
              <a:t> </a:t>
            </a:r>
            <a:r>
              <a:rPr lang="el-GR" dirty="0"/>
              <a:t>α = .890 (.875-.904).</a:t>
            </a:r>
            <a:endParaRPr lang="es-ES" dirty="0"/>
          </a:p>
        </p:txBody>
      </p:sp>
      <p:pic>
        <p:nvPicPr>
          <p:cNvPr id="4" name="Picture 2">
            <a:extLst>
              <a:ext uri="{FF2B5EF4-FFF2-40B4-BE49-F238E27FC236}">
                <a16:creationId xmlns:a16="http://schemas.microsoft.com/office/drawing/2014/main" id="{8296C07E-2A35-5176-F954-0532D4BA08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097091"/>
            <a:ext cx="4426025" cy="2949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866978"/>
      </p:ext>
    </p:extLst>
  </p:cSld>
  <p:clrMapOvr>
    <a:masterClrMapping/>
  </p:clrMapOvr>
</p:sld>
</file>

<file path=ppt/theme/theme1.xml><?xml version="1.0" encoding="utf-8"?>
<a:theme xmlns:a="http://schemas.openxmlformats.org/drawingml/2006/main" name="Presentazion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0" rIns="0" bIns="0" rtlCol="0">
        <a:noAutofit/>
      </a:bodyPr>
      <a:lstStyle>
        <a:defPPr marL="0" marR="0" indent="0" algn="l" defTabSz="914400" rtl="0" eaLnBrk="1" fontAlgn="auto" latinLnBrk="0" hangingPunct="1">
          <a:lnSpc>
            <a:spcPct val="90000"/>
          </a:lnSpc>
          <a:spcBef>
            <a:spcPts val="1000"/>
          </a:spcBef>
          <a:spcAft>
            <a:spcPts val="0"/>
          </a:spcAft>
          <a:buClrTx/>
          <a:buSzTx/>
          <a:buFont typeface="Arial"/>
          <a:buNone/>
          <a:tabLst/>
          <a:defRPr kumimoji="0" sz="1600" b="1" i="0" u="none" strike="noStrike" kern="1200" cap="none" spc="200" normalizeH="0" baseline="0" noProof="0" dirty="0" smtClean="0">
            <a:ln>
              <a:noFill/>
            </a:ln>
            <a:solidFill>
              <a:schemeClr val="tx1"/>
            </a:solidFill>
            <a:effectLst/>
            <a:uLnTx/>
            <a:uFillTx/>
            <a:ea typeface="+mn-ea"/>
            <a:cs typeface="+mn-cs"/>
          </a:defRPr>
        </a:defPPr>
      </a:lstStyle>
    </a:tx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ECFG15 Abstract - Slide</Template>
  <TotalTime>43</TotalTime>
  <Words>622</Words>
  <Application>Microsoft Office PowerPoint</Application>
  <PresentationFormat>Presentación en pantalla (16:9)</PresentationFormat>
  <Paragraphs>88</Paragraphs>
  <Slides>15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15</vt:i4>
      </vt:variant>
    </vt:vector>
  </HeadingPairs>
  <TitlesOfParts>
    <vt:vector size="25" baseType="lpstr">
      <vt:lpstr>Arial</vt:lpstr>
      <vt:lpstr>Calibri</vt:lpstr>
      <vt:lpstr>Franklin Gothic Book</vt:lpstr>
      <vt:lpstr>Franklin Gothic Medium</vt:lpstr>
      <vt:lpstr>inherit</vt:lpstr>
      <vt:lpstr>Minion Pro</vt:lpstr>
      <vt:lpstr>Segoe UI</vt:lpstr>
      <vt:lpstr>Times New Roman</vt:lpstr>
      <vt:lpstr>Wingdings</vt:lpstr>
      <vt:lpstr>Presentazione</vt:lpstr>
      <vt:lpstr>TILT ON ESPORTS</vt:lpstr>
      <vt:lpstr>INTRODUCTION</vt:lpstr>
      <vt:lpstr>Introduction</vt:lpstr>
      <vt:lpstr>Introduction</vt:lpstr>
      <vt:lpstr>Objectives</vt:lpstr>
      <vt:lpstr>Method</vt:lpstr>
      <vt:lpstr>Method</vt:lpstr>
      <vt:lpstr>Results</vt:lpstr>
      <vt:lpstr>Results</vt:lpstr>
      <vt:lpstr>Results</vt:lpstr>
      <vt:lpstr>Results</vt:lpstr>
      <vt:lpstr>Results</vt:lpstr>
      <vt:lpstr>Results</vt:lpstr>
      <vt:lpstr>Discussion </vt:lpstr>
      <vt:lpstr>TILT ON ESPORTS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Anna-Theresa Faik</dc:creator>
  <cp:lastModifiedBy>Iván Bonilla Gorrindo</cp:lastModifiedBy>
  <cp:revision>12</cp:revision>
  <dcterms:created xsi:type="dcterms:W3CDTF">2023-01-30T11:22:29Z</dcterms:created>
  <dcterms:modified xsi:type="dcterms:W3CDTF">2024-07-19T06:31:01Z</dcterms:modified>
</cp:coreProperties>
</file>