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12801600" cy="96012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14F"/>
    <a:srgbClr val="337A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031" autoAdjust="0"/>
    <p:restoredTop sz="94660"/>
  </p:normalViewPr>
  <p:slideViewPr>
    <p:cSldViewPr snapToGrid="0">
      <p:cViewPr varScale="1">
        <p:scale>
          <a:sx n="71" d="100"/>
          <a:sy n="71" d="100"/>
        </p:scale>
        <p:origin x="1469"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78A81E-51C8-437B-A1CE-94AECB38E94F}" type="datetimeFigureOut">
              <a:rPr lang="en-GB" smtClean="0"/>
              <a:t>25/06/2023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44C321-55F3-403D-B8CF-F841398F56A7}" type="slidenum">
              <a:rPr lang="en-GB" smtClean="0"/>
              <a:t>‹#›</a:t>
            </a:fld>
            <a:endParaRPr lang="en-GB"/>
          </a:p>
        </p:txBody>
      </p:sp>
    </p:spTree>
    <p:extLst>
      <p:ext uri="{BB962C8B-B14F-4D97-AF65-F5344CB8AC3E}">
        <p14:creationId xmlns:p14="http://schemas.microsoft.com/office/powerpoint/2010/main" val="1021997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807CDF9-93B9-4866-84F1-D2ABF4D96082}" type="datetimeFigureOut">
              <a:rPr lang="en-GB" smtClean="0"/>
              <a:t>25/06/2023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BE31DD-300B-4025-91CF-AE88EBB3522D}" type="slidenum">
              <a:rPr lang="en-GB" smtClean="0"/>
              <a:t>‹#›</a:t>
            </a:fld>
            <a:endParaRPr lang="en-GB"/>
          </a:p>
        </p:txBody>
      </p:sp>
    </p:spTree>
    <p:extLst>
      <p:ext uri="{BB962C8B-B14F-4D97-AF65-F5344CB8AC3E}">
        <p14:creationId xmlns:p14="http://schemas.microsoft.com/office/powerpoint/2010/main" val="960158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07CDF9-93B9-4866-84F1-D2ABF4D96082}" type="datetimeFigureOut">
              <a:rPr lang="en-GB" smtClean="0"/>
              <a:t>25/06/2023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BE31DD-300B-4025-91CF-AE88EBB3522D}" type="slidenum">
              <a:rPr lang="en-GB" smtClean="0"/>
              <a:t>‹#›</a:t>
            </a:fld>
            <a:endParaRPr lang="en-GB"/>
          </a:p>
        </p:txBody>
      </p:sp>
    </p:spTree>
    <p:extLst>
      <p:ext uri="{BB962C8B-B14F-4D97-AF65-F5344CB8AC3E}">
        <p14:creationId xmlns:p14="http://schemas.microsoft.com/office/powerpoint/2010/main" val="344616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07CDF9-93B9-4866-84F1-D2ABF4D96082}" type="datetimeFigureOut">
              <a:rPr lang="en-GB" smtClean="0"/>
              <a:t>25/06/2023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BE31DD-300B-4025-91CF-AE88EBB3522D}" type="slidenum">
              <a:rPr lang="en-GB" smtClean="0"/>
              <a:t>‹#›</a:t>
            </a:fld>
            <a:endParaRPr lang="en-GB"/>
          </a:p>
        </p:txBody>
      </p:sp>
    </p:spTree>
    <p:extLst>
      <p:ext uri="{BB962C8B-B14F-4D97-AF65-F5344CB8AC3E}">
        <p14:creationId xmlns:p14="http://schemas.microsoft.com/office/powerpoint/2010/main" val="3704523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07CDF9-93B9-4866-84F1-D2ABF4D96082}" type="datetimeFigureOut">
              <a:rPr lang="en-GB" smtClean="0"/>
              <a:t>25/06/2023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BE31DD-300B-4025-91CF-AE88EBB3522D}" type="slidenum">
              <a:rPr lang="en-GB" smtClean="0"/>
              <a:t>‹#›</a:t>
            </a:fld>
            <a:endParaRPr lang="en-GB"/>
          </a:p>
        </p:txBody>
      </p:sp>
    </p:spTree>
    <p:extLst>
      <p:ext uri="{BB962C8B-B14F-4D97-AF65-F5344CB8AC3E}">
        <p14:creationId xmlns:p14="http://schemas.microsoft.com/office/powerpoint/2010/main" val="3822961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07CDF9-93B9-4866-84F1-D2ABF4D96082}" type="datetimeFigureOut">
              <a:rPr lang="en-GB" smtClean="0"/>
              <a:t>25/06/2023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BE31DD-300B-4025-91CF-AE88EBB3522D}" type="slidenum">
              <a:rPr lang="en-GB" smtClean="0"/>
              <a:t>‹#›</a:t>
            </a:fld>
            <a:endParaRPr lang="en-GB"/>
          </a:p>
        </p:txBody>
      </p:sp>
    </p:spTree>
    <p:extLst>
      <p:ext uri="{BB962C8B-B14F-4D97-AF65-F5344CB8AC3E}">
        <p14:creationId xmlns:p14="http://schemas.microsoft.com/office/powerpoint/2010/main" val="2060416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07CDF9-93B9-4866-84F1-D2ABF4D96082}" type="datetimeFigureOut">
              <a:rPr lang="en-GB" smtClean="0"/>
              <a:t>25/06/2023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BE31DD-300B-4025-91CF-AE88EBB3522D}" type="slidenum">
              <a:rPr lang="en-GB" smtClean="0"/>
              <a:t>‹#›</a:t>
            </a:fld>
            <a:endParaRPr lang="en-GB"/>
          </a:p>
        </p:txBody>
      </p:sp>
    </p:spTree>
    <p:extLst>
      <p:ext uri="{BB962C8B-B14F-4D97-AF65-F5344CB8AC3E}">
        <p14:creationId xmlns:p14="http://schemas.microsoft.com/office/powerpoint/2010/main" val="2999306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07CDF9-93B9-4866-84F1-D2ABF4D96082}" type="datetimeFigureOut">
              <a:rPr lang="en-GB" smtClean="0"/>
              <a:t>25/06/2023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BE31DD-300B-4025-91CF-AE88EBB3522D}" type="slidenum">
              <a:rPr lang="en-GB" smtClean="0"/>
              <a:t>‹#›</a:t>
            </a:fld>
            <a:endParaRPr lang="en-GB"/>
          </a:p>
        </p:txBody>
      </p:sp>
    </p:spTree>
    <p:extLst>
      <p:ext uri="{BB962C8B-B14F-4D97-AF65-F5344CB8AC3E}">
        <p14:creationId xmlns:p14="http://schemas.microsoft.com/office/powerpoint/2010/main" val="217273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807CDF9-93B9-4866-84F1-D2ABF4D96082}" type="datetimeFigureOut">
              <a:rPr lang="en-GB" smtClean="0"/>
              <a:t>25/06/2023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BE31DD-300B-4025-91CF-AE88EBB3522D}" type="slidenum">
              <a:rPr lang="en-GB" smtClean="0"/>
              <a:t>‹#›</a:t>
            </a:fld>
            <a:endParaRPr lang="en-GB"/>
          </a:p>
        </p:txBody>
      </p:sp>
    </p:spTree>
    <p:extLst>
      <p:ext uri="{BB962C8B-B14F-4D97-AF65-F5344CB8AC3E}">
        <p14:creationId xmlns:p14="http://schemas.microsoft.com/office/powerpoint/2010/main" val="648492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07CDF9-93B9-4866-84F1-D2ABF4D96082}" type="datetimeFigureOut">
              <a:rPr lang="en-GB" smtClean="0"/>
              <a:t>25/06/2023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BE31DD-300B-4025-91CF-AE88EBB3522D}" type="slidenum">
              <a:rPr lang="en-GB" smtClean="0"/>
              <a:t>‹#›</a:t>
            </a:fld>
            <a:endParaRPr lang="en-GB"/>
          </a:p>
        </p:txBody>
      </p:sp>
    </p:spTree>
    <p:extLst>
      <p:ext uri="{BB962C8B-B14F-4D97-AF65-F5344CB8AC3E}">
        <p14:creationId xmlns:p14="http://schemas.microsoft.com/office/powerpoint/2010/main" val="3645881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F807CDF9-93B9-4866-84F1-D2ABF4D96082}" type="datetimeFigureOut">
              <a:rPr lang="en-GB" smtClean="0"/>
              <a:t>25/06/2023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BE31DD-300B-4025-91CF-AE88EBB3522D}" type="slidenum">
              <a:rPr lang="en-GB" smtClean="0"/>
              <a:t>‹#›</a:t>
            </a:fld>
            <a:endParaRPr lang="en-GB"/>
          </a:p>
        </p:txBody>
      </p:sp>
    </p:spTree>
    <p:extLst>
      <p:ext uri="{BB962C8B-B14F-4D97-AF65-F5344CB8AC3E}">
        <p14:creationId xmlns:p14="http://schemas.microsoft.com/office/powerpoint/2010/main" val="3608469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F807CDF9-93B9-4866-84F1-D2ABF4D96082}" type="datetimeFigureOut">
              <a:rPr lang="en-GB" smtClean="0"/>
              <a:t>25/06/2023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BE31DD-300B-4025-91CF-AE88EBB3522D}" type="slidenum">
              <a:rPr lang="en-GB" smtClean="0"/>
              <a:t>‹#›</a:t>
            </a:fld>
            <a:endParaRPr lang="en-GB"/>
          </a:p>
        </p:txBody>
      </p:sp>
    </p:spTree>
    <p:extLst>
      <p:ext uri="{BB962C8B-B14F-4D97-AF65-F5344CB8AC3E}">
        <p14:creationId xmlns:p14="http://schemas.microsoft.com/office/powerpoint/2010/main" val="50066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F807CDF9-93B9-4866-84F1-D2ABF4D96082}" type="datetimeFigureOut">
              <a:rPr lang="en-GB" smtClean="0"/>
              <a:t>25/06/2023</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D6BE31DD-300B-4025-91CF-AE88EBB3522D}" type="slidenum">
              <a:rPr lang="en-GB" smtClean="0"/>
              <a:t>‹#›</a:t>
            </a:fld>
            <a:endParaRPr lang="en-GB"/>
          </a:p>
        </p:txBody>
      </p:sp>
    </p:spTree>
    <p:extLst>
      <p:ext uri="{BB962C8B-B14F-4D97-AF65-F5344CB8AC3E}">
        <p14:creationId xmlns:p14="http://schemas.microsoft.com/office/powerpoint/2010/main" val="39447673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8524D0A-81A9-7510-7604-9377A654400D}"/>
              </a:ext>
            </a:extLst>
          </p:cNvPr>
          <p:cNvSpPr/>
          <p:nvPr/>
        </p:nvSpPr>
        <p:spPr>
          <a:xfrm>
            <a:off x="8991915" y="4519648"/>
            <a:ext cx="96244" cy="5104708"/>
          </a:xfrm>
          <a:prstGeom prst="rect">
            <a:avLst/>
          </a:prstGeom>
          <a:solidFill>
            <a:srgbClr val="0031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bg1"/>
              </a:solidFill>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F5E0A34A-B4EB-6ECB-748C-69214C3B01F6}"/>
              </a:ext>
            </a:extLst>
          </p:cNvPr>
          <p:cNvSpPr/>
          <p:nvPr/>
        </p:nvSpPr>
        <p:spPr>
          <a:xfrm>
            <a:off x="4569988" y="0"/>
            <a:ext cx="96245" cy="9599925"/>
          </a:xfrm>
          <a:prstGeom prst="rect">
            <a:avLst/>
          </a:prstGeom>
          <a:solidFill>
            <a:srgbClr val="0031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bg1"/>
              </a:solidFill>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8F3D37FB-A24D-985E-6CD3-5C4346F3E902}"/>
              </a:ext>
            </a:extLst>
          </p:cNvPr>
          <p:cNvSpPr/>
          <p:nvPr/>
        </p:nvSpPr>
        <p:spPr>
          <a:xfrm>
            <a:off x="4667711" y="0"/>
            <a:ext cx="8133889" cy="4652743"/>
          </a:xfrm>
          <a:prstGeom prst="rect">
            <a:avLst/>
          </a:prstGeom>
          <a:solidFill>
            <a:srgbClr val="0031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bg1"/>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BC5E8BAF-8B6D-498E-306C-F5B9AB0E7A05}"/>
              </a:ext>
            </a:extLst>
          </p:cNvPr>
          <p:cNvSpPr txBox="1"/>
          <p:nvPr/>
        </p:nvSpPr>
        <p:spPr>
          <a:xfrm>
            <a:off x="4718970" y="178534"/>
            <a:ext cx="8068019" cy="2800767"/>
          </a:xfrm>
          <a:prstGeom prst="rect">
            <a:avLst/>
          </a:prstGeom>
          <a:noFill/>
        </p:spPr>
        <p:txBody>
          <a:bodyPr wrap="square" rtlCol="0">
            <a:spAutoFit/>
          </a:bodyPr>
          <a:lstStyle/>
          <a:p>
            <a:pPr algn="ctr"/>
            <a:r>
              <a:rPr lang="en-GB" sz="4400" dirty="0">
                <a:solidFill>
                  <a:schemeClr val="bg1"/>
                </a:solidFill>
                <a:latin typeface="Segoe UI Black" panose="020B0A02040204020203" pitchFamily="34" charset="0"/>
                <a:ea typeface="Segoe UI Black" panose="020B0A02040204020203" pitchFamily="34" charset="0"/>
              </a:rPr>
              <a:t>Stress influences gaze behaviour, quiet eye durations, and esport action performance</a:t>
            </a:r>
          </a:p>
        </p:txBody>
      </p:sp>
      <p:sp>
        <p:nvSpPr>
          <p:cNvPr id="9" name="TextBox 8">
            <a:extLst>
              <a:ext uri="{FF2B5EF4-FFF2-40B4-BE49-F238E27FC236}">
                <a16:creationId xmlns:a16="http://schemas.microsoft.com/office/drawing/2014/main" id="{46B17DF2-182D-7358-A410-3886600A6078}"/>
              </a:ext>
            </a:extLst>
          </p:cNvPr>
          <p:cNvSpPr txBox="1"/>
          <p:nvPr/>
        </p:nvSpPr>
        <p:spPr>
          <a:xfrm>
            <a:off x="84663" y="3281"/>
            <a:ext cx="4495906" cy="10018127"/>
          </a:xfrm>
          <a:prstGeom prst="rect">
            <a:avLst/>
          </a:prstGeom>
          <a:noFill/>
        </p:spPr>
        <p:txBody>
          <a:bodyPr wrap="square" lIns="91440" tIns="45720" rIns="91440" bIns="45720" rtlCol="0" anchor="t">
            <a:spAutoFit/>
          </a:bodyPr>
          <a:lstStyle/>
          <a:p>
            <a:pPr algn="ctr"/>
            <a:r>
              <a:rPr lang="en-GB" sz="1400" b="1" i="1" dirty="0">
                <a:latin typeface="Arial"/>
                <a:cs typeface="Arial"/>
              </a:rPr>
              <a:t>Performing under Pressure in Esports: A Three-Experiment Paper </a:t>
            </a:r>
            <a:endParaRPr lang="en-GB" sz="1400" b="1" dirty="0">
              <a:latin typeface="Arial" panose="020B0604020202020204" pitchFamily="34" charset="0"/>
              <a:cs typeface="Arial" panose="020B0604020202020204" pitchFamily="34" charset="0"/>
            </a:endParaRPr>
          </a:p>
          <a:p>
            <a:endParaRPr lang="en-GB" sz="1100" dirty="0">
              <a:latin typeface="Arial" panose="020B0604020202020204" pitchFamily="34" charset="0"/>
              <a:cs typeface="Arial" panose="020B0604020202020204" pitchFamily="34" charset="0"/>
            </a:endParaRPr>
          </a:p>
          <a:p>
            <a:r>
              <a:rPr lang="en-GB" sz="1100" dirty="0">
                <a:latin typeface="Arial" panose="020B0604020202020204" pitchFamily="34" charset="0"/>
                <a:cs typeface="Arial" panose="020B0604020202020204" pitchFamily="34" charset="0"/>
              </a:rPr>
              <a:t>         Benjamin T. Sharpe </a:t>
            </a:r>
            <a:r>
              <a:rPr lang="en-GB" sz="1100" dirty="0">
                <a:solidFill>
                  <a:srgbClr val="0070C0"/>
                </a:solidFill>
                <a:latin typeface="Arial" panose="020B0604020202020204" pitchFamily="34" charset="0"/>
                <a:cs typeface="Arial" panose="020B0604020202020204" pitchFamily="34" charset="0"/>
              </a:rPr>
              <a:t>(@benjamintsharpe)</a:t>
            </a:r>
          </a:p>
          <a:p>
            <a:r>
              <a:rPr lang="en-GB" sz="1100" dirty="0">
                <a:latin typeface="Arial" panose="020B0604020202020204" pitchFamily="34" charset="0"/>
                <a:cs typeface="Arial" panose="020B0604020202020204" pitchFamily="34" charset="0"/>
              </a:rPr>
              <a:t> </a:t>
            </a:r>
          </a:p>
          <a:p>
            <a:r>
              <a:rPr lang="en-GB" sz="1100" dirty="0">
                <a:latin typeface="Arial" panose="020B0604020202020204" pitchFamily="34" charset="0"/>
                <a:cs typeface="Arial" panose="020B0604020202020204" pitchFamily="34" charset="0"/>
              </a:rPr>
              <a:t>         Emmanuel A. C. Obine </a:t>
            </a:r>
            <a:r>
              <a:rPr lang="en-GB" sz="1100" dirty="0">
                <a:solidFill>
                  <a:srgbClr val="0070C0"/>
                </a:solidFill>
                <a:latin typeface="Arial" panose="020B0604020202020204" pitchFamily="34" charset="0"/>
                <a:cs typeface="Arial" panose="020B0604020202020204" pitchFamily="34" charset="0"/>
              </a:rPr>
              <a:t>(@ObineEmmanue)</a:t>
            </a:r>
          </a:p>
          <a:p>
            <a:endParaRPr lang="en-GB" sz="1100" dirty="0">
              <a:latin typeface="Arial" panose="020B0604020202020204" pitchFamily="34" charset="0"/>
              <a:cs typeface="Arial" panose="020B0604020202020204" pitchFamily="34" charset="0"/>
            </a:endParaRPr>
          </a:p>
          <a:p>
            <a:pPr algn="just"/>
            <a:endParaRPr lang="en-GB" sz="1200" b="1" i="1" dirty="0">
              <a:latin typeface="Arial"/>
              <a:cs typeface="Arial"/>
            </a:endParaRPr>
          </a:p>
          <a:p>
            <a:pPr algn="just"/>
            <a:r>
              <a:rPr lang="en-GB" sz="1200" b="1" i="1" dirty="0">
                <a:latin typeface="Arial"/>
                <a:cs typeface="Arial"/>
              </a:rPr>
              <a:t>Introduction</a:t>
            </a:r>
          </a:p>
          <a:p>
            <a:pPr algn="just"/>
            <a:endParaRPr lang="en-GB" sz="1100" dirty="0">
              <a:latin typeface="Arial" panose="020B0604020202020204" pitchFamily="34" charset="0"/>
              <a:cs typeface="Arial" panose="020B0604020202020204" pitchFamily="34" charset="0"/>
            </a:endParaRPr>
          </a:p>
          <a:p>
            <a:pPr algn="just"/>
            <a:r>
              <a:rPr lang="en-GB" sz="1100" dirty="0">
                <a:latin typeface="Arial" panose="020B0604020202020204" pitchFamily="34" charset="0"/>
                <a:cs typeface="Arial" panose="020B0604020202020204" pitchFamily="34" charset="0"/>
              </a:rPr>
              <a:t>Much like traditional sporting domains, esport performers are often presented with a variety of stressful conditions. However, researchers have only recently started to discuss the psychological mechanisms underpinning esports performance. As such, there is a need to better understand the impact of stress on esports performance.</a:t>
            </a:r>
          </a:p>
          <a:p>
            <a:pPr algn="just"/>
            <a:endParaRPr lang="en-GB" sz="1100" dirty="0">
              <a:latin typeface="Arial" panose="020B0604020202020204" pitchFamily="34" charset="0"/>
              <a:cs typeface="Arial" panose="020B0604020202020204" pitchFamily="34" charset="0"/>
            </a:endParaRPr>
          </a:p>
          <a:p>
            <a:pPr algn="just"/>
            <a:r>
              <a:rPr lang="en-GB" sz="1200" b="1" i="1" dirty="0">
                <a:latin typeface="Arial"/>
                <a:cs typeface="Arial"/>
              </a:rPr>
              <a:t>Method</a:t>
            </a:r>
          </a:p>
          <a:p>
            <a:pPr algn="just"/>
            <a:endParaRPr lang="en-GB" sz="1100" b="1" dirty="0">
              <a:latin typeface="Arial" panose="020B0604020202020204" pitchFamily="34" charset="0"/>
              <a:cs typeface="Arial" panose="020B0604020202020204" pitchFamily="34" charset="0"/>
            </a:endParaRPr>
          </a:p>
          <a:p>
            <a:pPr algn="just"/>
            <a:r>
              <a:rPr lang="en-GB" sz="1100" b="1" dirty="0">
                <a:latin typeface="Arial" panose="020B0604020202020204" pitchFamily="34" charset="0"/>
                <a:cs typeface="Arial" panose="020B0604020202020204" pitchFamily="34" charset="0"/>
              </a:rPr>
              <a:t>All participants took part in the two experimental conditions (stressor vs. control)</a:t>
            </a:r>
            <a:r>
              <a:rPr lang="en-GB" sz="1100" dirty="0">
                <a:latin typeface="Arial" panose="020B0604020202020204" pitchFamily="34" charset="0"/>
                <a:cs typeface="Arial" panose="020B0604020202020204" pitchFamily="34" charset="0"/>
              </a:rPr>
              <a:t>, which were counterbalanced to negate the potential of order effects. Performance was measured through total time taken to complete the simulated CS:GO time-trial and percentage accuracy (i.e., hits vs. misses) in hitting targets (see image below). A head-mounted mobile eye tracker was used to simultaneously record participants eye movements. A range of stressors were introduced to elicit a high-pressure condition, including negative feedback, a streamed audience (i.e., Twitch.TV), a live audience of ‘potential recruiters’, a leader board demonstrating participants performance scores, amongst others. While the control condition included none of the above stressors.</a:t>
            </a:r>
          </a:p>
          <a:p>
            <a:pPr algn="just"/>
            <a:endParaRPr lang="en-GB" sz="1100" dirty="0">
              <a:latin typeface="Arial" panose="020B0604020202020204" pitchFamily="34" charset="0"/>
              <a:cs typeface="Arial" panose="020B0604020202020204" pitchFamily="34" charset="0"/>
            </a:endParaRPr>
          </a:p>
          <a:p>
            <a:pPr algn="just"/>
            <a:endParaRPr lang="en-GB" sz="1100" dirty="0">
              <a:latin typeface="Arial" panose="020B0604020202020204" pitchFamily="34" charset="0"/>
              <a:cs typeface="Arial" panose="020B0604020202020204" pitchFamily="34" charset="0"/>
            </a:endParaRPr>
          </a:p>
          <a:p>
            <a:pPr algn="just"/>
            <a:endParaRPr lang="en-GB" sz="1100" dirty="0">
              <a:latin typeface="Arial" panose="020B0604020202020204" pitchFamily="34" charset="0"/>
              <a:cs typeface="Arial" panose="020B0604020202020204" pitchFamily="34" charset="0"/>
            </a:endParaRPr>
          </a:p>
          <a:p>
            <a:pPr algn="just"/>
            <a:endParaRPr lang="en-GB" sz="1100" dirty="0">
              <a:latin typeface="Arial" panose="020B0604020202020204" pitchFamily="34" charset="0"/>
              <a:cs typeface="Arial" panose="020B0604020202020204" pitchFamily="34" charset="0"/>
            </a:endParaRPr>
          </a:p>
          <a:p>
            <a:pPr algn="just"/>
            <a:endParaRPr lang="en-GB" sz="1100" dirty="0">
              <a:latin typeface="Arial" panose="020B0604020202020204" pitchFamily="34" charset="0"/>
              <a:cs typeface="Arial" panose="020B0604020202020204" pitchFamily="34" charset="0"/>
            </a:endParaRPr>
          </a:p>
          <a:p>
            <a:pPr algn="just"/>
            <a:endParaRPr lang="en-GB" sz="1100" dirty="0">
              <a:latin typeface="Arial" panose="020B0604020202020204" pitchFamily="34" charset="0"/>
              <a:cs typeface="Arial" panose="020B0604020202020204" pitchFamily="34" charset="0"/>
            </a:endParaRPr>
          </a:p>
          <a:p>
            <a:pPr algn="just"/>
            <a:endParaRPr lang="en-GB" sz="1100" dirty="0">
              <a:latin typeface="Arial" panose="020B0604020202020204" pitchFamily="34" charset="0"/>
              <a:cs typeface="Arial" panose="020B0604020202020204" pitchFamily="34" charset="0"/>
            </a:endParaRPr>
          </a:p>
          <a:p>
            <a:pPr algn="just"/>
            <a:endParaRPr lang="en-GB" sz="1100" dirty="0">
              <a:latin typeface="Arial" panose="020B0604020202020204" pitchFamily="34" charset="0"/>
              <a:cs typeface="Arial" panose="020B0604020202020204" pitchFamily="34" charset="0"/>
            </a:endParaRPr>
          </a:p>
          <a:p>
            <a:pPr algn="just"/>
            <a:endParaRPr lang="en-GB" sz="1100" dirty="0">
              <a:latin typeface="Arial" panose="020B0604020202020204" pitchFamily="34" charset="0"/>
              <a:cs typeface="Arial" panose="020B0604020202020204" pitchFamily="34" charset="0"/>
            </a:endParaRPr>
          </a:p>
          <a:p>
            <a:pPr algn="just"/>
            <a:endParaRPr lang="en-GB" sz="1100" dirty="0">
              <a:latin typeface="Arial" panose="020B0604020202020204" pitchFamily="34" charset="0"/>
              <a:cs typeface="Arial" panose="020B0604020202020204" pitchFamily="34" charset="0"/>
            </a:endParaRPr>
          </a:p>
          <a:p>
            <a:pPr algn="just"/>
            <a:endParaRPr lang="en-GB" sz="1100" dirty="0">
              <a:latin typeface="Arial" panose="020B0604020202020204" pitchFamily="34" charset="0"/>
              <a:cs typeface="Arial" panose="020B0604020202020204" pitchFamily="34" charset="0"/>
            </a:endParaRPr>
          </a:p>
          <a:p>
            <a:pPr algn="just"/>
            <a:endParaRPr lang="en-GB" sz="1100" b="1" dirty="0">
              <a:latin typeface="Arial" panose="020B0604020202020204" pitchFamily="34" charset="0"/>
              <a:cs typeface="Arial" panose="020B0604020202020204" pitchFamily="34" charset="0"/>
            </a:endParaRPr>
          </a:p>
          <a:p>
            <a:pPr algn="just"/>
            <a:r>
              <a:rPr lang="en-GB" sz="1200" b="1" i="1" dirty="0">
                <a:latin typeface="Arial"/>
                <a:cs typeface="Arial"/>
              </a:rPr>
              <a:t>Results</a:t>
            </a:r>
          </a:p>
          <a:p>
            <a:pPr algn="just"/>
            <a:endParaRPr lang="en-GB" sz="1200" b="1" i="1" dirty="0">
              <a:latin typeface="Arial" panose="020B0604020202020204" pitchFamily="34" charset="0"/>
              <a:cs typeface="Arial" panose="020B0604020202020204" pitchFamily="34" charset="0"/>
            </a:endParaRPr>
          </a:p>
          <a:p>
            <a:pPr algn="just"/>
            <a:r>
              <a:rPr lang="en-GB" sz="1100" b="1" dirty="0">
                <a:latin typeface="Arial" panose="020B0604020202020204" pitchFamily="34" charset="0"/>
                <a:cs typeface="Arial" panose="020B0604020202020204" pitchFamily="34" charset="0"/>
              </a:rPr>
              <a:t>The study revealed that the pressure condition resulted in a significant increase in task completion time and decreased accuracy. </a:t>
            </a:r>
            <a:r>
              <a:rPr lang="en-GB" sz="1100" dirty="0">
                <a:latin typeface="Arial" panose="020B0604020202020204" pitchFamily="34" charset="0"/>
                <a:cs typeface="Arial" panose="020B0604020202020204" pitchFamily="34" charset="0"/>
              </a:rPr>
              <a:t>Differences in individual gaze behaviour were observed across the tested conditions, with higher search rates in the pressure condition. Additionally, quiet eye duration was significantly reduced in the pressure condition compared to the control condition, which is consistent with prior research demonstrating negative effects of pressure on accuracy and quiet eye periods. The shorter final fixation may indicate a diversion of resources away from the goal-directed system, leading to decreased task-relevant information detection and impaired motor response timing and accuracy.</a:t>
            </a:r>
          </a:p>
          <a:p>
            <a:pPr algn="just"/>
            <a:endParaRPr lang="en-GB" sz="1100"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pic>
        <p:nvPicPr>
          <p:cNvPr id="13" name="Picture 12">
            <a:extLst>
              <a:ext uri="{FF2B5EF4-FFF2-40B4-BE49-F238E27FC236}">
                <a16:creationId xmlns:a16="http://schemas.microsoft.com/office/drawing/2014/main" id="{49A90561-2F14-EAFA-48B6-E5589D56F836}"/>
              </a:ext>
            </a:extLst>
          </p:cNvPr>
          <p:cNvPicPr>
            <a:picLocks noChangeAspect="1"/>
          </p:cNvPicPr>
          <p:nvPr/>
        </p:nvPicPr>
        <p:blipFill>
          <a:blip r:embed="rId2"/>
          <a:stretch>
            <a:fillRect/>
          </a:stretch>
        </p:blipFill>
        <p:spPr>
          <a:xfrm>
            <a:off x="189454" y="592108"/>
            <a:ext cx="282173" cy="282173"/>
          </a:xfrm>
          <a:prstGeom prst="rect">
            <a:avLst/>
          </a:prstGeom>
        </p:spPr>
      </p:pic>
      <p:pic>
        <p:nvPicPr>
          <p:cNvPr id="1032" name="Picture 8">
            <a:extLst>
              <a:ext uri="{FF2B5EF4-FFF2-40B4-BE49-F238E27FC236}">
                <a16:creationId xmlns:a16="http://schemas.microsoft.com/office/drawing/2014/main" id="{5AC4342A-26CA-F6AE-3D09-C4631479CEB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2814" b="7274"/>
          <a:stretch/>
        </p:blipFill>
        <p:spPr bwMode="auto">
          <a:xfrm>
            <a:off x="189454" y="938575"/>
            <a:ext cx="280800" cy="27261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C436CEDB-9670-405D-7A10-0DF5D5B4D9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71730" y="7749039"/>
            <a:ext cx="4215844" cy="1620516"/>
          </a:xfrm>
          <a:prstGeom prst="rect">
            <a:avLst/>
          </a:prstGeom>
        </p:spPr>
      </p:pic>
      <p:sp>
        <p:nvSpPr>
          <p:cNvPr id="16" name="TextBox 15">
            <a:extLst>
              <a:ext uri="{FF2B5EF4-FFF2-40B4-BE49-F238E27FC236}">
                <a16:creationId xmlns:a16="http://schemas.microsoft.com/office/drawing/2014/main" id="{C41B2E57-2C9A-FE54-0C06-5FABA3F368F8}"/>
              </a:ext>
            </a:extLst>
          </p:cNvPr>
          <p:cNvSpPr txBox="1"/>
          <p:nvPr/>
        </p:nvSpPr>
        <p:spPr>
          <a:xfrm>
            <a:off x="4653100" y="4499334"/>
            <a:ext cx="4323890" cy="3585597"/>
          </a:xfrm>
          <a:prstGeom prst="rect">
            <a:avLst/>
          </a:prstGeom>
          <a:noFill/>
        </p:spPr>
        <p:txBody>
          <a:bodyPr wrap="square" lIns="91440" tIns="45720" rIns="91440" bIns="45720" rtlCol="0" anchor="t">
            <a:spAutoFit/>
          </a:bodyPr>
          <a:lstStyle/>
          <a:p>
            <a:pPr algn="just"/>
            <a:endParaRPr lang="en-GB" sz="1100" dirty="0">
              <a:latin typeface="Arial" panose="020B0604020202020204" pitchFamily="34" charset="0"/>
              <a:cs typeface="Arial" panose="020B0604020202020204" pitchFamily="34" charset="0"/>
            </a:endParaRPr>
          </a:p>
          <a:p>
            <a:pPr algn="just"/>
            <a:r>
              <a:rPr lang="en-GB" sz="1200" b="1" i="1" dirty="0">
                <a:latin typeface="Arial"/>
                <a:cs typeface="Arial"/>
              </a:rPr>
              <a:t>Discussion</a:t>
            </a:r>
          </a:p>
          <a:p>
            <a:pPr algn="just"/>
            <a:endParaRPr lang="en-GB" sz="1100" dirty="0">
              <a:latin typeface="Arial" panose="020B0604020202020204" pitchFamily="34" charset="0"/>
              <a:cs typeface="Arial" panose="020B0604020202020204" pitchFamily="34" charset="0"/>
            </a:endParaRPr>
          </a:p>
          <a:p>
            <a:pPr algn="just"/>
            <a:r>
              <a:rPr lang="en-GB" sz="1100" b="1" dirty="0">
                <a:latin typeface="Arial" panose="020B0604020202020204" pitchFamily="34" charset="0"/>
                <a:cs typeface="Arial" panose="020B0604020202020204" pitchFamily="34" charset="0"/>
              </a:rPr>
              <a:t>Findings revealed that the high-pressure scenario was associated with reduced visual efficiency, reductions in action performance, increases in effort and anxiety, and a perception of threat. </a:t>
            </a:r>
            <a:r>
              <a:rPr lang="en-GB" sz="1100" dirty="0">
                <a:latin typeface="Arial" panose="020B0604020202020204" pitchFamily="34" charset="0"/>
                <a:cs typeface="Arial" panose="020B0604020202020204" pitchFamily="34" charset="0"/>
              </a:rPr>
              <a:t>The present study contributes to the stress-performance relationship in esports and highlights a critical need for interventions to alleviate the negative influences of esport stressors on performance (e.g., arousal reappraisal). </a:t>
            </a:r>
          </a:p>
          <a:p>
            <a:pPr algn="just"/>
            <a:endParaRPr lang="en-GB" sz="1100" dirty="0">
              <a:latin typeface="Arial" panose="020B0604020202020204" pitchFamily="34" charset="0"/>
              <a:cs typeface="Arial" panose="020B0604020202020204" pitchFamily="34" charset="0"/>
            </a:endParaRPr>
          </a:p>
          <a:p>
            <a:pPr algn="just"/>
            <a:r>
              <a:rPr lang="en-GB" sz="1200" b="1" i="1" dirty="0">
                <a:latin typeface="Arial"/>
                <a:cs typeface="Arial"/>
              </a:rPr>
              <a:t>Exploratory Analysis</a:t>
            </a:r>
          </a:p>
          <a:p>
            <a:pPr algn="just"/>
            <a:endParaRPr lang="en-GB" sz="1100" dirty="0">
              <a:latin typeface="Arial" panose="020B0604020202020204" pitchFamily="34" charset="0"/>
              <a:cs typeface="Arial" panose="020B0604020202020204" pitchFamily="34" charset="0"/>
            </a:endParaRPr>
          </a:p>
          <a:p>
            <a:pPr algn="just"/>
            <a:r>
              <a:rPr lang="en-GB" sz="1100" dirty="0">
                <a:latin typeface="Arial" panose="020B0604020202020204" pitchFamily="34" charset="0"/>
                <a:cs typeface="Arial" panose="020B0604020202020204" pitchFamily="34" charset="0"/>
              </a:rPr>
              <a:t>Cognitive effort, as recorded through pupillometry, significantly mediated the relationship between condition on accuracy. There was a significant indirect effect of experimental conditions and accuracy through cognitive effort (b = 3.3372, 95% </a:t>
            </a:r>
            <a:r>
              <a:rPr lang="en-GB" sz="1100" dirty="0" err="1">
                <a:latin typeface="Arial" panose="020B0604020202020204" pitchFamily="34" charset="0"/>
                <a:cs typeface="Arial" panose="020B0604020202020204" pitchFamily="34" charset="0"/>
              </a:rPr>
              <a:t>BCa</a:t>
            </a:r>
            <a:r>
              <a:rPr lang="en-GB" sz="1100" dirty="0">
                <a:latin typeface="Arial" panose="020B0604020202020204" pitchFamily="34" charset="0"/>
                <a:cs typeface="Arial" panose="020B0604020202020204" pitchFamily="34" charset="0"/>
              </a:rPr>
              <a:t> CI [.42021, 5.5161]; see Figure below) – </a:t>
            </a:r>
            <a:r>
              <a:rPr lang="en-GB" sz="1100" b="1" dirty="0">
                <a:latin typeface="Arial" panose="020B0604020202020204" pitchFamily="34" charset="0"/>
                <a:cs typeface="Arial" panose="020B0604020202020204" pitchFamily="34" charset="0"/>
              </a:rPr>
              <a:t>so what?</a:t>
            </a:r>
          </a:p>
          <a:p>
            <a:pPr algn="just"/>
            <a:endParaRPr lang="en-GB" sz="1100" dirty="0">
              <a:latin typeface="Arial" panose="020B0604020202020204" pitchFamily="34" charset="0"/>
              <a:cs typeface="Arial" panose="020B0604020202020204" pitchFamily="34" charset="0"/>
            </a:endParaRPr>
          </a:p>
          <a:p>
            <a:pPr algn="just"/>
            <a:endParaRPr lang="en-GB" dirty="0">
              <a:latin typeface="Arial" panose="020B0604020202020204" pitchFamily="34" charset="0"/>
              <a:cs typeface="Arial" panose="020B0604020202020204" pitchFamily="34" charset="0"/>
            </a:endParaRPr>
          </a:p>
        </p:txBody>
      </p:sp>
      <p:pic>
        <p:nvPicPr>
          <p:cNvPr id="18" name="Picture 17">
            <a:extLst>
              <a:ext uri="{FF2B5EF4-FFF2-40B4-BE49-F238E27FC236}">
                <a16:creationId xmlns:a16="http://schemas.microsoft.com/office/drawing/2014/main" id="{0348C265-7A4F-50F0-5A6A-3773348B8A27}"/>
              </a:ext>
            </a:extLst>
          </p:cNvPr>
          <p:cNvPicPr>
            <a:picLocks noChangeAspect="1"/>
          </p:cNvPicPr>
          <p:nvPr/>
        </p:nvPicPr>
        <p:blipFill>
          <a:blip r:embed="rId5"/>
          <a:stretch>
            <a:fillRect/>
          </a:stretch>
        </p:blipFill>
        <p:spPr>
          <a:xfrm>
            <a:off x="732823" y="5293470"/>
            <a:ext cx="3205069" cy="2212015"/>
          </a:xfrm>
          <a:prstGeom prst="rect">
            <a:avLst/>
          </a:prstGeom>
        </p:spPr>
      </p:pic>
      <p:sp>
        <p:nvSpPr>
          <p:cNvPr id="25" name="TextBox 24">
            <a:extLst>
              <a:ext uri="{FF2B5EF4-FFF2-40B4-BE49-F238E27FC236}">
                <a16:creationId xmlns:a16="http://schemas.microsoft.com/office/drawing/2014/main" id="{0B3130F5-9664-08A1-8257-5364B03C716A}"/>
              </a:ext>
            </a:extLst>
          </p:cNvPr>
          <p:cNvSpPr txBox="1"/>
          <p:nvPr/>
        </p:nvSpPr>
        <p:spPr>
          <a:xfrm>
            <a:off x="9132260" y="4499334"/>
            <a:ext cx="3550648" cy="5416868"/>
          </a:xfrm>
          <a:prstGeom prst="rect">
            <a:avLst/>
          </a:prstGeom>
          <a:noFill/>
        </p:spPr>
        <p:txBody>
          <a:bodyPr wrap="square" lIns="91440" tIns="45720" rIns="91440" bIns="45720" rtlCol="0" anchor="t">
            <a:spAutoFit/>
          </a:bodyPr>
          <a:lstStyle/>
          <a:p>
            <a:pPr algn="just"/>
            <a:endParaRPr lang="en-GB" sz="1100" dirty="0">
              <a:latin typeface="Arial" panose="020B0604020202020204" pitchFamily="34" charset="0"/>
              <a:cs typeface="Arial" panose="020B0604020202020204" pitchFamily="34" charset="0"/>
            </a:endParaRPr>
          </a:p>
          <a:p>
            <a:pPr algn="just"/>
            <a:r>
              <a:rPr lang="en-GB" sz="1100" b="1" dirty="0">
                <a:latin typeface="Arial"/>
                <a:cs typeface="Arial"/>
              </a:rPr>
              <a:t>Are you an esport player/athlete? </a:t>
            </a:r>
            <a:r>
              <a:rPr lang="en-GB" sz="1100" dirty="0">
                <a:latin typeface="Arial"/>
                <a:cs typeface="Arial"/>
              </a:rPr>
              <a:t>Would you like to be a participant in our next study? </a:t>
            </a:r>
            <a:endParaRPr lang="en-GB" sz="1100" dirty="0">
              <a:latin typeface="Arial" panose="020B0604020202020204" pitchFamily="34" charset="0"/>
              <a:cs typeface="Arial" panose="020B0604020202020204" pitchFamily="34" charset="0"/>
            </a:endParaRPr>
          </a:p>
          <a:p>
            <a:pPr algn="just"/>
            <a:endParaRPr lang="en-GB" sz="1100" b="1" dirty="0">
              <a:latin typeface="Arial" panose="020B0604020202020204" pitchFamily="34" charset="0"/>
              <a:cs typeface="Arial" panose="020B0604020202020204" pitchFamily="34" charset="0"/>
            </a:endParaRPr>
          </a:p>
          <a:p>
            <a:pPr algn="just"/>
            <a:r>
              <a:rPr lang="en-GB" sz="1100" b="1" dirty="0">
                <a:latin typeface="Arial"/>
                <a:cs typeface="Arial"/>
              </a:rPr>
              <a:t>Are you a researcher? </a:t>
            </a:r>
            <a:r>
              <a:rPr lang="en-GB" sz="1100" dirty="0">
                <a:latin typeface="Arial"/>
                <a:cs typeface="Arial"/>
              </a:rPr>
              <a:t>Would you like to collaborate on a future project?</a:t>
            </a:r>
          </a:p>
          <a:p>
            <a:pPr algn="just"/>
            <a:endParaRPr lang="en-GB" sz="1100" b="1" dirty="0">
              <a:latin typeface="Arial" panose="020B0604020202020204" pitchFamily="34" charset="0"/>
              <a:cs typeface="Arial" panose="020B0604020202020204" pitchFamily="34" charset="0"/>
            </a:endParaRPr>
          </a:p>
          <a:p>
            <a:pPr algn="just"/>
            <a:r>
              <a:rPr lang="en-GB" sz="1100" b="1" dirty="0">
                <a:latin typeface="Arial"/>
                <a:cs typeface="Arial"/>
              </a:rPr>
              <a:t>Please scan the QR code below and get in contact:</a:t>
            </a:r>
          </a:p>
          <a:p>
            <a:pPr algn="just"/>
            <a:endParaRPr lang="en-GB" sz="1100" b="1" dirty="0">
              <a:latin typeface="Arial" panose="020B0604020202020204" pitchFamily="34" charset="0"/>
              <a:cs typeface="Arial" panose="020B0604020202020204" pitchFamily="34" charset="0"/>
            </a:endParaRPr>
          </a:p>
          <a:p>
            <a:pPr algn="just"/>
            <a:endParaRPr lang="en-GB" sz="1100" b="1" dirty="0">
              <a:latin typeface="Arial" panose="020B0604020202020204" pitchFamily="34" charset="0"/>
              <a:cs typeface="Arial" panose="020B0604020202020204" pitchFamily="34" charset="0"/>
            </a:endParaRPr>
          </a:p>
          <a:p>
            <a:pPr algn="just"/>
            <a:endParaRPr lang="en-GB" sz="1100" b="1" dirty="0">
              <a:latin typeface="Arial" panose="020B0604020202020204" pitchFamily="34" charset="0"/>
              <a:cs typeface="Arial" panose="020B0604020202020204" pitchFamily="34" charset="0"/>
            </a:endParaRPr>
          </a:p>
          <a:p>
            <a:pPr algn="just"/>
            <a:endParaRPr lang="en-GB" sz="1100" b="1" dirty="0">
              <a:latin typeface="Arial" panose="020B0604020202020204" pitchFamily="34" charset="0"/>
              <a:cs typeface="Arial" panose="020B0604020202020204" pitchFamily="34" charset="0"/>
            </a:endParaRPr>
          </a:p>
          <a:p>
            <a:pPr algn="just"/>
            <a:endParaRPr lang="en-GB" sz="1100" b="1" dirty="0">
              <a:latin typeface="Arial" panose="020B0604020202020204" pitchFamily="34" charset="0"/>
              <a:cs typeface="Arial" panose="020B0604020202020204" pitchFamily="34" charset="0"/>
            </a:endParaRPr>
          </a:p>
          <a:p>
            <a:pPr algn="just"/>
            <a:endParaRPr lang="en-GB" sz="1100" b="1" dirty="0">
              <a:latin typeface="Arial" panose="020B0604020202020204" pitchFamily="34" charset="0"/>
              <a:cs typeface="Arial" panose="020B0604020202020204" pitchFamily="34" charset="0"/>
            </a:endParaRPr>
          </a:p>
          <a:p>
            <a:pPr algn="just"/>
            <a:endParaRPr lang="en-GB" sz="1100" b="1" dirty="0">
              <a:latin typeface="Arial" panose="020B0604020202020204" pitchFamily="34" charset="0"/>
              <a:cs typeface="Arial" panose="020B0604020202020204" pitchFamily="34" charset="0"/>
            </a:endParaRPr>
          </a:p>
          <a:p>
            <a:pPr algn="just"/>
            <a:endParaRPr lang="en-GB" sz="1100" b="1" dirty="0">
              <a:latin typeface="Arial" panose="020B0604020202020204" pitchFamily="34" charset="0"/>
              <a:cs typeface="Arial" panose="020B0604020202020204" pitchFamily="34" charset="0"/>
            </a:endParaRPr>
          </a:p>
          <a:p>
            <a:pPr algn="just"/>
            <a:endParaRPr lang="en-GB" sz="1100" b="1" dirty="0">
              <a:latin typeface="Arial" panose="020B0604020202020204" pitchFamily="34" charset="0"/>
              <a:cs typeface="Arial" panose="020B0604020202020204" pitchFamily="34" charset="0"/>
            </a:endParaRPr>
          </a:p>
          <a:p>
            <a:pPr algn="just"/>
            <a:endParaRPr lang="en-GB" sz="1100" b="1" dirty="0">
              <a:latin typeface="Arial" panose="020B0604020202020204" pitchFamily="34" charset="0"/>
              <a:cs typeface="Arial" panose="020B0604020202020204" pitchFamily="34" charset="0"/>
            </a:endParaRPr>
          </a:p>
          <a:p>
            <a:pPr algn="just"/>
            <a:endParaRPr lang="en-GB" sz="1100" b="1" dirty="0">
              <a:latin typeface="Arial" panose="020B0604020202020204" pitchFamily="34" charset="0"/>
              <a:cs typeface="Arial" panose="020B0604020202020204" pitchFamily="34" charset="0"/>
            </a:endParaRPr>
          </a:p>
          <a:p>
            <a:pPr algn="just"/>
            <a:r>
              <a:rPr lang="en-GB" sz="1200" b="1" i="1" dirty="0">
                <a:latin typeface="Arial"/>
                <a:cs typeface="Arial"/>
              </a:rPr>
              <a:t>Selected References</a:t>
            </a:r>
          </a:p>
          <a:p>
            <a:pPr algn="just"/>
            <a:endParaRPr lang="en-GB" sz="1100" b="1" dirty="0">
              <a:latin typeface="Arial" panose="020B0604020202020204" pitchFamily="34" charset="0"/>
              <a:cs typeface="Arial" panose="020B0604020202020204" pitchFamily="34" charset="0"/>
            </a:endParaRPr>
          </a:p>
          <a:p>
            <a:pPr algn="just"/>
            <a:r>
              <a:rPr lang="en-GB" sz="1100" dirty="0">
                <a:latin typeface="Arial" panose="020B0604020202020204" pitchFamily="34" charset="0"/>
                <a:cs typeface="Arial" panose="020B0604020202020204" pitchFamily="34" charset="0"/>
              </a:rPr>
              <a:t>Sharpe, B. T., </a:t>
            </a:r>
            <a:r>
              <a:rPr lang="en-GB" sz="1100" dirty="0" err="1">
                <a:latin typeface="Arial" panose="020B0604020202020204" pitchFamily="34" charset="0"/>
                <a:cs typeface="Arial" panose="020B0604020202020204" pitchFamily="34" charset="0"/>
              </a:rPr>
              <a:t>Besombes</a:t>
            </a:r>
            <a:r>
              <a:rPr lang="en-GB" sz="1100" dirty="0">
                <a:latin typeface="Arial" panose="020B0604020202020204" pitchFamily="34" charset="0"/>
                <a:cs typeface="Arial" panose="020B0604020202020204" pitchFamily="34" charset="0"/>
              </a:rPr>
              <a:t>, N., Welsh, M. R., &amp; Birch, P. D. (2023). Indexing Esport Performance. Journal of Electronic Gaming and Esports, 1(</a:t>
            </a:r>
            <a:r>
              <a:rPr lang="en-GB" sz="1100" dirty="0" err="1">
                <a:latin typeface="Arial" panose="020B0604020202020204" pitchFamily="34" charset="0"/>
                <a:cs typeface="Arial" panose="020B0604020202020204" pitchFamily="34" charset="0"/>
              </a:rPr>
              <a:t>aop</a:t>
            </a:r>
            <a:r>
              <a:rPr lang="en-GB" sz="1100" dirty="0">
                <a:latin typeface="Arial" panose="020B0604020202020204" pitchFamily="34" charset="0"/>
                <a:cs typeface="Arial" panose="020B0604020202020204" pitchFamily="34" charset="0"/>
              </a:rPr>
              <a:t>), 1-13.</a:t>
            </a:r>
          </a:p>
          <a:p>
            <a:pPr algn="just"/>
            <a:endParaRPr lang="en-GB" sz="1100" dirty="0">
              <a:latin typeface="Arial" panose="020B0604020202020204" pitchFamily="34" charset="0"/>
              <a:cs typeface="Arial" panose="020B0604020202020204" pitchFamily="34" charset="0"/>
            </a:endParaRPr>
          </a:p>
          <a:p>
            <a:pPr algn="just"/>
            <a:r>
              <a:rPr lang="en-GB" sz="1100" dirty="0">
                <a:latin typeface="Arial" panose="020B0604020202020204" pitchFamily="34" charset="0"/>
                <a:cs typeface="Arial" panose="020B0604020202020204" pitchFamily="34" charset="0"/>
              </a:rPr>
              <a:t>Smith, M., Sharpe, B. T., </a:t>
            </a:r>
            <a:r>
              <a:rPr lang="en-GB" sz="1100" dirty="0" err="1">
                <a:latin typeface="Arial" panose="020B0604020202020204" pitchFamily="34" charset="0"/>
                <a:cs typeface="Arial" panose="020B0604020202020204" pitchFamily="34" charset="0"/>
              </a:rPr>
              <a:t>Arumuham</a:t>
            </a:r>
            <a:r>
              <a:rPr lang="en-GB" sz="1100" dirty="0">
                <a:latin typeface="Arial" panose="020B0604020202020204" pitchFamily="34" charset="0"/>
                <a:cs typeface="Arial" panose="020B0604020202020204" pitchFamily="34" charset="0"/>
              </a:rPr>
              <a:t>, A., &amp; Birch, P. (2022). Examining the Predictors of Mental Ill Health in Esport Competitors. Healthcare, 10, (4), 626. </a:t>
            </a:r>
          </a:p>
          <a:p>
            <a:pPr algn="just"/>
            <a:endParaRPr lang="en-GB" dirty="0">
              <a:latin typeface="Arial" panose="020B0604020202020204" pitchFamily="34" charset="0"/>
              <a:cs typeface="Arial" panose="020B0604020202020204" pitchFamily="34" charset="0"/>
            </a:endParaRPr>
          </a:p>
        </p:txBody>
      </p:sp>
      <p:pic>
        <p:nvPicPr>
          <p:cNvPr id="29" name="Picture 28" descr="Qr code&#10;&#10;Description automatically generated">
            <a:extLst>
              <a:ext uri="{FF2B5EF4-FFF2-40B4-BE49-F238E27FC236}">
                <a16:creationId xmlns:a16="http://schemas.microsoft.com/office/drawing/2014/main" id="{0A486DAB-723C-C0A5-FE9D-AFA03DB437B8}"/>
              </a:ext>
            </a:extLst>
          </p:cNvPr>
          <p:cNvPicPr>
            <a:picLocks noChangeAspect="1"/>
          </p:cNvPicPr>
          <p:nvPr/>
        </p:nvPicPr>
        <p:blipFill rotWithShape="1">
          <a:blip r:embed="rId6">
            <a:extLst>
              <a:ext uri="{28A0092B-C50C-407E-A947-70E740481C1C}">
                <a14:useLocalDpi xmlns:a14="http://schemas.microsoft.com/office/drawing/2010/main" val="0"/>
              </a:ext>
            </a:extLst>
          </a:blip>
          <a:srcRect t="10532" b="11317"/>
          <a:stretch/>
        </p:blipFill>
        <p:spPr>
          <a:xfrm>
            <a:off x="9847346" y="6191233"/>
            <a:ext cx="1998825" cy="1562100"/>
          </a:xfrm>
          <a:prstGeom prst="rect">
            <a:avLst/>
          </a:prstGeom>
          <a:noFill/>
        </p:spPr>
      </p:pic>
      <p:sp>
        <p:nvSpPr>
          <p:cNvPr id="6" name="Rectangle 5">
            <a:extLst>
              <a:ext uri="{FF2B5EF4-FFF2-40B4-BE49-F238E27FC236}">
                <a16:creationId xmlns:a16="http://schemas.microsoft.com/office/drawing/2014/main" id="{30EAA3BA-9696-80AA-7597-9B2A88257901}"/>
              </a:ext>
            </a:extLst>
          </p:cNvPr>
          <p:cNvSpPr/>
          <p:nvPr/>
        </p:nvSpPr>
        <p:spPr>
          <a:xfrm>
            <a:off x="12720049" y="4607196"/>
            <a:ext cx="86517" cy="4997704"/>
          </a:xfrm>
          <a:prstGeom prst="rect">
            <a:avLst/>
          </a:prstGeom>
          <a:solidFill>
            <a:srgbClr val="0031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bg1"/>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A0F706FA-D959-1E49-04D9-99821FE40A71}"/>
              </a:ext>
            </a:extLst>
          </p:cNvPr>
          <p:cNvSpPr/>
          <p:nvPr/>
        </p:nvSpPr>
        <p:spPr>
          <a:xfrm flipV="1">
            <a:off x="192" y="9527079"/>
            <a:ext cx="12800493" cy="79210"/>
          </a:xfrm>
          <a:prstGeom prst="rect">
            <a:avLst/>
          </a:prstGeom>
          <a:solidFill>
            <a:srgbClr val="0031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bg1"/>
              </a:solidFill>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2D3C663-C4E9-F5CF-AA04-C34F1A8F3762}"/>
              </a:ext>
            </a:extLst>
          </p:cNvPr>
          <p:cNvSpPr/>
          <p:nvPr/>
        </p:nvSpPr>
        <p:spPr>
          <a:xfrm>
            <a:off x="3630" y="-4787"/>
            <a:ext cx="86517" cy="9573180"/>
          </a:xfrm>
          <a:prstGeom prst="rect">
            <a:avLst/>
          </a:prstGeom>
          <a:solidFill>
            <a:srgbClr val="0031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bg1"/>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F1D86174-C10E-2CAE-C951-C8A9A944CF0B}"/>
              </a:ext>
            </a:extLst>
          </p:cNvPr>
          <p:cNvSpPr/>
          <p:nvPr/>
        </p:nvSpPr>
        <p:spPr>
          <a:xfrm flipV="1">
            <a:off x="191" y="-37616"/>
            <a:ext cx="12800493" cy="79210"/>
          </a:xfrm>
          <a:prstGeom prst="rect">
            <a:avLst/>
          </a:prstGeom>
          <a:solidFill>
            <a:srgbClr val="0031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bg1"/>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4DDD9417-C5BF-4287-8AA9-B0186474635F}"/>
              </a:ext>
            </a:extLst>
          </p:cNvPr>
          <p:cNvSpPr txBox="1"/>
          <p:nvPr/>
        </p:nvSpPr>
        <p:spPr>
          <a:xfrm>
            <a:off x="4824454" y="3165025"/>
            <a:ext cx="8126240" cy="338554"/>
          </a:xfrm>
          <a:prstGeom prst="rect">
            <a:avLst/>
          </a:prstGeom>
          <a:noFill/>
        </p:spPr>
        <p:txBody>
          <a:bodyPr wrap="square" rtlCol="0">
            <a:spAutoFit/>
          </a:bodyPr>
          <a:lstStyle/>
          <a:p>
            <a:r>
              <a:rPr lang="en-GB" sz="1600" dirty="0">
                <a:solidFill>
                  <a:schemeClr val="bg1"/>
                </a:solidFill>
              </a:rPr>
              <a:t>Benjamin T. Sharpe</a:t>
            </a:r>
            <a:r>
              <a:rPr lang="en-GB" sz="1600" baseline="30000" dirty="0">
                <a:solidFill>
                  <a:schemeClr val="bg1"/>
                </a:solidFill>
              </a:rPr>
              <a:t>*,1</a:t>
            </a:r>
            <a:r>
              <a:rPr lang="en-GB" sz="1600" dirty="0">
                <a:solidFill>
                  <a:schemeClr val="bg1"/>
                </a:solidFill>
              </a:rPr>
              <a:t>, Emmanuel A. C. Obine</a:t>
            </a:r>
            <a:r>
              <a:rPr lang="en-GB" sz="1600" baseline="30000" dirty="0">
                <a:solidFill>
                  <a:schemeClr val="bg1"/>
                </a:solidFill>
              </a:rPr>
              <a:t>1</a:t>
            </a:r>
            <a:r>
              <a:rPr lang="en-GB" sz="1600" dirty="0">
                <a:solidFill>
                  <a:schemeClr val="bg1"/>
                </a:solidFill>
              </a:rPr>
              <a:t>, Phil D. J. Birch</a:t>
            </a:r>
            <a:r>
              <a:rPr lang="en-GB" sz="1600" baseline="30000" dirty="0">
                <a:solidFill>
                  <a:schemeClr val="bg1"/>
                </a:solidFill>
              </a:rPr>
              <a:t>2</a:t>
            </a:r>
            <a:r>
              <a:rPr lang="en-GB" sz="1600" dirty="0">
                <a:solidFill>
                  <a:schemeClr val="bg1"/>
                </a:solidFill>
              </a:rPr>
              <a:t>, Chris Pocock</a:t>
            </a:r>
            <a:r>
              <a:rPr lang="en-GB" sz="1600" baseline="30000" dirty="0">
                <a:solidFill>
                  <a:schemeClr val="bg1"/>
                </a:solidFill>
              </a:rPr>
              <a:t>2</a:t>
            </a:r>
            <a:r>
              <a:rPr lang="en-GB" sz="1600" dirty="0">
                <a:solidFill>
                  <a:schemeClr val="bg1"/>
                </a:solidFill>
              </a:rPr>
              <a:t>, &amp; Lee J. Moore</a:t>
            </a:r>
            <a:r>
              <a:rPr lang="en-GB" sz="1600" baseline="30000" dirty="0">
                <a:solidFill>
                  <a:schemeClr val="bg1"/>
                </a:solidFill>
              </a:rPr>
              <a:t>3</a:t>
            </a:r>
            <a:r>
              <a:rPr lang="en-GB" sz="1600" dirty="0">
                <a:solidFill>
                  <a:schemeClr val="bg1"/>
                </a:solidFill>
              </a:rPr>
              <a:t> </a:t>
            </a:r>
          </a:p>
        </p:txBody>
      </p:sp>
      <p:sp>
        <p:nvSpPr>
          <p:cNvPr id="19" name="TextBox 18">
            <a:extLst>
              <a:ext uri="{FF2B5EF4-FFF2-40B4-BE49-F238E27FC236}">
                <a16:creationId xmlns:a16="http://schemas.microsoft.com/office/drawing/2014/main" id="{DA1F156E-3D90-4BD6-A4A6-111C9BAB1EC8}"/>
              </a:ext>
            </a:extLst>
          </p:cNvPr>
          <p:cNvSpPr txBox="1"/>
          <p:nvPr/>
        </p:nvSpPr>
        <p:spPr>
          <a:xfrm>
            <a:off x="4653100" y="3558498"/>
            <a:ext cx="8133889" cy="830997"/>
          </a:xfrm>
          <a:prstGeom prst="rect">
            <a:avLst/>
          </a:prstGeom>
          <a:noFill/>
        </p:spPr>
        <p:txBody>
          <a:bodyPr wrap="square" rtlCol="0">
            <a:spAutoFit/>
          </a:bodyPr>
          <a:lstStyle/>
          <a:p>
            <a:pPr algn="ctr" fontAlgn="base"/>
            <a:r>
              <a:rPr lang="en-GB" sz="1600" baseline="30000" dirty="0">
                <a:solidFill>
                  <a:schemeClr val="bg1"/>
                </a:solidFill>
              </a:rPr>
              <a:t>1</a:t>
            </a:r>
            <a:r>
              <a:rPr lang="en-GB" sz="1600" dirty="0">
                <a:solidFill>
                  <a:schemeClr val="bg1"/>
                </a:solidFill>
              </a:rPr>
              <a:t>Institute of Education, Social and Life Sciences, University of Chichester, Chichester, UK  </a:t>
            </a:r>
          </a:p>
          <a:p>
            <a:pPr algn="ctr" fontAlgn="base"/>
            <a:r>
              <a:rPr lang="en-GB" sz="1600" baseline="30000" dirty="0">
                <a:solidFill>
                  <a:schemeClr val="bg1"/>
                </a:solidFill>
              </a:rPr>
              <a:t>2</a:t>
            </a:r>
            <a:r>
              <a:rPr lang="en-GB" sz="1600" dirty="0">
                <a:solidFill>
                  <a:schemeClr val="bg1"/>
                </a:solidFill>
              </a:rPr>
              <a:t>Institute of Sport, Nursing and Allied Health, University of Chichester, Chichester, UK </a:t>
            </a:r>
          </a:p>
          <a:p>
            <a:pPr algn="ctr" fontAlgn="base"/>
            <a:r>
              <a:rPr lang="en-GB" sz="1600" baseline="30000" dirty="0">
                <a:solidFill>
                  <a:schemeClr val="bg1"/>
                </a:solidFill>
              </a:rPr>
              <a:t>3</a:t>
            </a:r>
            <a:r>
              <a:rPr lang="en-GB" sz="1600" dirty="0">
                <a:solidFill>
                  <a:schemeClr val="bg1"/>
                </a:solidFill>
              </a:rPr>
              <a:t>Department for Health, Faculty of Humanities and Social Sciences, University of Bath, Bath, UK </a:t>
            </a:r>
          </a:p>
        </p:txBody>
      </p:sp>
    </p:spTree>
    <p:extLst>
      <p:ext uri="{BB962C8B-B14F-4D97-AF65-F5344CB8AC3E}">
        <p14:creationId xmlns:p14="http://schemas.microsoft.com/office/powerpoint/2010/main" val="9771796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116</TotalTime>
  <Words>677</Words>
  <Application>Microsoft Office PowerPoint</Application>
  <PresentationFormat>A3 Paper (297x420 mm)</PresentationFormat>
  <Paragraphs>64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Segoe UI Black</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Sharpe</dc:creator>
  <cp:lastModifiedBy>Emmanuel Obine</cp:lastModifiedBy>
  <cp:revision>365</cp:revision>
  <dcterms:created xsi:type="dcterms:W3CDTF">2023-03-27T17:57:34Z</dcterms:created>
  <dcterms:modified xsi:type="dcterms:W3CDTF">2023-06-25T20:44:13Z</dcterms:modified>
</cp:coreProperties>
</file>