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61" r:id="rId3"/>
    <p:sldId id="271" r:id="rId4"/>
    <p:sldId id="276" r:id="rId5"/>
    <p:sldId id="275" r:id="rId6"/>
    <p:sldId id="274" r:id="rId7"/>
    <p:sldId id="278" r:id="rId8"/>
    <p:sldId id="289" r:id="rId9"/>
    <p:sldId id="279" r:id="rId10"/>
    <p:sldId id="280" r:id="rId11"/>
    <p:sldId id="281" r:id="rId12"/>
    <p:sldId id="283" r:id="rId13"/>
    <p:sldId id="284" r:id="rId14"/>
    <p:sldId id="292" r:id="rId15"/>
    <p:sldId id="291" r:id="rId16"/>
    <p:sldId id="285" r:id="rId17"/>
    <p:sldId id="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DBF"/>
    <a:srgbClr val="E87C1E"/>
    <a:srgbClr val="AB1D75"/>
    <a:srgbClr val="5C2A84"/>
    <a:srgbClr val="8575AD"/>
    <a:srgbClr val="12B4CD"/>
    <a:srgbClr val="629F82"/>
    <a:srgbClr val="177E8D"/>
    <a:srgbClr val="859DA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7" autoAdjust="0"/>
    <p:restoredTop sz="84218" autoAdjust="0"/>
  </p:normalViewPr>
  <p:slideViewPr>
    <p:cSldViewPr snapToGrid="0">
      <p:cViewPr varScale="1">
        <p:scale>
          <a:sx n="93" d="100"/>
          <a:sy n="93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esearch\esports\FEPSAC%202022\FEPSAC%20Pro%20Mental%20Ill%20health%20prev%20bar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116766036460665"/>
          <c:y val="3.3721253194089536E-2"/>
          <c:w val="0.65412391202899811"/>
          <c:h val="0.6378714093495784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58-4977-B56E-CE8A9F0A1476}"/>
              </c:ext>
            </c:extLst>
          </c:dPt>
          <c:dPt>
            <c:idx val="1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58-4977-B56E-CE8A9F0A1476}"/>
              </c:ext>
            </c:extLst>
          </c:dPt>
          <c:dPt>
            <c:idx val="2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58-4977-B56E-CE8A9F0A1476}"/>
              </c:ext>
            </c:extLst>
          </c:dPt>
          <c:cat>
            <c:strRef>
              <c:f>Sheet1!$D$3:$D$5</c:f>
              <c:strCache>
                <c:ptCount val="3"/>
                <c:pt idx="0">
                  <c:v>Present study</c:v>
                </c:pt>
                <c:pt idx="1">
                  <c:v>Pereira et al.</c:v>
                </c:pt>
                <c:pt idx="2">
                  <c:v>Fosket &amp; Longstaff</c:v>
                </c:pt>
              </c:strCache>
            </c:strRef>
          </c:cat>
          <c:val>
            <c:numRef>
              <c:f>Sheet1!$E$3:$E$5</c:f>
              <c:numCache>
                <c:formatCode>General</c:formatCode>
                <c:ptCount val="3"/>
                <c:pt idx="0">
                  <c:v>60</c:v>
                </c:pt>
                <c:pt idx="1">
                  <c:v>22.2</c:v>
                </c:pt>
                <c:pt idx="2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58-4977-B56E-CE8A9F0A14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1691376"/>
        <c:axId val="2062433632"/>
      </c:barChart>
      <c:catAx>
        <c:axId val="206169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2433632"/>
        <c:crosses val="autoZero"/>
        <c:auto val="1"/>
        <c:lblAlgn val="ctr"/>
        <c:lblOffset val="100"/>
        <c:noMultiLvlLbl val="0"/>
      </c:catAx>
      <c:valAx>
        <c:axId val="2062433632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 b="1" dirty="0">
                    <a:solidFill>
                      <a:sysClr val="windowText" lastClr="000000"/>
                    </a:solidFill>
                  </a:rPr>
                  <a:t>Percentage</a:t>
                </a:r>
                <a:endParaRPr lang="en-GB" sz="1800" b="1" dirty="0">
                  <a:solidFill>
                    <a:sysClr val="windowText" lastClr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4.0748829311094248E-2"/>
              <c:y val="0.245806638768531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16913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11154757451053"/>
          <c:y val="0.14700517598343688"/>
          <c:w val="0.65433564035415892"/>
          <c:h val="0.624018209876543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689-4E0F-B54C-DFA6EA506418}"/>
              </c:ext>
            </c:extLst>
          </c:dPt>
          <c:dPt>
            <c:idx val="1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89-4E0F-B54C-DFA6EA506418}"/>
              </c:ext>
            </c:extLst>
          </c:dPt>
          <c:dPt>
            <c:idx val="2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89-4E0F-B54C-DFA6EA506418}"/>
              </c:ext>
            </c:extLst>
          </c:dPt>
          <c:cat>
            <c:strRef>
              <c:f>Sheet1!$D$26:$D$28</c:f>
              <c:strCache>
                <c:ptCount val="3"/>
                <c:pt idx="0">
                  <c:v>Present study</c:v>
                </c:pt>
                <c:pt idx="1">
                  <c:v>Pereira et al.</c:v>
                </c:pt>
                <c:pt idx="2">
                  <c:v>Fosket &amp; Longstaff</c:v>
                </c:pt>
              </c:strCache>
            </c:strRef>
          </c:cat>
          <c:val>
            <c:numRef>
              <c:f>Sheet1!$E$26:$E$28</c:f>
              <c:numCache>
                <c:formatCode>General</c:formatCode>
                <c:ptCount val="3"/>
                <c:pt idx="0">
                  <c:v>78.7</c:v>
                </c:pt>
                <c:pt idx="1">
                  <c:v>37.5</c:v>
                </c:pt>
                <c:pt idx="2">
                  <c:v>47.8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89-4E0F-B54C-DFA6EA5064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4003136"/>
        <c:axId val="1954001888"/>
      </c:barChart>
      <c:catAx>
        <c:axId val="19540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001888"/>
        <c:crosses val="autoZero"/>
        <c:auto val="1"/>
        <c:lblAlgn val="ctr"/>
        <c:lblOffset val="100"/>
        <c:noMultiLvlLbl val="0"/>
      </c:catAx>
      <c:valAx>
        <c:axId val="195400188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4003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45080433969324"/>
          <c:y val="0.11275185185185184"/>
          <c:w val="0.81124454420750713"/>
          <c:h val="0.642002469135802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34-4507-8911-AAB71A3A7AD6}"/>
              </c:ext>
            </c:extLst>
          </c:dPt>
          <c:dPt>
            <c:idx val="1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34-4507-8911-AAB71A3A7AD6}"/>
              </c:ext>
            </c:extLst>
          </c:dPt>
          <c:dPt>
            <c:idx val="2"/>
            <c:invertIfNegative val="0"/>
            <c:bubble3D val="0"/>
            <c:spPr>
              <a:noFill/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34-4507-8911-AAB71A3A7AD6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34-4507-8911-AAB71A3A7AD6}"/>
              </c:ext>
            </c:extLst>
          </c:dPt>
          <c:cat>
            <c:strRef>
              <c:f>Sheet1!$D$59:$D$62</c:f>
              <c:strCache>
                <c:ptCount val="4"/>
                <c:pt idx="0">
                  <c:v>None</c:v>
                </c:pt>
                <c:pt idx="1">
                  <c:v>Mild</c:v>
                </c:pt>
                <c:pt idx="2">
                  <c:v>Mod</c:v>
                </c:pt>
                <c:pt idx="3">
                  <c:v>Mod sev to sev</c:v>
                </c:pt>
              </c:strCache>
            </c:strRef>
          </c:cat>
          <c:val>
            <c:numRef>
              <c:f>Sheet1!$E$59:$E$62</c:f>
              <c:numCache>
                <c:formatCode>General</c:formatCode>
                <c:ptCount val="4"/>
                <c:pt idx="0">
                  <c:v>32</c:v>
                </c:pt>
                <c:pt idx="1">
                  <c:v>25</c:v>
                </c:pt>
                <c:pt idx="2">
                  <c:v>19.399999999999999</c:v>
                </c:pt>
                <c:pt idx="3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34-4507-8911-AAB71A3A7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3165632"/>
        <c:axId val="1963168128"/>
      </c:barChart>
      <c:catAx>
        <c:axId val="19631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168128"/>
        <c:crosses val="autoZero"/>
        <c:auto val="1"/>
        <c:lblAlgn val="ctr"/>
        <c:lblOffset val="100"/>
        <c:noMultiLvlLbl val="0"/>
      </c:catAx>
      <c:valAx>
        <c:axId val="1963168128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81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1656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0.31456</cdr:x>
      <cdr:y>0.12774</cdr:y>
    </cdr:from>
    <cdr:to>
      <cdr:x>0.58366</cdr:x>
      <cdr:y>0.25123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0D73615-2E09-657E-5BB9-DBB1BF70C42A}"/>
            </a:ext>
          </a:extLst>
        </cdr:cNvPr>
        <cdr:cNvSpPr txBox="1"/>
      </cdr:nvSpPr>
      <cdr:spPr>
        <a:xfrm xmlns:a="http://schemas.openxmlformats.org/drawingml/2006/main">
          <a:off x="1008991" y="413886"/>
          <a:ext cx="86316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b="1" dirty="0"/>
            <a:t>78.7%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0.7309</cdr:x>
      <cdr:y>0.46038</cdr:y>
    </cdr:from>
    <cdr:to>
      <cdr:x>1</cdr:x>
      <cdr:y>0.58387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074513B-FF92-3580-535A-84BD95DE0A56}"/>
            </a:ext>
          </a:extLst>
        </cdr:cNvPr>
        <cdr:cNvSpPr txBox="1"/>
      </cdr:nvSpPr>
      <cdr:spPr>
        <a:xfrm xmlns:a="http://schemas.openxmlformats.org/drawingml/2006/main">
          <a:off x="2412689" y="1491630"/>
          <a:ext cx="86316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b="1" dirty="0"/>
            <a:t>23.6%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D1769-9684-4B05-AADB-1F69FD68EDB5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E39A2-E1A3-4608-B5B4-242164DCB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06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8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54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348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12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42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5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4E39A2-E1A3-4608-B5B4-242164DCBF4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3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and image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194889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s 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FD14-D188-4AC3-A98B-5E5C2F0A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1" y="423949"/>
            <a:ext cx="4746369" cy="1375959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EDD78D-9DCB-4AA5-8996-591359999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6B4F4-0558-4C66-891B-6FC0D9DE5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402" y="2002902"/>
            <a:ext cx="4746368" cy="383283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EB3E-5E77-48C9-B3CB-14C33AC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22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FD14-D188-4AC3-A98B-5E5C2F0AE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550" y="714896"/>
            <a:ext cx="5552699" cy="135913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EDD78D-9DCB-4AA5-8996-591359999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1890" y="714896"/>
            <a:ext cx="4818611" cy="486294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6B4F4-0558-4C66-891B-6FC0D9DE5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10551" y="2244437"/>
            <a:ext cx="5552698" cy="333340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0EB3E-5E77-48C9-B3CB-14C33AC8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8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D30949-A260-404F-B545-22D06A333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595100"/>
          </a:xfrm>
        </p:spPr>
        <p:txBody>
          <a:bodyPr vert="eaVert"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C5D10-A3CE-47A7-88EE-ED36BA9E2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5951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36910-B71D-4933-BDA0-04AD5526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1031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8DC1522-342F-47E4-9CF7-D7732B4FB8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71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usiness Scho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0085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2468587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reative Digital Technolog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8545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638709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D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AF91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301194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ngineering &amp;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5A4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1473614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Fine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C85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1418647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Human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222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1181488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nservato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B100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4205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8467-0F19-45A6-9418-2F149E1C4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2538"/>
            <a:ext cx="9144000" cy="1575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62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sychology &amp; Couns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76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305366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Thea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7BA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585488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Education, Health &amp; Social Sci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004E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20351126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2C5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3416877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rofessional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DD0B8F-8BF1-4E3C-9229-3F012A63AB04}"/>
              </a:ext>
            </a:extLst>
          </p:cNvPr>
          <p:cNvSpPr/>
          <p:nvPr userDrawn="1"/>
        </p:nvSpPr>
        <p:spPr>
          <a:xfrm>
            <a:off x="0" y="0"/>
            <a:ext cx="6096000" cy="6088492"/>
          </a:xfrm>
          <a:prstGeom prst="rect">
            <a:avLst/>
          </a:prstGeom>
          <a:solidFill>
            <a:srgbClr val="0077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BDC48F-E98D-4D81-92F4-00FFC08E38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018" y="769508"/>
            <a:ext cx="4765963" cy="2988543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Department Presentation title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E133-B177-4CFC-8E1E-D9FE0D9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05F1BBD0-CBA6-4BBD-9AD4-A2F1DF30C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093229"/>
          </a:xfr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4E60E03-8C1D-4CDB-823D-EFE5137E7B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65017" y="3898668"/>
            <a:ext cx="4765963" cy="19703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Subtitle and Date</a:t>
            </a:r>
          </a:p>
        </p:txBody>
      </p:sp>
    </p:spTree>
    <p:extLst>
      <p:ext uri="{BB962C8B-B14F-4D97-AF65-F5344CB8AC3E}">
        <p14:creationId xmlns:p14="http://schemas.microsoft.com/office/powerpoint/2010/main" val="89945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5024-9FC8-450E-AD4D-592E11ECF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46D19-A94A-4E1C-869C-A9537C147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9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17F65-3426-4F70-A841-5625DBBC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44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D66F1-0EF4-427B-A506-71AA86E26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90E29-9D21-4EA1-9EDC-834D29028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21628"/>
            <a:ext cx="10515600" cy="102246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CA874-A269-4FDD-88B4-A938C8093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99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375E-6CB5-4BBF-B99E-F8FF77981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8C0B0-9AEF-4AFD-BB0E-89044BD43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3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67F8A-AFD3-4608-8A97-CB14D1005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34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B1526-EDB3-4D08-A158-2212E26A6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20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3D735-47E3-404D-AF75-AB02FD80B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8907E-BB0A-4B17-B37E-963102973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12175"/>
            <a:ext cx="5157787" cy="6929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C555DE-3311-40CE-8E5B-BBD8A2400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43447"/>
            <a:ext cx="5157787" cy="33250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4E8F89-5C8F-483F-97B5-121E0CBAA6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2175"/>
            <a:ext cx="5183188" cy="6929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F3AB0-7DD9-4317-BF9A-48E0FFB32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43447"/>
            <a:ext cx="5183188" cy="33250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205E9-C1E8-4479-81CB-F91E065C3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2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02AA-EA54-4ABD-A668-B4180128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94012-4178-4EB7-90B2-AA1E15894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88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62AA6-0BFE-415E-91D5-D5EF071A2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51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DB13-3611-4614-B1D7-D6540A244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29730"/>
            <a:ext cx="5145376" cy="1327669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66A7-AB52-4932-A27F-92341D197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615" y="729731"/>
            <a:ext cx="504602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84D5A-B621-4E40-B0FA-2C41D4D76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11184"/>
            <a:ext cx="5145376" cy="33921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B4935-62B3-44A4-A4CA-190330B7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1522-342F-47E4-9CF7-D7732B4FB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90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02512E-8062-401E-A810-9E4E2E470D9C}"/>
              </a:ext>
            </a:extLst>
          </p:cNvPr>
          <p:cNvSpPr/>
          <p:nvPr userDrawn="1"/>
        </p:nvSpPr>
        <p:spPr>
          <a:xfrm>
            <a:off x="0" y="6087512"/>
            <a:ext cx="12192000" cy="782549"/>
          </a:xfrm>
          <a:prstGeom prst="rect">
            <a:avLst/>
          </a:prstGeom>
          <a:solidFill>
            <a:srgbClr val="859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400" dirty="0">
              <a:solidFill>
                <a:schemeClr val="bg1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51688-8BC6-4365-9059-C2903A01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40639-DF12-4B59-A4EB-96EE5F00A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2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06743-5CF4-4CA1-B18E-3D4C94F0C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962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8DC1522-342F-47E4-9CF7-D7732B4FB87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57ED3A-EEB6-4D04-9835-7C969E066C32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4" y="6251311"/>
            <a:ext cx="1871405" cy="4245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2ED17A-115C-4211-88D6-6FDCD4717633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680" y="6373492"/>
            <a:ext cx="1395263" cy="17610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E92F3B2-C875-4272-BD25-73FF21D6C528}"/>
              </a:ext>
            </a:extLst>
          </p:cNvPr>
          <p:cNvSpPr txBox="1">
            <a:spLocks/>
          </p:cNvSpPr>
          <p:nvPr userDrawn="1"/>
        </p:nvSpPr>
        <p:spPr>
          <a:xfrm>
            <a:off x="7508486" y="6308517"/>
            <a:ext cx="2951357" cy="316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77"/>
              </a:rPr>
              <a:t>chi.ac.uk   |   #chiuni   |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7412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73" r:id="rId11"/>
    <p:sldLayoutId id="2147483659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Optim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859DAA"/>
          </a:solidFill>
          <a:latin typeface="Gill Sans MT Std Book" panose="020B0502020104020203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859DAA"/>
          </a:solidFill>
          <a:latin typeface="Gill Sans MT Std Book" panose="020B0502020104020203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859DAA"/>
          </a:solidFill>
          <a:latin typeface="Gill Sans MT Std Book" panose="020B0502020104020203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59DAA"/>
          </a:solidFill>
          <a:latin typeface="Gill Sans MT Std Book" panose="020B0502020104020203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59DAA"/>
          </a:solidFill>
          <a:latin typeface="Gill Sans MT Std Book" panose="020B0502020104020203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jesports.org/pages/authorguidelin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esports.com/en/gla1ve-steps-down-the-grueling-stress-in-esports-9437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2A93-E680-4809-820F-737C2A292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305929"/>
            <a:ext cx="5259531" cy="2988543"/>
          </a:xfrm>
        </p:spPr>
        <p:txBody>
          <a:bodyPr>
            <a:noAutofit/>
          </a:bodyPr>
          <a:lstStyle/>
          <a:p>
            <a:r>
              <a:rPr lang="en-GB" sz="4400" b="1" dirty="0"/>
              <a:t>Mental ill health in professional esports athletes: </a:t>
            </a:r>
            <a:br>
              <a:rPr lang="en-GB" sz="4400" b="1" dirty="0"/>
            </a:br>
            <a:r>
              <a:rPr lang="en-GB" sz="4400" b="1" dirty="0"/>
              <a:t>Prevalence and relationships </a:t>
            </a:r>
            <a:endParaRPr lang="en-US" sz="4400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010A2-1B05-4425-A68D-CB925DF3B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3563529"/>
            <a:ext cx="4765964" cy="1503513"/>
          </a:xfrm>
        </p:spPr>
        <p:txBody>
          <a:bodyPr>
            <a:noAutofit/>
          </a:bodyPr>
          <a:lstStyle/>
          <a:p>
            <a:r>
              <a:rPr lang="en-GB" sz="2400" dirty="0"/>
              <a:t>Phil Birch</a:t>
            </a:r>
          </a:p>
          <a:p>
            <a:r>
              <a:rPr lang="en-GB" sz="2400" dirty="0"/>
              <a:t>Ben Sharpe</a:t>
            </a:r>
          </a:p>
          <a:p>
            <a:r>
              <a:rPr lang="en-GB" sz="2400" dirty="0"/>
              <a:t>Angelica B. Ortiz de Gortari</a:t>
            </a:r>
          </a:p>
          <a:p>
            <a:r>
              <a:rPr lang="en-GB" sz="2400" dirty="0" err="1"/>
              <a:t>Aty</a:t>
            </a:r>
            <a:r>
              <a:rPr lang="en-GB" sz="2400" dirty="0"/>
              <a:t> Arumuham</a:t>
            </a:r>
          </a:p>
          <a:p>
            <a:r>
              <a:rPr lang="en-GB" sz="2400" dirty="0"/>
              <a:t>Matt Smith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5" name="Picture 4" descr="Online courses from University of Bergen">
            <a:extLst>
              <a:ext uri="{FF2B5EF4-FFF2-40B4-BE49-F238E27FC236}">
                <a16:creationId xmlns:a16="http://schemas.microsoft.com/office/drawing/2014/main" id="{A3B827C8-F2B8-43A5-91E6-C44AE9ADC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22" y="6295530"/>
            <a:ext cx="1955708" cy="35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6179013-98B8-4093-9964-01F15D83F4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1497" y="5639044"/>
            <a:ext cx="1361789" cy="1040635"/>
          </a:xfrm>
          <a:prstGeom prst="rect">
            <a:avLst/>
          </a:prstGeom>
        </p:spPr>
      </p:pic>
      <p:pic>
        <p:nvPicPr>
          <p:cNvPr id="8" name="Picture 6" descr="SCiP Alliance Research | SCiP Alliance">
            <a:extLst>
              <a:ext uri="{FF2B5EF4-FFF2-40B4-BE49-F238E27FC236}">
                <a16:creationId xmlns:a16="http://schemas.microsoft.com/office/drawing/2014/main" id="{6E753F5B-88E5-43C1-B103-B681D59705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53" y="6245196"/>
            <a:ext cx="1747464" cy="40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0E98D00A-56B4-409A-B7CC-35C46C00627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0" r="218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95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1" y="229299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- stressors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347839" y="5559179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E96526-A8A9-4523-A87D-FF9219F2B960}"/>
              </a:ext>
            </a:extLst>
          </p:cNvPr>
          <p:cNvSpPr/>
          <p:nvPr/>
        </p:nvSpPr>
        <p:spPr>
          <a:xfrm>
            <a:off x="143339" y="1267470"/>
            <a:ext cx="2880320" cy="18274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*Smith et al.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0E1D2B-F530-476F-98F5-B082FEE45013}"/>
              </a:ext>
            </a:extLst>
          </p:cNvPr>
          <p:cNvSpPr/>
          <p:nvPr/>
        </p:nvSpPr>
        <p:spPr>
          <a:xfrm>
            <a:off x="3226218" y="1296949"/>
            <a:ext cx="3737545" cy="5170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concerns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848FFDF-63B4-419A-B6EF-9D4EEB6FD565}"/>
              </a:ext>
            </a:extLst>
          </p:cNvPr>
          <p:cNvSpPr/>
          <p:nvPr/>
        </p:nvSpPr>
        <p:spPr>
          <a:xfrm>
            <a:off x="3226218" y="1937113"/>
            <a:ext cx="3737545" cy="5170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Game-specific uncertainty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0CA91F-4C0E-4730-92B2-D5CF0CE8B0CF}"/>
              </a:ext>
            </a:extLst>
          </p:cNvPr>
          <p:cNvSpPr/>
          <p:nvPr/>
        </p:nvSpPr>
        <p:spPr>
          <a:xfrm>
            <a:off x="3226218" y="2577277"/>
            <a:ext cx="3737545" cy="5170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In-game pressure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F6F4AE-F2A4-4C21-95CB-540A3269012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6963763" y="1555456"/>
            <a:ext cx="1916547" cy="482478"/>
          </a:xfrm>
          <a:prstGeom prst="straightConnector1">
            <a:avLst/>
          </a:prstGeom>
          <a:ln w="317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9E1A61-8984-45BE-B1EF-1AD9C0986B8D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963763" y="2195500"/>
            <a:ext cx="1916547" cy="120"/>
          </a:xfrm>
          <a:prstGeom prst="straightConnector1">
            <a:avLst/>
          </a:prstGeom>
          <a:ln w="317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CD7B78-3CC6-406F-8ABF-0CA138BC4BD3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6963763" y="2363907"/>
            <a:ext cx="1916547" cy="471877"/>
          </a:xfrm>
          <a:prstGeom prst="straightConnector1">
            <a:avLst/>
          </a:prstGeom>
          <a:ln w="3175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A6628-98FF-4081-9EED-172ACB4CD6ED}"/>
              </a:ext>
            </a:extLst>
          </p:cNvPr>
          <p:cNvSpPr/>
          <p:nvPr/>
        </p:nvSpPr>
        <p:spPr>
          <a:xfrm>
            <a:off x="8880310" y="1922373"/>
            <a:ext cx="3072341" cy="5170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DS, GHQ-12, PHQ-9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6AFBC1B-CA37-447B-A54D-ED0C36C6206E}"/>
              </a:ext>
            </a:extLst>
          </p:cNvPr>
          <p:cNvSpPr/>
          <p:nvPr/>
        </p:nvSpPr>
        <p:spPr>
          <a:xfrm>
            <a:off x="143338" y="3392103"/>
            <a:ext cx="2780552" cy="1826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Current professional sample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D470A33-B2A4-4451-B475-A0CC914AC8C4}"/>
              </a:ext>
            </a:extLst>
          </p:cNvPr>
          <p:cNvSpPr/>
          <p:nvPr/>
        </p:nvSpPr>
        <p:spPr>
          <a:xfrm>
            <a:off x="3142997" y="3489167"/>
            <a:ext cx="3677427" cy="51677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Competitive stressors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54CCCB-C778-4E01-B155-13815AC1EF6A}"/>
              </a:ext>
            </a:extLst>
          </p:cNvPr>
          <p:cNvSpPr/>
          <p:nvPr/>
        </p:nvSpPr>
        <p:spPr>
          <a:xfrm>
            <a:off x="3143080" y="4585646"/>
            <a:ext cx="3677344" cy="51677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Personal stressors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0DCE271-B723-4007-9A95-96BB2D3FB714}"/>
              </a:ext>
            </a:extLst>
          </p:cNvPr>
          <p:cNvSpPr/>
          <p:nvPr/>
        </p:nvSpPr>
        <p:spPr>
          <a:xfrm>
            <a:off x="7639991" y="3502083"/>
            <a:ext cx="4265332" cy="51677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.25**)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61FC3-64A7-4445-9801-1C0BD525231D}"/>
              </a:ext>
            </a:extLst>
          </p:cNvPr>
          <p:cNvCxnSpPr>
            <a:cxnSpLocks/>
          </p:cNvCxnSpPr>
          <p:nvPr/>
        </p:nvCxnSpPr>
        <p:spPr>
          <a:xfrm flipH="1">
            <a:off x="6853809" y="3745414"/>
            <a:ext cx="786181" cy="0"/>
          </a:xfrm>
          <a:prstGeom prst="straightConnector1">
            <a:avLst/>
          </a:prstGeom>
          <a:ln w="317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41946B-006F-4251-9A67-20602944B1E6}"/>
              </a:ext>
            </a:extLst>
          </p:cNvPr>
          <p:cNvCxnSpPr>
            <a:cxnSpLocks/>
          </p:cNvCxnSpPr>
          <p:nvPr/>
        </p:nvCxnSpPr>
        <p:spPr>
          <a:xfrm flipH="1">
            <a:off x="6853809" y="4828977"/>
            <a:ext cx="786181" cy="0"/>
          </a:xfrm>
          <a:prstGeom prst="straightConnector1">
            <a:avLst/>
          </a:prstGeom>
          <a:ln w="3175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743DD63-AAB9-4B08-A7C2-C1D14E3AEF05}"/>
              </a:ext>
            </a:extLst>
          </p:cNvPr>
          <p:cNvSpPr/>
          <p:nvPr/>
        </p:nvSpPr>
        <p:spPr>
          <a:xfrm>
            <a:off x="7639991" y="4576723"/>
            <a:ext cx="4265332" cy="51677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.38**), PHQ-9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.39**)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BEEDD5-656F-481B-8E7C-54B23D5D950E}"/>
              </a:ext>
            </a:extLst>
          </p:cNvPr>
          <p:cNvSpPr txBox="1"/>
          <p:nvPr/>
        </p:nvSpPr>
        <p:spPr>
          <a:xfrm>
            <a:off x="9023648" y="5078112"/>
            <a:ext cx="3168352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33" b="1" i="1" dirty="0"/>
              <a:t>Note. *p &lt; .05. **p &lt; .01.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5E1CCAA-D5BA-1929-6946-E1B648229FD0}"/>
              </a:ext>
            </a:extLst>
          </p:cNvPr>
          <p:cNvSpPr txBox="1"/>
          <p:nvPr/>
        </p:nvSpPr>
        <p:spPr>
          <a:xfrm>
            <a:off x="275140" y="5496481"/>
            <a:ext cx="1182012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*Sample: University-based FPS esports players competing at a high level </a:t>
            </a:r>
          </a:p>
          <a:p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  <p:bldP spid="39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– burnout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E96526-A8A9-4523-A87D-FF9219F2B960}"/>
              </a:ext>
            </a:extLst>
          </p:cNvPr>
          <p:cNvSpPr/>
          <p:nvPr/>
        </p:nvSpPr>
        <p:spPr>
          <a:xfrm>
            <a:off x="467263" y="1602419"/>
            <a:ext cx="3072341" cy="1826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0E1D2B-F530-476F-98F5-B082FEE45013}"/>
              </a:ext>
            </a:extLst>
          </p:cNvPr>
          <p:cNvSpPr/>
          <p:nvPr/>
        </p:nvSpPr>
        <p:spPr>
          <a:xfrm>
            <a:off x="3791745" y="1631898"/>
            <a:ext cx="3072340" cy="65291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sense of accomplishment </a:t>
            </a:r>
            <a:endParaRPr lang="en-GB" sz="2133" b="1" dirty="0">
              <a:solidFill>
                <a:schemeClr val="tx1"/>
              </a:solidFill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0CA91F-4C0E-4730-92B2-D5CF0CE8B0CF}"/>
              </a:ext>
            </a:extLst>
          </p:cNvPr>
          <p:cNvSpPr/>
          <p:nvPr/>
        </p:nvSpPr>
        <p:spPr>
          <a:xfrm>
            <a:off x="3791745" y="2912226"/>
            <a:ext cx="3072340" cy="6419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&amp; physical exhaustion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F6F4AE-F2A4-4C21-95CB-540A3269012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6864085" y="1958356"/>
            <a:ext cx="1440161" cy="41452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CD7B78-3CC6-406F-8ABF-0CA138BC4BD3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6864085" y="2698856"/>
            <a:ext cx="1440161" cy="534350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A6628-98FF-4081-9EED-172ACB4CD6ED}"/>
              </a:ext>
            </a:extLst>
          </p:cNvPr>
          <p:cNvSpPr/>
          <p:nvPr/>
        </p:nvSpPr>
        <p:spPr>
          <a:xfrm>
            <a:off x="8304246" y="2257322"/>
            <a:ext cx="3072341" cy="516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DS, GHQ-12, PHQ-9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6AFBC1B-CA37-447B-A54D-ED0C36C6206E}"/>
              </a:ext>
            </a:extLst>
          </p:cNvPr>
          <p:cNvSpPr/>
          <p:nvPr/>
        </p:nvSpPr>
        <p:spPr>
          <a:xfrm>
            <a:off x="527382" y="3844978"/>
            <a:ext cx="3072341" cy="1826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Current professional sample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D470A33-B2A4-4451-B475-A0CC914AC8C4}"/>
              </a:ext>
            </a:extLst>
          </p:cNvPr>
          <p:cNvSpPr/>
          <p:nvPr/>
        </p:nvSpPr>
        <p:spPr>
          <a:xfrm>
            <a:off x="3795360" y="3934167"/>
            <a:ext cx="3164736" cy="681388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Reduced sense of accomplishment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54CCCB-C778-4E01-B155-13815AC1EF6A}"/>
              </a:ext>
            </a:extLst>
          </p:cNvPr>
          <p:cNvSpPr/>
          <p:nvPr/>
        </p:nvSpPr>
        <p:spPr>
          <a:xfrm>
            <a:off x="3798017" y="5029597"/>
            <a:ext cx="3141227" cy="641960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Emotional &amp; Physical exhaustion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0DCE271-B723-4007-9A95-96BB2D3FB714}"/>
              </a:ext>
            </a:extLst>
          </p:cNvPr>
          <p:cNvSpPr/>
          <p:nvPr/>
        </p:nvSpPr>
        <p:spPr>
          <a:xfrm>
            <a:off x="7536160" y="3909053"/>
            <a:ext cx="4512501" cy="706504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.44**), GHQ-12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.26**), </a:t>
            </a:r>
          </a:p>
          <a:p>
            <a:pPr algn="ctr"/>
            <a:r>
              <a:rPr lang="en-GB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PHQ-9 (</a:t>
            </a:r>
            <a:r>
              <a:rPr lang="en-GB" sz="2133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.59**) 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61FC3-64A7-4445-9801-1C0BD525231D}"/>
              </a:ext>
            </a:extLst>
          </p:cNvPr>
          <p:cNvCxnSpPr>
            <a:cxnSpLocks/>
          </p:cNvCxnSpPr>
          <p:nvPr/>
        </p:nvCxnSpPr>
        <p:spPr>
          <a:xfrm flipH="1">
            <a:off x="6960096" y="4293095"/>
            <a:ext cx="560477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41946B-006F-4251-9A67-20602944B1E6}"/>
              </a:ext>
            </a:extLst>
          </p:cNvPr>
          <p:cNvCxnSpPr>
            <a:cxnSpLocks/>
          </p:cNvCxnSpPr>
          <p:nvPr/>
        </p:nvCxnSpPr>
        <p:spPr>
          <a:xfrm flipH="1">
            <a:off x="6960096" y="5287981"/>
            <a:ext cx="576064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743DD63-AAB9-4B08-A7C2-C1D14E3AEF05}"/>
              </a:ext>
            </a:extLst>
          </p:cNvPr>
          <p:cNvSpPr/>
          <p:nvPr/>
        </p:nvSpPr>
        <p:spPr>
          <a:xfrm>
            <a:off x="7536160" y="5022513"/>
            <a:ext cx="4512501" cy="51677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.41**), PHQ-9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.44**)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BEEDD5-656F-481B-8E7C-54B23D5D950E}"/>
              </a:ext>
            </a:extLst>
          </p:cNvPr>
          <p:cNvSpPr txBox="1"/>
          <p:nvPr/>
        </p:nvSpPr>
        <p:spPr>
          <a:xfrm>
            <a:off x="8976320" y="5671560"/>
            <a:ext cx="307234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33" b="1" i="1" dirty="0"/>
              <a:t>Note. *p &lt; .05. **p &lt; .01.</a:t>
            </a:r>
          </a:p>
        </p:txBody>
      </p:sp>
    </p:spTree>
    <p:extLst>
      <p:ext uri="{BB962C8B-B14F-4D97-AF65-F5344CB8AC3E}">
        <p14:creationId xmlns:p14="http://schemas.microsoft.com/office/powerpoint/2010/main" val="23839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  <p:bldP spid="39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– sleep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E96526-A8A9-4523-A87D-FF9219F2B960}"/>
              </a:ext>
            </a:extLst>
          </p:cNvPr>
          <p:cNvSpPr/>
          <p:nvPr/>
        </p:nvSpPr>
        <p:spPr>
          <a:xfrm>
            <a:off x="467263" y="1602419"/>
            <a:ext cx="3072341" cy="18265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</a:t>
            </a:r>
          </a:p>
          <a:p>
            <a:pPr algn="ctr"/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(2022)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0E1D2B-F530-476F-98F5-B082FEE45013}"/>
              </a:ext>
            </a:extLst>
          </p:cNvPr>
          <p:cNvSpPr/>
          <p:nvPr/>
        </p:nvSpPr>
        <p:spPr>
          <a:xfrm>
            <a:off x="3791745" y="1631898"/>
            <a:ext cx="2112232" cy="516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Disturbance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B0CA91F-4C0E-4730-92B2-D5CF0CE8B0CF}"/>
              </a:ext>
            </a:extLst>
          </p:cNvPr>
          <p:cNvSpPr/>
          <p:nvPr/>
        </p:nvSpPr>
        <p:spPr>
          <a:xfrm>
            <a:off x="3791745" y="2823293"/>
            <a:ext cx="2112233" cy="6946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Daytime dysfunction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3F6F4AE-F2A4-4C21-95CB-540A3269012E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903978" y="1890286"/>
            <a:ext cx="2400268" cy="48259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CD7B78-3CC6-406F-8ABF-0CA138BC4BD3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903978" y="2698856"/>
            <a:ext cx="2400268" cy="471757"/>
          </a:xfrm>
          <a:prstGeom prst="straightConnector1">
            <a:avLst/>
          </a:prstGeom>
          <a:ln w="381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DAA6628-98FF-4081-9EED-172ACB4CD6ED}"/>
              </a:ext>
            </a:extLst>
          </p:cNvPr>
          <p:cNvSpPr/>
          <p:nvPr/>
        </p:nvSpPr>
        <p:spPr>
          <a:xfrm>
            <a:off x="8304246" y="2257322"/>
            <a:ext cx="3072341" cy="5167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DS, GHQ-12, PHQ-9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6AFBC1B-CA37-447B-A54D-ED0C36C6206E}"/>
              </a:ext>
            </a:extLst>
          </p:cNvPr>
          <p:cNvSpPr/>
          <p:nvPr/>
        </p:nvSpPr>
        <p:spPr>
          <a:xfrm>
            <a:off x="527382" y="3844978"/>
            <a:ext cx="3072341" cy="1826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Current professional sample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D470A33-B2A4-4451-B475-A0CC914AC8C4}"/>
              </a:ext>
            </a:extLst>
          </p:cNvPr>
          <p:cNvSpPr/>
          <p:nvPr/>
        </p:nvSpPr>
        <p:spPr>
          <a:xfrm>
            <a:off x="3791741" y="4034709"/>
            <a:ext cx="2112236" cy="516775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Disturbance</a:t>
            </a:r>
            <a:endParaRPr lang="en-GB" sz="186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C54CCCB-C778-4E01-B155-13815AC1EF6A}"/>
              </a:ext>
            </a:extLst>
          </p:cNvPr>
          <p:cNvSpPr/>
          <p:nvPr/>
        </p:nvSpPr>
        <p:spPr>
          <a:xfrm>
            <a:off x="3791743" y="4775695"/>
            <a:ext cx="2112236" cy="770677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Daytime dysfunction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0DCE271-B723-4007-9A95-96BB2D3FB714}"/>
              </a:ext>
            </a:extLst>
          </p:cNvPr>
          <p:cNvSpPr/>
          <p:nvPr/>
        </p:nvSpPr>
        <p:spPr>
          <a:xfrm>
            <a:off x="7248128" y="3909053"/>
            <a:ext cx="4896545" cy="706504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.29*), GHQ-12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.30**), </a:t>
            </a:r>
          </a:p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PHQ-9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.50**) 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4161FC3-64A7-4445-9801-1C0BD525231D}"/>
              </a:ext>
            </a:extLst>
          </p:cNvPr>
          <p:cNvCxnSpPr>
            <a:cxnSpLocks/>
          </p:cNvCxnSpPr>
          <p:nvPr/>
        </p:nvCxnSpPr>
        <p:spPr>
          <a:xfrm flipH="1">
            <a:off x="5903978" y="4293096"/>
            <a:ext cx="1325357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41946B-006F-4251-9A67-20602944B1E6}"/>
              </a:ext>
            </a:extLst>
          </p:cNvPr>
          <p:cNvCxnSpPr>
            <a:cxnSpLocks/>
          </p:cNvCxnSpPr>
          <p:nvPr/>
        </p:nvCxnSpPr>
        <p:spPr>
          <a:xfrm flipH="1">
            <a:off x="5903978" y="5157193"/>
            <a:ext cx="1325357" cy="0"/>
          </a:xfrm>
          <a:prstGeom prst="straightConnector1">
            <a:avLst/>
          </a:prstGeom>
          <a:ln w="381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743DD63-AAB9-4B08-A7C2-C1D14E3AEF05}"/>
              </a:ext>
            </a:extLst>
          </p:cNvPr>
          <p:cNvSpPr/>
          <p:nvPr/>
        </p:nvSpPr>
        <p:spPr>
          <a:xfrm>
            <a:off x="7248128" y="4792864"/>
            <a:ext cx="4896545" cy="706504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DS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.51**), GHQ-12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.30**), </a:t>
            </a:r>
          </a:p>
          <a:p>
            <a:pPr algn="ctr"/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PHQ-9 (</a:t>
            </a:r>
            <a:r>
              <a:rPr lang="en-GB" sz="2133" b="1" i="1" dirty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GB" sz="2133" b="1" dirty="0">
                <a:latin typeface="Arial" panose="020B0604020202020204" pitchFamily="34" charset="0"/>
                <a:cs typeface="Arial" panose="020B0604020202020204" pitchFamily="34" charset="0"/>
              </a:rPr>
              <a:t>= .62**) 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BEEDD5-656F-481B-8E7C-54B23D5D950E}"/>
              </a:ext>
            </a:extLst>
          </p:cNvPr>
          <p:cNvSpPr txBox="1"/>
          <p:nvPr/>
        </p:nvSpPr>
        <p:spPr>
          <a:xfrm>
            <a:off x="8976320" y="5637246"/>
            <a:ext cx="307234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33" b="1" i="1" dirty="0"/>
              <a:t>Note. *p &lt; .05. **p &lt; .01.</a:t>
            </a:r>
          </a:p>
        </p:txBody>
      </p:sp>
    </p:spTree>
    <p:extLst>
      <p:ext uri="{BB962C8B-B14F-4D97-AF65-F5344CB8AC3E}">
        <p14:creationId xmlns:p14="http://schemas.microsoft.com/office/powerpoint/2010/main" val="326202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30" grpId="0" animBg="1"/>
      <p:bldP spid="39" grpId="0" animBg="1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and future directions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7381" y="1890117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Bias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Cross-sectional correlation design 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Causality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endParaRPr lang="it-IT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6109092" y="1890118"/>
            <a:ext cx="5472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research is needed to underpin evidence based healthcare provision to support mental health in esports.</a:t>
            </a:r>
            <a:endParaRPr lang="it-IT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87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7381" y="1163037"/>
            <a:ext cx="10996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contrast to professional FIFA players and traditional sports professionals, pro-FPS players have higher prevalence of distress, anxiety and depression.</a:t>
            </a:r>
          </a:p>
          <a:p>
            <a:pPr marL="609584" lvl="1"/>
            <a:endParaRPr lang="en-GB" sz="2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prevalence of mental ill health in our sample is high and more research is needed in other titles/genres. </a:t>
            </a:r>
          </a:p>
          <a:p>
            <a:pPr marL="609584" lvl="1"/>
            <a:endParaRPr lang="en-GB" sz="2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hope our findings can inform the development of evidence-based interventions designed to target specific aspects of stress, sleep, and burnout to improve the mental health of those who compete professionally in esports.</a:t>
            </a:r>
            <a:endParaRPr lang="it-IT" sz="2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03047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97062" y="410787"/>
            <a:ext cx="11997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IJESPORTS: - </a:t>
            </a:r>
            <a:r>
              <a:rPr lang="en-GB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issue on mental health in esports</a:t>
            </a:r>
            <a:r>
              <a:rPr lang="en-GB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0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D827FA9-8AC4-E9EB-69A9-40CE5C659766}"/>
              </a:ext>
            </a:extLst>
          </p:cNvPr>
          <p:cNvSpPr txBox="1"/>
          <p:nvPr/>
        </p:nvSpPr>
        <p:spPr>
          <a:xfrm>
            <a:off x="492291" y="1230470"/>
            <a:ext cx="1148634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R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esearch articles		Perspective pieces                   Reviews </a:t>
            </a:r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Donate 20%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money from the special issue to the most voted mental health charity relate to youth and video games.</a:t>
            </a: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Submissions authored entirely by post graduate students will have all fees waived. </a:t>
            </a: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Submission </a:t>
            </a:r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en-GB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ates: 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 Feb 2023 to 31 July 2023</a:t>
            </a: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https://www.ijesports.org/pages/authorguidelines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editor: 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Angelica Ortiz de Gortari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Angelica.ortizdegortari@uib.no</a:t>
            </a:r>
          </a:p>
          <a:p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26A1439-A8B2-EF51-AE4F-19D5FA8042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7" y="364551"/>
            <a:ext cx="2682241" cy="731799"/>
          </a:xfrm>
          <a:prstGeom prst="rect">
            <a:avLst/>
          </a:prstGeom>
        </p:spPr>
      </p:pic>
      <p:pic>
        <p:nvPicPr>
          <p:cNvPr id="10" name="Bild 9" descr="Spelkontroll kontur">
            <a:extLst>
              <a:ext uri="{FF2B5EF4-FFF2-40B4-BE49-F238E27FC236}">
                <a16:creationId xmlns:a16="http://schemas.microsoft.com/office/drawing/2014/main" id="{530CFFBE-47A0-C959-E02D-AEAA75DE78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72000" y="1230470"/>
            <a:ext cx="457200" cy="457200"/>
          </a:xfrm>
          <a:prstGeom prst="rect">
            <a:avLst/>
          </a:prstGeom>
        </p:spPr>
      </p:pic>
      <p:pic>
        <p:nvPicPr>
          <p:cNvPr id="11" name="Bild 10" descr="Spelkontroll kontur">
            <a:extLst>
              <a:ext uri="{FF2B5EF4-FFF2-40B4-BE49-F238E27FC236}">
                <a16:creationId xmlns:a16="http://schemas.microsoft.com/office/drawing/2014/main" id="{5A6B741C-0E6E-A4B9-E746-2DF37878A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6731" y="1230470"/>
            <a:ext cx="457200" cy="457200"/>
          </a:xfrm>
          <a:prstGeom prst="rect">
            <a:avLst/>
          </a:prstGeom>
        </p:spPr>
      </p:pic>
      <p:pic>
        <p:nvPicPr>
          <p:cNvPr id="12" name="Bild 11" descr="Spelkontroll kontur">
            <a:extLst>
              <a:ext uri="{FF2B5EF4-FFF2-40B4-BE49-F238E27FC236}">
                <a16:creationId xmlns:a16="http://schemas.microsoft.com/office/drawing/2014/main" id="{D2CC7817-3D99-B925-3A37-2D63ACBD05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02509" y="1230470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55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718785" y="1316766"/>
            <a:ext cx="6382437" cy="4627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get in touch.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Collaboration?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Ideas?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Constructive criticism?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(e.g., with data collection)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fr-FR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P.Birch@chi.ac.uk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fr-FR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Twitter: @philbirch02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fr-FR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Angelica.ortizdegortari@uib.no</a:t>
            </a:r>
            <a:endParaRPr lang="en-US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US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6951B7-2188-A586-E8FE-3561302FE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624" y="1316766"/>
            <a:ext cx="3428109" cy="3428109"/>
          </a:xfrm>
          <a:prstGeom prst="rect">
            <a:avLst/>
          </a:prstGeom>
        </p:spPr>
      </p:pic>
      <p:pic>
        <p:nvPicPr>
          <p:cNvPr id="15" name="Picture 14" descr="Online courses from University of Bergen">
            <a:extLst>
              <a:ext uri="{FF2B5EF4-FFF2-40B4-BE49-F238E27FC236}">
                <a16:creationId xmlns:a16="http://schemas.microsoft.com/office/drawing/2014/main" id="{6920B75F-A284-48A9-926C-E0769295B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22" y="6295530"/>
            <a:ext cx="1955708" cy="35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3B850B5-9830-4D9F-AFA1-359F22D3F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497" y="5639044"/>
            <a:ext cx="1361789" cy="1040635"/>
          </a:xfrm>
          <a:prstGeom prst="rect">
            <a:avLst/>
          </a:prstGeom>
        </p:spPr>
      </p:pic>
      <p:pic>
        <p:nvPicPr>
          <p:cNvPr id="17" name="Picture 6" descr="SCiP Alliance Research | SCiP Alliance">
            <a:extLst>
              <a:ext uri="{FF2B5EF4-FFF2-40B4-BE49-F238E27FC236}">
                <a16:creationId xmlns:a16="http://schemas.microsoft.com/office/drawing/2014/main" id="{03A19433-5928-4867-B837-8A0320C88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653" y="6245196"/>
            <a:ext cx="1747464" cy="40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70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387372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 identified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7381" y="944756"/>
            <a:ext cx="10996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used: Please indicate (scale 1-10) how stressful the following situations are for you (1 = not stressful; 10 = extremely stressful).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Fear of failure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Lack of logistical support from organisation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</a:p>
          <a:p>
            <a:pPr marL="609584" lvl="1"/>
            <a:r>
              <a:rPr lang="en-GB" sz="2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	What to do after being an esports competitor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20955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key terms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7381" y="1412777"/>
            <a:ext cx="11617291" cy="419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Mental health 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can be defined as ‘a state of wellbeing in which every individual </a:t>
            </a:r>
            <a:r>
              <a:rPr lang="en-US" sz="2667" dirty="0" err="1">
                <a:latin typeface="Arial" panose="020B0604020202020204" pitchFamily="34" charset="0"/>
                <a:cs typeface="Arial" panose="020B0604020202020204" pitchFamily="34" charset="0"/>
              </a:rPr>
              <a:t>realises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 his or her own potential, can cope with the normal stresses of life, can work productively and fruitfully, and is able to make a contribution to his or her community’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(The World Health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2014, pp. 231).</a:t>
            </a:r>
            <a:endParaRPr lang="en-US" sz="26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sz="266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2667" b="1" dirty="0">
                <a:latin typeface="Arial" panose="020B0604020202020204" pitchFamily="34" charset="0"/>
                <a:cs typeface="Arial" panose="020B0604020202020204" pitchFamily="34" charset="0"/>
              </a:rPr>
              <a:t>Mental ill health </a:t>
            </a:r>
            <a:r>
              <a:rPr lang="en-US" sz="2667" dirty="0">
                <a:latin typeface="Arial" panose="020B0604020202020204" pitchFamily="34" charset="0"/>
                <a:cs typeface="Arial" panose="020B0604020202020204" pitchFamily="34" charset="0"/>
              </a:rPr>
              <a:t>refers to a negative state of wellbeing, and severe mental ill health refers to diagnosable disorders such as depression or anxiety.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it-IT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4265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and mental ill health – elite athletes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746C9EFB-6E1E-40B7-8E77-736A21AC6473}"/>
              </a:ext>
            </a:extLst>
          </p:cNvPr>
          <p:cNvSpPr txBox="1"/>
          <p:nvPr/>
        </p:nvSpPr>
        <p:spPr>
          <a:xfrm>
            <a:off x="431370" y="1454173"/>
            <a:ext cx="5432129" cy="4524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Exposed to more than 600 Stressors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(Arnold et al. 2012).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133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More research needed to inform development of mental health support systems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(Rice et al. 2016).</a:t>
            </a:r>
            <a:endParaRPr lang="en-GB" sz="266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6">
            <a:extLst>
              <a:ext uri="{FF2B5EF4-FFF2-40B4-BE49-F238E27FC236}">
                <a16:creationId xmlns:a16="http://schemas.microsoft.com/office/drawing/2014/main" id="{B14DD8AA-D070-6EFF-C968-AA6E107022C4}"/>
              </a:ext>
            </a:extLst>
          </p:cNvPr>
          <p:cNvSpPr txBox="1"/>
          <p:nvPr/>
        </p:nvSpPr>
        <p:spPr>
          <a:xfrm>
            <a:off x="6389075" y="4100015"/>
            <a:ext cx="5086684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Lukas “gla1ve” </a:t>
            </a:r>
            <a:r>
              <a:rPr lang="en-GB" sz="2667" b="1" dirty="0" err="1">
                <a:latin typeface="Arial" panose="020B0604020202020204" pitchFamily="34" charset="0"/>
                <a:cs typeface="Arial" panose="020B0604020202020204" pitchFamily="34" charset="0"/>
              </a:rPr>
              <a:t>Rossander</a:t>
            </a:r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 switched to the bench to recover from ongoing psychological stress.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it-IT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hlinkClick r:id="rId2"/>
            <a:extLst>
              <a:ext uri="{FF2B5EF4-FFF2-40B4-BE49-F238E27FC236}">
                <a16:creationId xmlns:a16="http://schemas.microsoft.com/office/drawing/2014/main" id="{74803209-4556-81C0-AF8D-66B5D8084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1376116"/>
            <a:ext cx="5004739" cy="2669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 and mental ill health in esports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7381" y="1137585"/>
            <a:ext cx="5659876" cy="4627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Pereira et al. (2021)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(FIFA)</a:t>
            </a:r>
          </a:p>
          <a:p>
            <a:endParaRPr lang="en-GB" sz="2667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prevalence of mental ill health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37% depressive symptoms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22% anxiety symptoms 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endParaRPr lang="en-GB" sz="2667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Distress positively related to: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Depressive symptoms 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 symptoms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4707A175-F687-480B-9FFF-3DC57D2E4BED}"/>
              </a:ext>
            </a:extLst>
          </p:cNvPr>
          <p:cNvSpPr txBox="1"/>
          <p:nvPr/>
        </p:nvSpPr>
        <p:spPr>
          <a:xfrm>
            <a:off x="6329317" y="1137585"/>
            <a:ext cx="6086962" cy="542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 et al. (2022) </a:t>
            </a: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(University-based FPS esports competing at a high level)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Predictors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phobia anxiety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endParaRPr lang="en-GB" sz="2667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  <a:p>
            <a:pPr marL="990575" lvl="1" indent="-380990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ill health</a:t>
            </a:r>
          </a:p>
          <a:p>
            <a:endParaRPr lang="en-GB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1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and hypotheses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935D955-B05A-11D0-64D4-F1BB0DDFAA92}"/>
              </a:ext>
            </a:extLst>
          </p:cNvPr>
          <p:cNvSpPr/>
          <p:nvPr/>
        </p:nvSpPr>
        <p:spPr>
          <a:xfrm>
            <a:off x="719403" y="3778340"/>
            <a:ext cx="3648405" cy="182658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3624311-BF77-187C-C3DE-A46180DA167D}"/>
              </a:ext>
            </a:extLst>
          </p:cNvPr>
          <p:cNvSpPr/>
          <p:nvPr/>
        </p:nvSpPr>
        <p:spPr>
          <a:xfrm>
            <a:off x="6864086" y="3429000"/>
            <a:ext cx="4846271" cy="2547701"/>
          </a:xfrm>
          <a:prstGeom prst="round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Mental ill health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Anxiety/depression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Severe depressive symptoms</a:t>
            </a: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Psychological distress</a:t>
            </a:r>
          </a:p>
        </p:txBody>
      </p:sp>
      <p:sp>
        <p:nvSpPr>
          <p:cNvPr id="10" name="CasellaDiTesto 6">
            <a:extLst>
              <a:ext uri="{FF2B5EF4-FFF2-40B4-BE49-F238E27FC236}">
                <a16:creationId xmlns:a16="http://schemas.microsoft.com/office/drawing/2014/main" id="{EBDDF67C-1834-DC83-5B8D-AA16256E378C}"/>
              </a:ext>
            </a:extLst>
          </p:cNvPr>
          <p:cNvSpPr txBox="1"/>
          <p:nvPr/>
        </p:nvSpPr>
        <p:spPr>
          <a:xfrm>
            <a:off x="527381" y="1412776"/>
            <a:ext cx="11521281" cy="2144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1) Explore prevalence of mental ill health symptoms in pro esports sample.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67" b="1" dirty="0">
                <a:latin typeface="Arial" panose="020B0604020202020204" pitchFamily="34" charset="0"/>
                <a:cs typeface="Arial" panose="020B0604020202020204" pitchFamily="34" charset="0"/>
              </a:rPr>
              <a:t>2) Examine relationships between relevant variables.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667" dirty="0">
              <a:solidFill>
                <a:srgbClr val="5B5B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76697C4-D87D-2374-E7CF-9471CFC12EFF}"/>
              </a:ext>
            </a:extLst>
          </p:cNvPr>
          <p:cNvCxnSpPr>
            <a:cxnSpLocks/>
          </p:cNvCxnSpPr>
          <p:nvPr/>
        </p:nvCxnSpPr>
        <p:spPr>
          <a:xfrm flipV="1">
            <a:off x="4367808" y="4691631"/>
            <a:ext cx="2496277" cy="740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45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39"/>
            <a:ext cx="1113723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it-IT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9349" y="1165774"/>
            <a:ext cx="9409047" cy="5017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en-GB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72 (116 in total, 44 incomplete)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Age: </a:t>
            </a:r>
            <a:r>
              <a:rPr lang="en-GB" sz="2667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23.4, </a:t>
            </a:r>
            <a:r>
              <a:rPr lang="en-GB" sz="2667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4.2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Level: Pro (</a:t>
            </a:r>
            <a:r>
              <a:rPr lang="en-GB" sz="2667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667" i="1" baseline="-25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35.6, </a:t>
            </a:r>
            <a:r>
              <a:rPr lang="en-GB" sz="2667" i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29.3)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Genre: FPS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CS:GO = 51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GB" sz="2667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Valorant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12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R6S = 7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Overwatch = 2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endParaRPr lang="en-GB" sz="2133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Prize money: 30.6% at least one €500k+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4E5793A1-C95B-457E-ABE4-E4E45811CD4A}"/>
              </a:ext>
            </a:extLst>
          </p:cNvPr>
          <p:cNvSpPr txBox="1"/>
          <p:nvPr/>
        </p:nvSpPr>
        <p:spPr>
          <a:xfrm>
            <a:off x="6960096" y="1412776"/>
            <a:ext cx="5088565" cy="2636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survey via Qualtrics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</a:t>
            </a:r>
          </a:p>
          <a:p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Jan 2022 – June 2022</a:t>
            </a:r>
            <a:endParaRPr lang="it-IT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77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13024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- measures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7381" y="1263868"/>
            <a:ext cx="11233248" cy="4360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</a:p>
          <a:p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Collated stressors from traditional sports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Sakar &amp; Fletcher, 2016) 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esports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(e.g., Smith et al. 2019).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panel of players and coaches ranked stressor importance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Competitive 	(e.g., worries about skill level)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 Organisational 	(e.g., contract issues) 	 </a:t>
            </a: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Personal 		(e.g., what to do after competing)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34114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378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 - measures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9350" y="1460414"/>
            <a:ext cx="5376597" cy="3375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Pittsburgh Sleep Quality Index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Buysse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1989).</a:t>
            </a:r>
          </a:p>
          <a:p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67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Burnout</a:t>
            </a:r>
            <a:r>
              <a:rPr lang="en-GB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Athlete Burnout Questionnaire 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Raedeke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Smith, 2001).</a:t>
            </a: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en-GB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5550241" y="639995"/>
            <a:ext cx="6528725" cy="5776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67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Psychological distress</a:t>
            </a:r>
            <a:r>
              <a:rPr lang="it-IT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Distress Screener </a:t>
            </a:r>
            <a:r>
              <a:rPr lang="it-IT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(Foskett &amp; Longstaff, 2017)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FDOF H+ Gulliver RM"/>
              </a:rPr>
              <a:t>Recently suffered from worry</a:t>
            </a:r>
            <a:r>
              <a:rPr lang="en-GB" sz="2800" dirty="0">
                <a:solidFill>
                  <a:srgbClr val="000000"/>
                </a:solidFill>
                <a:latin typeface="AFDOF H+ Gulliver RM"/>
              </a:rPr>
              <a:t>, felt tense, suffered </a:t>
            </a:r>
            <a:r>
              <a:rPr lang="en-GB" sz="2800" b="0" i="0" u="none" strike="noStrike" baseline="0" dirty="0">
                <a:solidFill>
                  <a:srgbClr val="000000"/>
                </a:solidFill>
                <a:latin typeface="AFDOF H+ Gulliver RM"/>
              </a:rPr>
              <a:t>from listlessness (lack of interest, energy, or spirit).</a:t>
            </a:r>
            <a:endParaRPr lang="it-IT" sz="36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it-IT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667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anxiety and depression</a:t>
            </a:r>
            <a:r>
              <a:rPr lang="it-IT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General Health Questionnaire – short form </a:t>
            </a:r>
            <a:r>
              <a:rPr lang="it-IT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(GHQ-12; Goldberg et al., 1997).</a:t>
            </a:r>
          </a:p>
          <a:p>
            <a:endParaRPr lang="it-IT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667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depressive symptoms</a:t>
            </a:r>
            <a:r>
              <a:rPr lang="it-IT" sz="2667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Patient Health Questionnaire </a:t>
            </a:r>
            <a:r>
              <a:rPr lang="it-IT" sz="24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(PHQ-9; Johnson et al., 2002).</a:t>
            </a:r>
            <a:endParaRPr lang="it-IT" sz="2133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endParaRPr lang="it-IT" sz="2667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82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27382" y="564940"/>
            <a:ext cx="11137237" cy="103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733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- prevalence</a:t>
            </a:r>
          </a:p>
          <a:p>
            <a:pPr algn="r"/>
            <a:endParaRPr lang="it-IT" sz="2400" dirty="0">
              <a:solidFill>
                <a:srgbClr val="5B5B5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05555" y="1406097"/>
            <a:ext cx="3229855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Distress screener*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1521280" y="6214083"/>
            <a:ext cx="623392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" name="CasellaDiTesto 6">
            <a:extLst>
              <a:ext uri="{FF2B5EF4-FFF2-40B4-BE49-F238E27FC236}">
                <a16:creationId xmlns:a16="http://schemas.microsoft.com/office/drawing/2014/main" id="{3E77F975-1804-41F2-9F6F-E92FD3919B0F}"/>
              </a:ext>
            </a:extLst>
          </p:cNvPr>
          <p:cNvSpPr txBox="1"/>
          <p:nvPr/>
        </p:nvSpPr>
        <p:spPr>
          <a:xfrm>
            <a:off x="5327910" y="1406097"/>
            <a:ext cx="195680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GHQ-12*</a:t>
            </a:r>
          </a:p>
        </p:txBody>
      </p:sp>
      <p:sp>
        <p:nvSpPr>
          <p:cNvPr id="9" name="CasellaDiTesto 6">
            <a:extLst>
              <a:ext uri="{FF2B5EF4-FFF2-40B4-BE49-F238E27FC236}">
                <a16:creationId xmlns:a16="http://schemas.microsoft.com/office/drawing/2014/main" id="{5767BAD5-9C4B-46FF-A0EA-8EF55C399222}"/>
              </a:ext>
            </a:extLst>
          </p:cNvPr>
          <p:cNvSpPr txBox="1"/>
          <p:nvPr/>
        </p:nvSpPr>
        <p:spPr>
          <a:xfrm>
            <a:off x="9456373" y="1406037"/>
            <a:ext cx="16586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PHQ-9*</a:t>
            </a:r>
            <a:r>
              <a:rPr lang="en-GB" sz="2667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DB88067-21F8-0ABE-2395-E73EB2D96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6570785"/>
              </p:ext>
            </p:extLst>
          </p:nvPr>
        </p:nvGraphicFramePr>
        <p:xfrm>
          <a:off x="-48683" y="1796819"/>
          <a:ext cx="427611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68CB383-A252-4A1C-CE63-ED3B11990E98}"/>
              </a:ext>
            </a:extLst>
          </p:cNvPr>
          <p:cNvGraphicFramePr>
            <a:graphicFrameLocks/>
          </p:cNvGraphicFramePr>
          <p:nvPr/>
        </p:nvGraphicFramePr>
        <p:xfrm>
          <a:off x="3599723" y="1701288"/>
          <a:ext cx="42768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8CF3F07-CF0C-5EA0-7959-2002A06DD325}"/>
              </a:ext>
            </a:extLst>
          </p:cNvPr>
          <p:cNvGraphicFramePr>
            <a:graphicFrameLocks/>
          </p:cNvGraphicFramePr>
          <p:nvPr/>
        </p:nvGraphicFramePr>
        <p:xfrm>
          <a:off x="7728181" y="1796819"/>
          <a:ext cx="42768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77E40DD-EC25-3C58-01D3-7F12A36AAD00}"/>
              </a:ext>
            </a:extLst>
          </p:cNvPr>
          <p:cNvSpPr txBox="1"/>
          <p:nvPr/>
        </p:nvSpPr>
        <p:spPr>
          <a:xfrm>
            <a:off x="1269667" y="2780734"/>
            <a:ext cx="100378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67" b="1" dirty="0"/>
              <a:t>60%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261B8F4-E80F-012B-4659-3CD37C23F383}"/>
              </a:ext>
            </a:extLst>
          </p:cNvPr>
          <p:cNvSpPr txBox="1"/>
          <p:nvPr/>
        </p:nvSpPr>
        <p:spPr>
          <a:xfrm>
            <a:off x="172215" y="5607388"/>
            <a:ext cx="61194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Pereira: FIFA     </a:t>
            </a:r>
            <a:r>
              <a:rPr lang="en-GB" sz="2800" dirty="0" err="1"/>
              <a:t>Fosket</a:t>
            </a:r>
            <a:r>
              <a:rPr lang="en-GB" sz="2800" dirty="0"/>
              <a:t>: Traditional sports 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222FDC8-AEF8-EEAB-3A46-2A6867BE8DF5}"/>
              </a:ext>
            </a:extLst>
          </p:cNvPr>
          <p:cNvSpPr/>
          <p:nvPr/>
        </p:nvSpPr>
        <p:spPr>
          <a:xfrm>
            <a:off x="-175008" y="46012"/>
            <a:ext cx="1217998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3600" b="1" dirty="0">
                <a:ln/>
                <a:solidFill>
                  <a:schemeClr val="accent4"/>
                </a:solidFill>
              </a:rPr>
              <a:t>Why do FPS and FIFA players have different distress levels?</a:t>
            </a:r>
          </a:p>
        </p:txBody>
      </p:sp>
    </p:spTree>
    <p:extLst>
      <p:ext uri="{BB962C8B-B14F-4D97-AF65-F5344CB8AC3E}">
        <p14:creationId xmlns:p14="http://schemas.microsoft.com/office/powerpoint/2010/main" val="65821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  <p:bldGraphic spid="14" grpId="0">
        <p:bldAsOne/>
      </p:bldGraphic>
      <p:bldP spid="2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University of Chichester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314F"/>
      </a:accent1>
      <a:accent2>
        <a:srgbClr val="859DAA"/>
      </a:accent2>
      <a:accent3>
        <a:srgbClr val="BAB177"/>
      </a:accent3>
      <a:accent4>
        <a:srgbClr val="EF4223"/>
      </a:accent4>
      <a:accent5>
        <a:srgbClr val="177E8D"/>
      </a:accent5>
      <a:accent6>
        <a:srgbClr val="8575AD"/>
      </a:accent6>
      <a:hlink>
        <a:srgbClr val="47C0B7"/>
      </a:hlink>
      <a:folHlink>
        <a:srgbClr val="BAB17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3776</TotalTime>
  <Words>1145</Words>
  <Application>Microsoft Office PowerPoint</Application>
  <PresentationFormat>Widescreen</PresentationFormat>
  <Paragraphs>213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AFDOF H+ Gulliver RM</vt:lpstr>
      <vt:lpstr>Arial</vt:lpstr>
      <vt:lpstr>Calibri</vt:lpstr>
      <vt:lpstr>Gill Sans MT</vt:lpstr>
      <vt:lpstr>Gill Sans MT Std Book</vt:lpstr>
      <vt:lpstr>Optima</vt:lpstr>
      <vt:lpstr>Times New Roman</vt:lpstr>
      <vt:lpstr>Office Theme</vt:lpstr>
      <vt:lpstr>Mental ill health in professional esports athletes:  Prevalence and relationships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Choose Chichester</dc:title>
  <dc:creator>Sandra Whitehurst</dc:creator>
  <cp:lastModifiedBy>Phil Birch</cp:lastModifiedBy>
  <cp:revision>240</cp:revision>
  <dcterms:created xsi:type="dcterms:W3CDTF">2019-08-06T08:32:48Z</dcterms:created>
  <dcterms:modified xsi:type="dcterms:W3CDTF">2022-11-23T09:11:08Z</dcterms:modified>
</cp:coreProperties>
</file>