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  <p:sldId id="261" r:id="rId6"/>
    <p:sldId id="271" r:id="rId7"/>
    <p:sldId id="276" r:id="rId8"/>
    <p:sldId id="275" r:id="rId9"/>
    <p:sldId id="274" r:id="rId10"/>
    <p:sldId id="278" r:id="rId11"/>
    <p:sldId id="289" r:id="rId12"/>
    <p:sldId id="279" r:id="rId13"/>
    <p:sldId id="280" r:id="rId14"/>
    <p:sldId id="281" r:id="rId15"/>
    <p:sldId id="283" r:id="rId16"/>
    <p:sldId id="284" r:id="rId17"/>
    <p:sldId id="285" r:id="rId18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DC300"/>
    <a:srgbClr val="172983"/>
    <a:srgbClr val="000066"/>
    <a:srgbClr val="5B5B5B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esearch\esports\FEPSAC%202022\FEPSAC%20Pro%20Mental%20Ill%20health%20prev%20bar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49776401381189"/>
          <c:y val="0.11602692293448875"/>
          <c:w val="0.65412391202899811"/>
          <c:h val="0.637871409349578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58-4977-B56E-CE8A9F0A1476}"/>
              </c:ext>
            </c:extLst>
          </c:dPt>
          <c:dPt>
            <c:idx val="1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58-4977-B56E-CE8A9F0A1476}"/>
              </c:ext>
            </c:extLst>
          </c:dPt>
          <c:dPt>
            <c:idx val="2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58-4977-B56E-CE8A9F0A1476}"/>
              </c:ext>
            </c:extLst>
          </c:dPt>
          <c:cat>
            <c:strRef>
              <c:f>Sheet1!$D$3:$D$5</c:f>
              <c:strCache>
                <c:ptCount val="3"/>
                <c:pt idx="0">
                  <c:v>Present study</c:v>
                </c:pt>
                <c:pt idx="1">
                  <c:v>Pereira et al.</c:v>
                </c:pt>
                <c:pt idx="2">
                  <c:v>Fosket &amp; Longstaff</c:v>
                </c:pt>
              </c:strCache>
            </c:strRef>
          </c:cat>
          <c:val>
            <c:numRef>
              <c:f>Sheet1!$E$3:$E$5</c:f>
              <c:numCache>
                <c:formatCode>General</c:formatCode>
                <c:ptCount val="3"/>
                <c:pt idx="0">
                  <c:v>60</c:v>
                </c:pt>
                <c:pt idx="1">
                  <c:v>22.2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58-4977-B56E-CE8A9F0A1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1691376"/>
        <c:axId val="2062433632"/>
      </c:barChart>
      <c:catAx>
        <c:axId val="206169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433632"/>
        <c:crosses val="autoZero"/>
        <c:auto val="1"/>
        <c:lblAlgn val="ctr"/>
        <c:lblOffset val="100"/>
        <c:noMultiLvlLbl val="0"/>
      </c:catAx>
      <c:valAx>
        <c:axId val="206243363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000" b="1" dirty="0">
                    <a:solidFill>
                      <a:sysClr val="windowText" lastClr="000000"/>
                    </a:solidFill>
                  </a:rPr>
                  <a:t>Percentage</a:t>
                </a:r>
                <a:endParaRPr lang="en-GB" sz="1800" b="1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0748829311094248E-2"/>
              <c:y val="0.24580663876853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6913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11154757451053"/>
          <c:y val="0.14700517598343688"/>
          <c:w val="0.65433564035415892"/>
          <c:h val="0.624018209876543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689-4E0F-B54C-DFA6EA506418}"/>
              </c:ext>
            </c:extLst>
          </c:dPt>
          <c:dPt>
            <c:idx val="1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89-4E0F-B54C-DFA6EA506418}"/>
              </c:ext>
            </c:extLst>
          </c:dPt>
          <c:dPt>
            <c:idx val="2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89-4E0F-B54C-DFA6EA506418}"/>
              </c:ext>
            </c:extLst>
          </c:dPt>
          <c:cat>
            <c:strRef>
              <c:f>Sheet1!$D$26:$D$28</c:f>
              <c:strCache>
                <c:ptCount val="3"/>
                <c:pt idx="0">
                  <c:v>Present study</c:v>
                </c:pt>
                <c:pt idx="1">
                  <c:v>Pereira et al.</c:v>
                </c:pt>
                <c:pt idx="2">
                  <c:v>Fosket &amp; Longstaff</c:v>
                </c:pt>
              </c:strCache>
            </c:strRef>
          </c:cat>
          <c:val>
            <c:numRef>
              <c:f>Sheet1!$E$26:$E$28</c:f>
              <c:numCache>
                <c:formatCode>General</c:formatCode>
                <c:ptCount val="3"/>
                <c:pt idx="0">
                  <c:v>78.7</c:v>
                </c:pt>
                <c:pt idx="1">
                  <c:v>37.5</c:v>
                </c:pt>
                <c:pt idx="2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89-4E0F-B54C-DFA6EA506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4003136"/>
        <c:axId val="1954001888"/>
      </c:barChart>
      <c:catAx>
        <c:axId val="19540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001888"/>
        <c:crosses val="autoZero"/>
        <c:auto val="1"/>
        <c:lblAlgn val="ctr"/>
        <c:lblOffset val="100"/>
        <c:noMultiLvlLbl val="0"/>
      </c:catAx>
      <c:valAx>
        <c:axId val="1954001888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003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45080433969324"/>
          <c:y val="0.11275185185185184"/>
          <c:w val="0.81124454420750713"/>
          <c:h val="0.64200246913580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34-4507-8911-AAB71A3A7AD6}"/>
              </c:ext>
            </c:extLst>
          </c:dPt>
          <c:dPt>
            <c:idx val="1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34-4507-8911-AAB71A3A7AD6}"/>
              </c:ext>
            </c:extLst>
          </c:dPt>
          <c:dPt>
            <c:idx val="2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34-4507-8911-AAB71A3A7AD6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34-4507-8911-AAB71A3A7AD6}"/>
              </c:ext>
            </c:extLst>
          </c:dPt>
          <c:cat>
            <c:strRef>
              <c:f>Sheet1!$D$59:$D$62</c:f>
              <c:strCache>
                <c:ptCount val="4"/>
                <c:pt idx="0">
                  <c:v>None</c:v>
                </c:pt>
                <c:pt idx="1">
                  <c:v>Mild</c:v>
                </c:pt>
                <c:pt idx="2">
                  <c:v>Mod</c:v>
                </c:pt>
                <c:pt idx="3">
                  <c:v>Mod sev to sev</c:v>
                </c:pt>
              </c:strCache>
            </c:strRef>
          </c:cat>
          <c:val>
            <c:numRef>
              <c:f>Sheet1!$E$59:$E$62</c:f>
              <c:numCache>
                <c:formatCode>General</c:formatCode>
                <c:ptCount val="4"/>
                <c:pt idx="0">
                  <c:v>32</c:v>
                </c:pt>
                <c:pt idx="1">
                  <c:v>25</c:v>
                </c:pt>
                <c:pt idx="2">
                  <c:v>19.399999999999999</c:v>
                </c:pt>
                <c:pt idx="3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34-4507-8911-AAB71A3A7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3165632"/>
        <c:axId val="1963168128"/>
      </c:barChart>
      <c:catAx>
        <c:axId val="19631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168128"/>
        <c:crosses val="autoZero"/>
        <c:auto val="1"/>
        <c:lblAlgn val="ctr"/>
        <c:lblOffset val="100"/>
        <c:noMultiLvlLbl val="0"/>
      </c:catAx>
      <c:valAx>
        <c:axId val="1963168128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1656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0.31456</cdr:x>
      <cdr:y>0.12774</cdr:y>
    </cdr:from>
    <cdr:to>
      <cdr:x>0.58366</cdr:x>
      <cdr:y>0.25123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0D73615-2E09-657E-5BB9-DBB1BF70C42A}"/>
            </a:ext>
          </a:extLst>
        </cdr:cNvPr>
        <cdr:cNvSpPr txBox="1"/>
      </cdr:nvSpPr>
      <cdr:spPr>
        <a:xfrm xmlns:a="http://schemas.openxmlformats.org/drawingml/2006/main">
          <a:off x="1008991" y="413886"/>
          <a:ext cx="86316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b="1" dirty="0"/>
            <a:t>78.7%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0.7309</cdr:x>
      <cdr:y>0.46038</cdr:y>
    </cdr:from>
    <cdr:to>
      <cdr:x>1</cdr:x>
      <cdr:y>0.58387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074513B-FF92-3580-535A-84BD95DE0A56}"/>
            </a:ext>
          </a:extLst>
        </cdr:cNvPr>
        <cdr:cNvSpPr txBox="1"/>
      </cdr:nvSpPr>
      <cdr:spPr>
        <a:xfrm xmlns:a="http://schemas.openxmlformats.org/drawingml/2006/main">
          <a:off x="2412689" y="1491630"/>
          <a:ext cx="86316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b="1" dirty="0"/>
            <a:t>23.6%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789D-BE67-40A0-967C-EFE731427BA4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F2700-9BEF-4C33-8811-526DC6A2C419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ports.com/en/gla1ve-steps-down-the-grueling-stress-in-esports-9437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bigliettodavisita, screenshot&#10;&#10;Descrizione generata automaticamente">
            <a:extLst>
              <a:ext uri="{FF2B5EF4-FFF2-40B4-BE49-F238E27FC236}">
                <a16:creationId xmlns:a16="http://schemas.microsoft.com/office/drawing/2014/main" id="{05F0BFCA-45C5-1590-49D6-D7F15716D9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92080" y="342984"/>
            <a:ext cx="38884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72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 health in professional esports athletes: </a:t>
            </a:r>
          </a:p>
          <a:p>
            <a:r>
              <a:rPr lang="en-GB" sz="2400" b="1" dirty="0">
                <a:solidFill>
                  <a:srgbClr val="172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and relationships  </a:t>
            </a:r>
            <a:endParaRPr lang="it-IT" sz="2400" b="1" dirty="0">
              <a:solidFill>
                <a:srgbClr val="17298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82915" y="2571750"/>
            <a:ext cx="388843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it-IT" sz="2000" b="1" dirty="0">
                <a:ea typeface="+mn-lt"/>
                <a:cs typeface="+mn-lt"/>
              </a:rPr>
              <a:t>Phil Birch</a:t>
            </a:r>
            <a:r>
              <a:rPr lang="it-IT" sz="2000" b="1" baseline="30000" dirty="0">
                <a:ea typeface="+mn-lt"/>
                <a:cs typeface="+mn-lt"/>
              </a:rPr>
              <a:t>1 </a:t>
            </a:r>
            <a:r>
              <a:rPr lang="it-IT" sz="2000" b="1" dirty="0">
                <a:ea typeface="+mn-lt"/>
                <a:cs typeface="+mn-lt"/>
              </a:rPr>
              <a:t>, Ben Sharpe</a:t>
            </a:r>
            <a:r>
              <a:rPr lang="it-IT" sz="2000" b="1" baseline="30000" dirty="0">
                <a:ea typeface="+mn-lt"/>
                <a:cs typeface="+mn-lt"/>
              </a:rPr>
              <a:t>1</a:t>
            </a:r>
            <a:r>
              <a:rPr lang="it-IT" sz="2000" b="1" dirty="0">
                <a:ea typeface="+mn-lt"/>
                <a:cs typeface="+mn-lt"/>
              </a:rPr>
              <a:t>, Angelica Beatriz Ortiz de Gortari</a:t>
            </a:r>
            <a:r>
              <a:rPr lang="it-IT" sz="2000" b="1" baseline="30000" dirty="0">
                <a:ea typeface="+mn-lt"/>
                <a:cs typeface="+mn-lt"/>
              </a:rPr>
              <a:t>2</a:t>
            </a:r>
            <a:r>
              <a:rPr lang="it-IT" sz="2000" b="1" dirty="0">
                <a:ea typeface="+mn-lt"/>
                <a:cs typeface="+mn-lt"/>
              </a:rPr>
              <a:t>,</a:t>
            </a:r>
            <a:r>
              <a:rPr lang="it-IT" sz="2000" b="1" baseline="30000" dirty="0">
                <a:ea typeface="+mn-lt"/>
                <a:cs typeface="+mn-lt"/>
              </a:rPr>
              <a:t> </a:t>
            </a:r>
            <a:r>
              <a:rPr lang="it-IT" sz="2000" b="1" dirty="0">
                <a:ea typeface="+mn-lt"/>
                <a:cs typeface="+mn-lt"/>
              </a:rPr>
              <a:t>Aty Arumuham</a:t>
            </a:r>
            <a:r>
              <a:rPr lang="it-IT" sz="2000" b="1" baseline="30000" dirty="0">
                <a:ea typeface="+mn-lt"/>
                <a:cs typeface="+mn-lt"/>
              </a:rPr>
              <a:t>3</a:t>
            </a:r>
            <a:r>
              <a:rPr lang="it-IT" sz="2000" b="1" dirty="0">
                <a:ea typeface="+mn-lt"/>
                <a:cs typeface="+mn-lt"/>
              </a:rPr>
              <a:t>, Matt Smith</a:t>
            </a:r>
            <a:r>
              <a:rPr lang="it-IT" sz="2000" b="1" baseline="30000" dirty="0">
                <a:ea typeface="+mn-lt"/>
                <a:cs typeface="+mn-lt"/>
              </a:rPr>
              <a:t>4</a:t>
            </a:r>
            <a:r>
              <a:rPr lang="it-IT" sz="2000" b="1" dirty="0">
                <a:ea typeface="+mn-lt"/>
                <a:cs typeface="+mn-lt"/>
              </a:rPr>
              <a:t>. </a:t>
            </a:r>
            <a:endParaRPr lang="it-IT" sz="1000" dirty="0">
              <a:cs typeface="Calibri"/>
            </a:endParaRPr>
          </a:p>
          <a:p>
            <a:pPr algn="r"/>
            <a:r>
              <a:rPr lang="it-IT" sz="1000" dirty="0">
                <a:ea typeface="+mn-lt"/>
                <a:cs typeface="+mn-lt"/>
              </a:rPr>
              <a:t> </a:t>
            </a:r>
            <a:endParaRPr lang="it-IT" sz="900" dirty="0"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- stressors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E96526-A8A9-4523-A87D-FF9219F2B960}"/>
              </a:ext>
            </a:extLst>
          </p:cNvPr>
          <p:cNvSpPr/>
          <p:nvPr/>
        </p:nvSpPr>
        <p:spPr>
          <a:xfrm>
            <a:off x="107504" y="1201814"/>
            <a:ext cx="2160240" cy="13699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et al.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(2022)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0E1D2B-F530-476F-98F5-B082FEE45013}"/>
              </a:ext>
            </a:extLst>
          </p:cNvPr>
          <p:cNvSpPr/>
          <p:nvPr/>
        </p:nvSpPr>
        <p:spPr>
          <a:xfrm>
            <a:off x="2419663" y="1223923"/>
            <a:ext cx="2803159" cy="3875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concerns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848FFDF-63B4-419A-B6EF-9D4EEB6FD565}"/>
              </a:ext>
            </a:extLst>
          </p:cNvPr>
          <p:cNvSpPr/>
          <p:nvPr/>
        </p:nvSpPr>
        <p:spPr>
          <a:xfrm>
            <a:off x="2419663" y="1704046"/>
            <a:ext cx="2803159" cy="3875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Game-specific uncertainty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B0CA91F-4C0E-4730-92B2-D5CF0CE8B0CF}"/>
              </a:ext>
            </a:extLst>
          </p:cNvPr>
          <p:cNvSpPr/>
          <p:nvPr/>
        </p:nvSpPr>
        <p:spPr>
          <a:xfrm>
            <a:off x="2419663" y="2184169"/>
            <a:ext cx="2803159" cy="3875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In-game pressure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F6F4AE-F2A4-4C21-95CB-540A3269012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222822" y="1417714"/>
            <a:ext cx="1437410" cy="361948"/>
          </a:xfrm>
          <a:prstGeom prst="straightConnector1">
            <a:avLst/>
          </a:prstGeom>
          <a:ln w="317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9E1A61-8984-45BE-B1EF-1AD9C0986B8D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5222822" y="1897836"/>
            <a:ext cx="1437410" cy="1"/>
          </a:xfrm>
          <a:prstGeom prst="straightConnector1">
            <a:avLst/>
          </a:prstGeom>
          <a:ln w="317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CD7B78-3CC6-406F-8ABF-0CA138BC4BD3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222822" y="2024142"/>
            <a:ext cx="1437410" cy="353818"/>
          </a:xfrm>
          <a:prstGeom prst="straightConnector1">
            <a:avLst/>
          </a:prstGeom>
          <a:ln w="317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A6628-98FF-4081-9EED-172ACB4CD6ED}"/>
              </a:ext>
            </a:extLst>
          </p:cNvPr>
          <p:cNvSpPr/>
          <p:nvPr/>
        </p:nvSpPr>
        <p:spPr>
          <a:xfrm>
            <a:off x="6660232" y="1692991"/>
            <a:ext cx="2304256" cy="3875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DS, GHQ-12, PHQ-9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6AFBC1B-CA37-447B-A54D-ED0C36C6206E}"/>
              </a:ext>
            </a:extLst>
          </p:cNvPr>
          <p:cNvSpPr/>
          <p:nvPr/>
        </p:nvSpPr>
        <p:spPr>
          <a:xfrm>
            <a:off x="107504" y="2883733"/>
            <a:ext cx="2160240" cy="1369936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Current professional sample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D470A33-B2A4-4451-B475-A0CC914AC8C4}"/>
              </a:ext>
            </a:extLst>
          </p:cNvPr>
          <p:cNvSpPr/>
          <p:nvPr/>
        </p:nvSpPr>
        <p:spPr>
          <a:xfrm>
            <a:off x="2464752" y="2956531"/>
            <a:ext cx="2758070" cy="387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Competitive stressors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54CCCB-C778-4E01-B155-13815AC1EF6A}"/>
              </a:ext>
            </a:extLst>
          </p:cNvPr>
          <p:cNvSpPr/>
          <p:nvPr/>
        </p:nvSpPr>
        <p:spPr>
          <a:xfrm>
            <a:off x="2464814" y="3778890"/>
            <a:ext cx="2758008" cy="387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Personal stressors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0DCE271-B723-4007-9A95-96BB2D3FB714}"/>
              </a:ext>
            </a:extLst>
          </p:cNvPr>
          <p:cNvSpPr/>
          <p:nvPr/>
        </p:nvSpPr>
        <p:spPr>
          <a:xfrm>
            <a:off x="5837497" y="2966218"/>
            <a:ext cx="3198999" cy="387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.25**)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61FC3-64A7-4445-9801-1C0BD525231D}"/>
              </a:ext>
            </a:extLst>
          </p:cNvPr>
          <p:cNvCxnSpPr>
            <a:cxnSpLocks/>
          </p:cNvCxnSpPr>
          <p:nvPr/>
        </p:nvCxnSpPr>
        <p:spPr>
          <a:xfrm flipH="1">
            <a:off x="5247861" y="3148717"/>
            <a:ext cx="589636" cy="0"/>
          </a:xfrm>
          <a:prstGeom prst="straightConnector1">
            <a:avLst/>
          </a:prstGeom>
          <a:ln w="317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41946B-006F-4251-9A67-20602944B1E6}"/>
              </a:ext>
            </a:extLst>
          </p:cNvPr>
          <p:cNvCxnSpPr>
            <a:cxnSpLocks/>
          </p:cNvCxnSpPr>
          <p:nvPr/>
        </p:nvCxnSpPr>
        <p:spPr>
          <a:xfrm flipH="1">
            <a:off x="5247861" y="3961389"/>
            <a:ext cx="589636" cy="0"/>
          </a:xfrm>
          <a:prstGeom prst="straightConnector1">
            <a:avLst/>
          </a:prstGeom>
          <a:ln w="317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743DD63-AAB9-4B08-A7C2-C1D14E3AEF05}"/>
              </a:ext>
            </a:extLst>
          </p:cNvPr>
          <p:cNvSpPr/>
          <p:nvPr/>
        </p:nvSpPr>
        <p:spPr>
          <a:xfrm>
            <a:off x="5837497" y="3772198"/>
            <a:ext cx="3198999" cy="387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.38**), PHQ-9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.39**)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BEEDD5-656F-481B-8E7C-54B23D5D950E}"/>
              </a:ext>
            </a:extLst>
          </p:cNvPr>
          <p:cNvSpPr txBox="1"/>
          <p:nvPr/>
        </p:nvSpPr>
        <p:spPr>
          <a:xfrm>
            <a:off x="6876256" y="422793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/>
              <a:t>Note. *p &lt; .05. **p &lt; .01.</a:t>
            </a:r>
          </a:p>
        </p:txBody>
      </p:sp>
    </p:spTree>
    <p:extLst>
      <p:ext uri="{BB962C8B-B14F-4D97-AF65-F5344CB8AC3E}">
        <p14:creationId xmlns:p14="http://schemas.microsoft.com/office/powerpoint/2010/main" val="633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0" grpId="0" animBg="1"/>
      <p:bldP spid="39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  <a:solidFill>
            <a:srgbClr val="000099"/>
          </a:solidFill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– burnout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E96526-A8A9-4523-A87D-FF9219F2B960}"/>
              </a:ext>
            </a:extLst>
          </p:cNvPr>
          <p:cNvSpPr/>
          <p:nvPr/>
        </p:nvSpPr>
        <p:spPr>
          <a:xfrm>
            <a:off x="350447" y="1201814"/>
            <a:ext cx="2304256" cy="13699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et al.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(2022)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0E1D2B-F530-476F-98F5-B082FEE45013}"/>
              </a:ext>
            </a:extLst>
          </p:cNvPr>
          <p:cNvSpPr/>
          <p:nvPr/>
        </p:nvSpPr>
        <p:spPr>
          <a:xfrm>
            <a:off x="2843808" y="1223923"/>
            <a:ext cx="2304255" cy="387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</a:t>
            </a:r>
            <a:r>
              <a:rPr lang="en-GB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B0CA91F-4C0E-4730-92B2-D5CF0CE8B0CF}"/>
              </a:ext>
            </a:extLst>
          </p:cNvPr>
          <p:cNvSpPr/>
          <p:nvPr/>
        </p:nvSpPr>
        <p:spPr>
          <a:xfrm>
            <a:off x="2843808" y="2184169"/>
            <a:ext cx="2304255" cy="387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E&amp;P exhaustion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F6F4AE-F2A4-4C21-95CB-540A3269012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148063" y="1417714"/>
            <a:ext cx="1080121" cy="361948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CD7B78-3CC6-406F-8ABF-0CA138BC4BD3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148063" y="2024142"/>
            <a:ext cx="1080121" cy="353818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A6628-98FF-4081-9EED-172ACB4CD6ED}"/>
              </a:ext>
            </a:extLst>
          </p:cNvPr>
          <p:cNvSpPr/>
          <p:nvPr/>
        </p:nvSpPr>
        <p:spPr>
          <a:xfrm>
            <a:off x="6228184" y="1692991"/>
            <a:ext cx="2304256" cy="387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DS, GHQ-12, PHQ-9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6AFBC1B-CA37-447B-A54D-ED0C36C6206E}"/>
              </a:ext>
            </a:extLst>
          </p:cNvPr>
          <p:cNvSpPr/>
          <p:nvPr/>
        </p:nvSpPr>
        <p:spPr>
          <a:xfrm>
            <a:off x="395536" y="2883733"/>
            <a:ext cx="2304256" cy="1369936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Current professional sample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D470A33-B2A4-4451-B475-A0CC914AC8C4}"/>
              </a:ext>
            </a:extLst>
          </p:cNvPr>
          <p:cNvSpPr/>
          <p:nvPr/>
        </p:nvSpPr>
        <p:spPr>
          <a:xfrm>
            <a:off x="2846520" y="2950625"/>
            <a:ext cx="2373552" cy="51104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Reduced </a:t>
            </a:r>
            <a:r>
              <a:rPr lang="en-GB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SoA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54CCCB-C778-4E01-B155-13815AC1EF6A}"/>
              </a:ext>
            </a:extLst>
          </p:cNvPr>
          <p:cNvSpPr/>
          <p:nvPr/>
        </p:nvSpPr>
        <p:spPr>
          <a:xfrm>
            <a:off x="2848513" y="3772197"/>
            <a:ext cx="2355920" cy="387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 &amp; P exhaustion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0DCE271-B723-4007-9A95-96BB2D3FB714}"/>
              </a:ext>
            </a:extLst>
          </p:cNvPr>
          <p:cNvSpPr/>
          <p:nvPr/>
        </p:nvSpPr>
        <p:spPr>
          <a:xfrm>
            <a:off x="5652120" y="2931790"/>
            <a:ext cx="3384376" cy="529878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.44**), GHQ-12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.26**), </a:t>
            </a: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PHQ-9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.59) 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61FC3-64A7-4445-9801-1C0BD525231D}"/>
              </a:ext>
            </a:extLst>
          </p:cNvPr>
          <p:cNvCxnSpPr>
            <a:cxnSpLocks/>
          </p:cNvCxnSpPr>
          <p:nvPr/>
        </p:nvCxnSpPr>
        <p:spPr>
          <a:xfrm flipH="1">
            <a:off x="5220072" y="3219821"/>
            <a:ext cx="420358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41946B-006F-4251-9A67-20602944B1E6}"/>
              </a:ext>
            </a:extLst>
          </p:cNvPr>
          <p:cNvCxnSpPr>
            <a:cxnSpLocks/>
          </p:cNvCxnSpPr>
          <p:nvPr/>
        </p:nvCxnSpPr>
        <p:spPr>
          <a:xfrm flipH="1">
            <a:off x="5220072" y="3965986"/>
            <a:ext cx="432048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743DD63-AAB9-4B08-A7C2-C1D14E3AEF05}"/>
              </a:ext>
            </a:extLst>
          </p:cNvPr>
          <p:cNvSpPr/>
          <p:nvPr/>
        </p:nvSpPr>
        <p:spPr>
          <a:xfrm>
            <a:off x="5652120" y="3766884"/>
            <a:ext cx="3384376" cy="387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.41**), PHQ-9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.44**)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BEEDD5-656F-481B-8E7C-54B23D5D950E}"/>
              </a:ext>
            </a:extLst>
          </p:cNvPr>
          <p:cNvSpPr txBox="1"/>
          <p:nvPr/>
        </p:nvSpPr>
        <p:spPr>
          <a:xfrm>
            <a:off x="6732240" y="4253669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/>
              <a:t>Note. *p &lt; .05. **p &lt; .01.</a:t>
            </a:r>
          </a:p>
        </p:txBody>
      </p:sp>
    </p:spTree>
    <p:extLst>
      <p:ext uri="{BB962C8B-B14F-4D97-AF65-F5344CB8AC3E}">
        <p14:creationId xmlns:p14="http://schemas.microsoft.com/office/powerpoint/2010/main" val="23839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0" grpId="0" animBg="1"/>
      <p:bldP spid="39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  <a:solidFill>
            <a:srgbClr val="000099"/>
          </a:solidFill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– sleep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E96526-A8A9-4523-A87D-FF9219F2B960}"/>
              </a:ext>
            </a:extLst>
          </p:cNvPr>
          <p:cNvSpPr/>
          <p:nvPr/>
        </p:nvSpPr>
        <p:spPr>
          <a:xfrm>
            <a:off x="350447" y="1201814"/>
            <a:ext cx="2304256" cy="13699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et al.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(2022)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0E1D2B-F530-476F-98F5-B082FEE45013}"/>
              </a:ext>
            </a:extLst>
          </p:cNvPr>
          <p:cNvSpPr/>
          <p:nvPr/>
        </p:nvSpPr>
        <p:spPr>
          <a:xfrm>
            <a:off x="2843809" y="1223923"/>
            <a:ext cx="1584174" cy="387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Disturbance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B0CA91F-4C0E-4730-92B2-D5CF0CE8B0CF}"/>
              </a:ext>
            </a:extLst>
          </p:cNvPr>
          <p:cNvSpPr/>
          <p:nvPr/>
        </p:nvSpPr>
        <p:spPr>
          <a:xfrm>
            <a:off x="2843808" y="2117470"/>
            <a:ext cx="1584175" cy="5209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Daytime dysfunction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F6F4AE-F2A4-4C21-95CB-540A3269012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427983" y="1417714"/>
            <a:ext cx="1800201" cy="361948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CD7B78-3CC6-406F-8ABF-0CA138BC4BD3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4427983" y="2024142"/>
            <a:ext cx="1800201" cy="353818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A6628-98FF-4081-9EED-172ACB4CD6ED}"/>
              </a:ext>
            </a:extLst>
          </p:cNvPr>
          <p:cNvSpPr/>
          <p:nvPr/>
        </p:nvSpPr>
        <p:spPr>
          <a:xfrm>
            <a:off x="6228184" y="1692991"/>
            <a:ext cx="2304256" cy="387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DS, GHQ-12, PHQ-9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6AFBC1B-CA37-447B-A54D-ED0C36C6206E}"/>
              </a:ext>
            </a:extLst>
          </p:cNvPr>
          <p:cNvSpPr/>
          <p:nvPr/>
        </p:nvSpPr>
        <p:spPr>
          <a:xfrm>
            <a:off x="395536" y="2883733"/>
            <a:ext cx="2304256" cy="1369936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Current professional sample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D470A33-B2A4-4451-B475-A0CC914AC8C4}"/>
              </a:ext>
            </a:extLst>
          </p:cNvPr>
          <p:cNvSpPr/>
          <p:nvPr/>
        </p:nvSpPr>
        <p:spPr>
          <a:xfrm>
            <a:off x="2843805" y="3026031"/>
            <a:ext cx="1584177" cy="387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Disturbance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54CCCB-C778-4E01-B155-13815AC1EF6A}"/>
              </a:ext>
            </a:extLst>
          </p:cNvPr>
          <p:cNvSpPr/>
          <p:nvPr/>
        </p:nvSpPr>
        <p:spPr>
          <a:xfrm>
            <a:off x="2843807" y="3581771"/>
            <a:ext cx="1584177" cy="578008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Daytime dysfunction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0DCE271-B723-4007-9A95-96BB2D3FB714}"/>
              </a:ext>
            </a:extLst>
          </p:cNvPr>
          <p:cNvSpPr/>
          <p:nvPr/>
        </p:nvSpPr>
        <p:spPr>
          <a:xfrm>
            <a:off x="5436095" y="2931790"/>
            <a:ext cx="3672409" cy="529878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.29*), GHQ-12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.30**), </a:t>
            </a: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PHQ-9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.50**) 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61FC3-64A7-4445-9801-1C0BD525231D}"/>
              </a:ext>
            </a:extLst>
          </p:cNvPr>
          <p:cNvCxnSpPr>
            <a:cxnSpLocks/>
          </p:cNvCxnSpPr>
          <p:nvPr/>
        </p:nvCxnSpPr>
        <p:spPr>
          <a:xfrm flipH="1">
            <a:off x="4427983" y="3219822"/>
            <a:ext cx="994018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41946B-006F-4251-9A67-20602944B1E6}"/>
              </a:ext>
            </a:extLst>
          </p:cNvPr>
          <p:cNvCxnSpPr>
            <a:cxnSpLocks/>
          </p:cNvCxnSpPr>
          <p:nvPr/>
        </p:nvCxnSpPr>
        <p:spPr>
          <a:xfrm flipH="1">
            <a:off x="4427983" y="3867895"/>
            <a:ext cx="994018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743DD63-AAB9-4B08-A7C2-C1D14E3AEF05}"/>
              </a:ext>
            </a:extLst>
          </p:cNvPr>
          <p:cNvSpPr/>
          <p:nvPr/>
        </p:nvSpPr>
        <p:spPr>
          <a:xfrm>
            <a:off x="5436095" y="3594648"/>
            <a:ext cx="3672409" cy="529878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.51**), GHQ-12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.30**), </a:t>
            </a: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PHQ-9 (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= .62**)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BEEDD5-656F-481B-8E7C-54B23D5D950E}"/>
              </a:ext>
            </a:extLst>
          </p:cNvPr>
          <p:cNvSpPr txBox="1"/>
          <p:nvPr/>
        </p:nvSpPr>
        <p:spPr>
          <a:xfrm>
            <a:off x="6732240" y="422793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/>
              <a:t>Note. *p &lt; .05. **p &lt; .01.</a:t>
            </a:r>
          </a:p>
        </p:txBody>
      </p:sp>
    </p:spTree>
    <p:extLst>
      <p:ext uri="{BB962C8B-B14F-4D97-AF65-F5344CB8AC3E}">
        <p14:creationId xmlns:p14="http://schemas.microsoft.com/office/powerpoint/2010/main" val="326202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0" grpId="0" animBg="1"/>
      <p:bldP spid="39" grpId="0" animBg="1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and future directions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417588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Cross-sectional correlation design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endParaRPr lang="it-IT" sz="2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4581819" y="1417588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research is needed to underpin evidence based healthcare provision to support mental health in esports.</a:t>
            </a:r>
            <a:endParaRPr lang="it-IT" sz="2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87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539552" y="1099986"/>
            <a:ext cx="4104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get in touch. </a:t>
            </a:r>
          </a:p>
          <a:p>
            <a:endParaRPr lang="en-US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Constructive criticism?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(e.g., with data collection)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P.Birch@chi.ac.uk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Twitter: @philbirch02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6951B7-2188-A586-E8FE-3561302FE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468" y="987574"/>
            <a:ext cx="2571082" cy="2571082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B26EFC32-375C-6C1E-96C6-10BAF847B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70722"/>
            <a:ext cx="2561220" cy="580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167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key terms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059582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can be defined as ‘a state of wellbeing in which every individual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realises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his or her own potential, can cope with the normal stresses of life, can work productively and fruitfully, and is able to make a contribution to his or her community’ (The World Health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2014, pp. 231).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Mental ill health refers to a negative state of wellbeing, and severe mental ill health refers to diagnosable disorders such as depression or anxiety.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4265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and mental ill health – elite athletes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746C9EFB-6E1E-40B7-8E77-736A21AC6473}"/>
              </a:ext>
            </a:extLst>
          </p:cNvPr>
          <p:cNvSpPr txBox="1"/>
          <p:nvPr/>
        </p:nvSpPr>
        <p:spPr>
          <a:xfrm>
            <a:off x="323527" y="1090629"/>
            <a:ext cx="40740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Exposed to more than 600 Stressors (Arnold et al. 2012).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More research needed to inform development of mental health support systems (Rice et al. 2016).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6">
            <a:extLst>
              <a:ext uri="{FF2B5EF4-FFF2-40B4-BE49-F238E27FC236}">
                <a16:creationId xmlns:a16="http://schemas.microsoft.com/office/drawing/2014/main" id="{B14DD8AA-D070-6EFF-C968-AA6E107022C4}"/>
              </a:ext>
            </a:extLst>
          </p:cNvPr>
          <p:cNvSpPr txBox="1"/>
          <p:nvPr/>
        </p:nvSpPr>
        <p:spPr>
          <a:xfrm>
            <a:off x="4791806" y="3075011"/>
            <a:ext cx="38150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Lukas “gla1ve”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Rossander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switched to the bench to recover from ongoing psychological stress.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hlinkClick r:id="rId3"/>
            <a:extLst>
              <a:ext uri="{FF2B5EF4-FFF2-40B4-BE49-F238E27FC236}">
                <a16:creationId xmlns:a16="http://schemas.microsoft.com/office/drawing/2014/main" id="{74803209-4556-81C0-AF8D-66B5D8084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1032087"/>
            <a:ext cx="3753554" cy="20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and mental ill health in esports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5" y="1059582"/>
            <a:ext cx="478666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Pereira et al. (2021)</a:t>
            </a:r>
          </a:p>
          <a:p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prevalence of mental ill health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37% depressive symptoms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anxiety symptoms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Distress positively related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Depressive symptoms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Anxiety symptoms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4707A175-F687-480B-9FFF-3DC57D2E4BED}"/>
              </a:ext>
            </a:extLst>
          </p:cNvPr>
          <p:cNvSpPr txBox="1"/>
          <p:nvPr/>
        </p:nvSpPr>
        <p:spPr>
          <a:xfrm>
            <a:off x="5364088" y="1063840"/>
            <a:ext cx="3960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et al. (2022)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phobia anxiety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 health</a:t>
            </a:r>
          </a:p>
          <a:p>
            <a:endParaRPr lang="en-GB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1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and hypotheses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35D955-B05A-11D0-64D4-F1BB0DDFAA92}"/>
              </a:ext>
            </a:extLst>
          </p:cNvPr>
          <p:cNvSpPr/>
          <p:nvPr/>
        </p:nvSpPr>
        <p:spPr>
          <a:xfrm>
            <a:off x="539552" y="2833755"/>
            <a:ext cx="2736304" cy="1369936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624311-BF77-187C-C3DE-A46180DA167D}"/>
              </a:ext>
            </a:extLst>
          </p:cNvPr>
          <p:cNvSpPr/>
          <p:nvPr/>
        </p:nvSpPr>
        <p:spPr>
          <a:xfrm>
            <a:off x="5148064" y="2571750"/>
            <a:ext cx="3634703" cy="1910776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Mental ill health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Anxiety/depression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Severe depressive symptoms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Psychological distress</a:t>
            </a:r>
          </a:p>
        </p:txBody>
      </p:sp>
      <p:sp>
        <p:nvSpPr>
          <p:cNvPr id="10" name="CasellaDiTesto 6">
            <a:extLst>
              <a:ext uri="{FF2B5EF4-FFF2-40B4-BE49-F238E27FC236}">
                <a16:creationId xmlns:a16="http://schemas.microsoft.com/office/drawing/2014/main" id="{EBDDF67C-1834-DC83-5B8D-AA16256E378C}"/>
              </a:ext>
            </a:extLst>
          </p:cNvPr>
          <p:cNvSpPr txBox="1"/>
          <p:nvPr/>
        </p:nvSpPr>
        <p:spPr>
          <a:xfrm>
            <a:off x="107504" y="1059582"/>
            <a:ext cx="8928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1) Explore prevalence of mental ill health symptoms in pro esports sample.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2) Examine relationships between relevant variables.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6697C4-D87D-2374-E7CF-9471CFC12EFF}"/>
              </a:ext>
            </a:extLst>
          </p:cNvPr>
          <p:cNvCxnSpPr>
            <a:cxnSpLocks/>
          </p:cNvCxnSpPr>
          <p:nvPr/>
        </p:nvCxnSpPr>
        <p:spPr>
          <a:xfrm flipV="1">
            <a:off x="3275856" y="3518723"/>
            <a:ext cx="1872208" cy="555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45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it-IT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1" y="874330"/>
            <a:ext cx="70567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72 (116 in total, 44 incomplete)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Age: </a:t>
            </a:r>
            <a:r>
              <a:rPr lang="en-GB" sz="2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23.4, </a:t>
            </a:r>
            <a:r>
              <a:rPr lang="en-GB" sz="2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4.2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Level: Pro (</a:t>
            </a:r>
            <a:r>
              <a:rPr lang="en-GB" sz="2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000" b="1" i="1" baseline="-25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35.6, </a:t>
            </a:r>
            <a:r>
              <a:rPr lang="en-GB" sz="2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29.3)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Genre: FPS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CS:GO = 51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Valorant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R6S = 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Overwatch =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Prize money: 30.6% at least one €500k+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4E5793A1-C95B-457E-ABE4-E4E45811CD4A}"/>
              </a:ext>
            </a:extLst>
          </p:cNvPr>
          <p:cNvSpPr txBox="1"/>
          <p:nvPr/>
        </p:nvSpPr>
        <p:spPr>
          <a:xfrm>
            <a:off x="5220072" y="1059582"/>
            <a:ext cx="38164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survey via Qualtrics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2022 – June 2022</a:t>
            </a:r>
            <a:endParaRPr lang="it-IT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77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384767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- measures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947901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</a:p>
          <a:p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Collated stressors from traditional sports (e.g., Sakar &amp; Fletcher, 2016) and esports (e.g., Smith et al. 2019).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panel of players and coaches ranked stressor importance.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Competitive 	(e.g., worries about skill level)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 Organisational 	(e.g., contract issues) 	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Personal 		(e.g., what to do after competing)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4114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03379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- measures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095310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Pittsburgh Sleep Quality Index (</a:t>
            </a:r>
            <a:r>
              <a:rPr lang="en-GB" sz="20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Buysse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1989).</a:t>
            </a:r>
          </a:p>
          <a:p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Athlete Burnout Questionnaire (</a:t>
            </a:r>
            <a:r>
              <a:rPr lang="en-GB" sz="20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Raedeke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Smith, 2001).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4211960" y="1071344"/>
            <a:ext cx="48965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distress</a:t>
            </a:r>
            <a:r>
              <a:rPr lang="it-IT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Distress Screener (Foskett &amp; Longstaff, 2017)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anxiety and depression</a:t>
            </a:r>
            <a:r>
              <a:rPr lang="it-IT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General Health Questionnaire – short form (GHQ-12; Goldberg et al., 1997).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depressive symptoms</a:t>
            </a:r>
            <a:r>
              <a:rPr lang="it-IT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Patient Health Questionnaire (PHQ-9; Johnson et al., 2002).</a:t>
            </a:r>
            <a:endParaRPr lang="it-IT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2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EB145-D39A-A051-DA5E-A0B354D69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23704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- prevalence</a:t>
            </a:r>
          </a:p>
          <a:p>
            <a:pPr algn="r"/>
            <a:endParaRPr lang="it-IT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04166" y="1054572"/>
            <a:ext cx="2422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Distress screener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640960" y="4660562"/>
            <a:ext cx="467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3995933" y="1054572"/>
            <a:ext cx="1152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GHQ-12</a:t>
            </a:r>
          </a:p>
        </p:txBody>
      </p:sp>
      <p:sp>
        <p:nvSpPr>
          <p:cNvPr id="9" name="CasellaDiTesto 6">
            <a:extLst>
              <a:ext uri="{FF2B5EF4-FFF2-40B4-BE49-F238E27FC236}">
                <a16:creationId xmlns:a16="http://schemas.microsoft.com/office/drawing/2014/main" id="{5767BAD5-9C4B-46FF-A0EA-8EF55C399222}"/>
              </a:ext>
            </a:extLst>
          </p:cNvPr>
          <p:cNvSpPr txBox="1"/>
          <p:nvPr/>
        </p:nvSpPr>
        <p:spPr>
          <a:xfrm>
            <a:off x="7092280" y="1054527"/>
            <a:ext cx="1008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PHQ-9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DB88067-21F8-0ABE-2395-E73EB2D96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011397"/>
              </p:ext>
            </p:extLst>
          </p:nvPr>
        </p:nvGraphicFramePr>
        <p:xfrm>
          <a:off x="-36512" y="1347614"/>
          <a:ext cx="320708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68CB383-A252-4A1C-CE63-ED3B11990E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552657"/>
              </p:ext>
            </p:extLst>
          </p:nvPr>
        </p:nvGraphicFramePr>
        <p:xfrm>
          <a:off x="2699792" y="1275966"/>
          <a:ext cx="32076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8CF3F07-CF0C-5EA0-7959-2002A06DD3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176066"/>
              </p:ext>
            </p:extLst>
          </p:nvPr>
        </p:nvGraphicFramePr>
        <p:xfrm>
          <a:off x="5796136" y="1347614"/>
          <a:ext cx="32076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7E40DD-EC25-3C58-01D3-7F12A36AAD00}"/>
              </a:ext>
            </a:extLst>
          </p:cNvPr>
          <p:cNvSpPr txBox="1"/>
          <p:nvPr/>
        </p:nvSpPr>
        <p:spPr>
          <a:xfrm>
            <a:off x="952250" y="2085550"/>
            <a:ext cx="752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65821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  <p:bldGraphic spid="14" grpId="0">
        <p:bldAsOne/>
      </p:bldGraphic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17843CEBA3F4BB0439CD93AE0A1F3" ma:contentTypeVersion="4" ma:contentTypeDescription="Create a new document." ma:contentTypeScope="" ma:versionID="05e8def23c34bb1362d0f0b6d604bdcf">
  <xsd:schema xmlns:xsd="http://www.w3.org/2001/XMLSchema" xmlns:xs="http://www.w3.org/2001/XMLSchema" xmlns:p="http://schemas.microsoft.com/office/2006/metadata/properties" xmlns:ns2="ba258444-a694-4037-b0a2-85e3909eccc6" targetNamespace="http://schemas.microsoft.com/office/2006/metadata/properties" ma:root="true" ma:fieldsID="f214eb980b70823d0efafd12f554df74" ns2:_="">
    <xsd:import namespace="ba258444-a694-4037-b0a2-85e3909ecc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58444-a694-4037-b0a2-85e3909ec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E9C89E-F7D2-4138-981E-0D9EEFDA99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58444-a694-4037-b0a2-85e3909ec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884C16-6EB9-44B1-B587-20CE66220BCE}">
  <ds:schemaRefs>
    <ds:schemaRef ds:uri="ba258444-a694-4037-b0a2-85e3909eccc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E85C10-5016-4269-A56C-03C338D455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828</Words>
  <Application>Microsoft Office PowerPoint</Application>
  <PresentationFormat>On-screen Show (16:9)</PresentationFormat>
  <Paragraphs>165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Standard</dc:creator>
  <cp:lastModifiedBy>Phil Birch</cp:lastModifiedBy>
  <cp:revision>141</cp:revision>
  <dcterms:created xsi:type="dcterms:W3CDTF">2020-06-16T09:17:29Z</dcterms:created>
  <dcterms:modified xsi:type="dcterms:W3CDTF">2022-10-25T07:05:09Z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0x01010031417843CEBA3F4BB0439CD93AE0A1F3</vt:lpwstr>
  </property>
</Properties>
</file>