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8" r:id="rId20"/>
    <p:sldId id="280" r:id="rId21"/>
    <p:sldId id="281" r:id="rId22"/>
    <p:sldId id="279" r:id="rId23"/>
    <p:sldId id="282" r:id="rId24"/>
    <p:sldId id="276" r:id="rId25"/>
    <p:sldId id="28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hs\hsbasic\SysRev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hs\hsbasic\SysRev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hs\hsbasic\SysRevDa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hs\hsbasic\SysRevDat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hs\hsbasic\SysRevDat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hs\hsbasic\SysRevDat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hs\hsbasic\SysRevDat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hs\hsbasic\SysRevDat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'Quality Assessment'!$K$20:$K$21</c:f>
              <c:strCache>
                <c:ptCount val="2"/>
                <c:pt idx="1">
                  <c:v>Low Risk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multiLvlStrRef>
              <c:f>'Quality Assessment'!$I$22:$J$25</c:f>
              <c:multiLvlStrCache>
                <c:ptCount val="4"/>
                <c:lvl>
                  <c:pt idx="0">
                    <c:v>Selection</c:v>
                  </c:pt>
                  <c:pt idx="1">
                    <c:v>Performance</c:v>
                  </c:pt>
                  <c:pt idx="2">
                    <c:v>Attrition</c:v>
                  </c:pt>
                  <c:pt idx="3">
                    <c:v>Detection</c:v>
                  </c:pt>
                </c:lvl>
                <c:lvl>
                  <c:pt idx="0">
                    <c:v>Bias Category</c:v>
                  </c:pt>
                </c:lvl>
              </c:multiLvlStrCache>
            </c:multiLvlStrRef>
          </c:cat>
          <c:val>
            <c:numRef>
              <c:f>'Quality Assessment'!$K$22:$K$25</c:f>
              <c:numCache>
                <c:formatCode>General</c:formatCode>
                <c:ptCount val="4"/>
                <c:pt idx="0">
                  <c:v>9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'Quality Assessment'!$L$20:$L$21</c:f>
              <c:strCache>
                <c:ptCount val="2"/>
                <c:pt idx="1">
                  <c:v>Uncertain Risk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multiLvlStrRef>
              <c:f>'Quality Assessment'!$I$22:$J$25</c:f>
              <c:multiLvlStrCache>
                <c:ptCount val="4"/>
                <c:lvl>
                  <c:pt idx="0">
                    <c:v>Selection</c:v>
                  </c:pt>
                  <c:pt idx="1">
                    <c:v>Performance</c:v>
                  </c:pt>
                  <c:pt idx="2">
                    <c:v>Attrition</c:v>
                  </c:pt>
                  <c:pt idx="3">
                    <c:v>Detection</c:v>
                  </c:pt>
                </c:lvl>
                <c:lvl>
                  <c:pt idx="0">
                    <c:v>Bias Category</c:v>
                  </c:pt>
                </c:lvl>
              </c:multiLvlStrCache>
            </c:multiLvlStrRef>
          </c:cat>
          <c:val>
            <c:numRef>
              <c:f>'Quality Assessment'!$L$22:$L$25</c:f>
              <c:numCache>
                <c:formatCode>General</c:formatCode>
                <c:ptCount val="4"/>
                <c:pt idx="0">
                  <c:v>5</c:v>
                </c:pt>
                <c:pt idx="1">
                  <c:v>12</c:v>
                </c:pt>
                <c:pt idx="2">
                  <c:v>8</c:v>
                </c:pt>
                <c:pt idx="3">
                  <c:v>11</c:v>
                </c:pt>
              </c:numCache>
            </c:numRef>
          </c:val>
        </c:ser>
        <c:ser>
          <c:idx val="2"/>
          <c:order val="2"/>
          <c:tx>
            <c:strRef>
              <c:f>'Quality Assessment'!$M$20:$M$21</c:f>
              <c:strCache>
                <c:ptCount val="2"/>
                <c:pt idx="1">
                  <c:v>High Risk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multiLvlStrRef>
              <c:f>'Quality Assessment'!$I$22:$J$25</c:f>
              <c:multiLvlStrCache>
                <c:ptCount val="4"/>
                <c:lvl>
                  <c:pt idx="0">
                    <c:v>Selection</c:v>
                  </c:pt>
                  <c:pt idx="1">
                    <c:v>Performance</c:v>
                  </c:pt>
                  <c:pt idx="2">
                    <c:v>Attrition</c:v>
                  </c:pt>
                  <c:pt idx="3">
                    <c:v>Detection</c:v>
                  </c:pt>
                </c:lvl>
                <c:lvl>
                  <c:pt idx="0">
                    <c:v>Bias Category</c:v>
                  </c:pt>
                </c:lvl>
              </c:multiLvlStrCache>
            </c:multiLvlStrRef>
          </c:cat>
          <c:val>
            <c:numRef>
              <c:f>'Quality Assessment'!$M$22:$M$25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9706864"/>
        <c:axId val="279707424"/>
      </c:barChart>
      <c:catAx>
        <c:axId val="279706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9707424"/>
        <c:crossesAt val="0"/>
        <c:auto val="1"/>
        <c:lblAlgn val="ctr"/>
        <c:lblOffset val="100"/>
        <c:noMultiLvlLbl val="0"/>
      </c:catAx>
      <c:valAx>
        <c:axId val="27970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970686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spPr>
            <a:solidFill>
              <a:schemeClr val="tx1">
                <a:alpha val="20000"/>
              </a:schemeClr>
            </a:solidFill>
            <a:ln w="25400">
              <a:noFill/>
            </a:ln>
            <a:effectLst/>
          </c:spPr>
          <c:invertIfNegative val="0"/>
          <c:trendline>
            <c:spPr>
              <a:ln w="6350" cap="rnd">
                <a:solidFill>
                  <a:schemeClr val="tx1"/>
                </a:solidFill>
                <a:prstDash val="dash"/>
              </a:ln>
              <a:effectLst/>
            </c:spPr>
            <c:trendlineType val="linear"/>
            <c:forward val="1.5"/>
            <c:backward val="1"/>
            <c:dispRSqr val="0"/>
            <c:dispEq val="0"/>
          </c:trendline>
          <c:xVal>
            <c:numRef>
              <c:f>Graphs!$D$144:$D$151</c:f>
              <c:numCache>
                <c:formatCode>General</c:formatCode>
                <c:ptCount val="8"/>
                <c:pt idx="0">
                  <c:v>16.046000000000003</c:v>
                </c:pt>
                <c:pt idx="1">
                  <c:v>19.739999999999998</c:v>
                </c:pt>
                <c:pt idx="2">
                  <c:v>22.7</c:v>
                </c:pt>
                <c:pt idx="3">
                  <c:v>21.3</c:v>
                </c:pt>
                <c:pt idx="4">
                  <c:v>18.2</c:v>
                </c:pt>
                <c:pt idx="5">
                  <c:v>17.52</c:v>
                </c:pt>
                <c:pt idx="6">
                  <c:v>28.5</c:v>
                </c:pt>
                <c:pt idx="7" formatCode="0.00">
                  <c:v>22.330799999999996</c:v>
                </c:pt>
              </c:numCache>
            </c:numRef>
          </c:xVal>
          <c:yVal>
            <c:numRef>
              <c:f>Graphs!$C$144:$C$151</c:f>
              <c:numCache>
                <c:formatCode>General</c:formatCode>
                <c:ptCount val="8"/>
                <c:pt idx="0">
                  <c:v>-7.0000000000000007E-2</c:v>
                </c:pt>
                <c:pt idx="1">
                  <c:v>0.54</c:v>
                </c:pt>
                <c:pt idx="2">
                  <c:v>-0.06</c:v>
                </c:pt>
                <c:pt idx="3">
                  <c:v>0.55000000000000004</c:v>
                </c:pt>
                <c:pt idx="4">
                  <c:v>-0.45</c:v>
                </c:pt>
                <c:pt idx="5">
                  <c:v>-1.42</c:v>
                </c:pt>
                <c:pt idx="6">
                  <c:v>0.82</c:v>
                </c:pt>
                <c:pt idx="7">
                  <c:v>0.09</c:v>
                </c:pt>
              </c:numCache>
            </c:numRef>
          </c:yVal>
          <c:bubbleSize>
            <c:numRef>
              <c:f>Graphs!$E$144:$E$151</c:f>
              <c:numCache>
                <c:formatCode>General</c:formatCode>
                <c:ptCount val="8"/>
                <c:pt idx="0">
                  <c:v>10.299999999999999</c:v>
                </c:pt>
                <c:pt idx="1">
                  <c:v>9.6</c:v>
                </c:pt>
                <c:pt idx="2">
                  <c:v>10.199999999999999</c:v>
                </c:pt>
                <c:pt idx="3">
                  <c:v>10.299999999999999</c:v>
                </c:pt>
                <c:pt idx="4">
                  <c:v>10.100000000000001</c:v>
                </c:pt>
                <c:pt idx="5">
                  <c:v>10.4</c:v>
                </c:pt>
                <c:pt idx="6">
                  <c:v>9.3000000000000007</c:v>
                </c:pt>
                <c:pt idx="7">
                  <c:v>10.199999999999999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212089888"/>
        <c:axId val="212090448"/>
      </c:bubbleChart>
      <c:valAx>
        <c:axId val="212089888"/>
        <c:scaling>
          <c:orientation val="minMax"/>
          <c:max val="30"/>
          <c:min val="15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Baseline Adiposity (BMI)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090448"/>
        <c:crosses val="autoZero"/>
        <c:crossBetween val="midCat"/>
      </c:valAx>
      <c:valAx>
        <c:axId val="212090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Standardised Mean Difference in TPA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0898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3175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spPr>
            <a:solidFill>
              <a:schemeClr val="tx1">
                <a:alpha val="20000"/>
              </a:schemeClr>
            </a:solidFill>
            <a:ln w="25400">
              <a:noFill/>
            </a:ln>
            <a:effectLst/>
          </c:spPr>
          <c:invertIfNegative val="0"/>
          <c:trendline>
            <c:spPr>
              <a:ln w="6350" cap="rnd">
                <a:solidFill>
                  <a:schemeClr val="tx1"/>
                </a:solidFill>
                <a:prstDash val="dash"/>
              </a:ln>
              <a:effectLst/>
            </c:spPr>
            <c:trendlineType val="linear"/>
            <c:forward val="2.5"/>
            <c:backward val="1"/>
            <c:dispRSqr val="0"/>
            <c:dispEq val="0"/>
          </c:trendline>
          <c:xVal>
            <c:numRef>
              <c:f>Graphs!$D$71:$D$79</c:f>
              <c:numCache>
                <c:formatCode>General</c:formatCode>
                <c:ptCount val="9"/>
                <c:pt idx="0">
                  <c:v>19.14</c:v>
                </c:pt>
                <c:pt idx="1">
                  <c:v>16.046000000000003</c:v>
                </c:pt>
                <c:pt idx="2" formatCode="0.00">
                  <c:v>20.965</c:v>
                </c:pt>
                <c:pt idx="3" formatCode="0.00">
                  <c:v>22.7</c:v>
                </c:pt>
                <c:pt idx="4">
                  <c:v>21.3</c:v>
                </c:pt>
                <c:pt idx="5">
                  <c:v>18.2</c:v>
                </c:pt>
                <c:pt idx="6">
                  <c:v>17.52</c:v>
                </c:pt>
                <c:pt idx="7">
                  <c:v>20.5</c:v>
                </c:pt>
                <c:pt idx="8">
                  <c:v>22.330799999999996</c:v>
                </c:pt>
              </c:numCache>
            </c:numRef>
          </c:xVal>
          <c:yVal>
            <c:numRef>
              <c:f>Graphs!$C$71:$C$79</c:f>
              <c:numCache>
                <c:formatCode>General</c:formatCode>
                <c:ptCount val="9"/>
                <c:pt idx="0">
                  <c:v>59</c:v>
                </c:pt>
                <c:pt idx="1">
                  <c:v>0.45</c:v>
                </c:pt>
                <c:pt idx="2">
                  <c:v>0.3</c:v>
                </c:pt>
                <c:pt idx="3">
                  <c:v>-5.0199999999999996</c:v>
                </c:pt>
                <c:pt idx="4">
                  <c:v>2.66</c:v>
                </c:pt>
                <c:pt idx="5">
                  <c:v>-5.9</c:v>
                </c:pt>
                <c:pt idx="6">
                  <c:v>8.1</c:v>
                </c:pt>
                <c:pt idx="7">
                  <c:v>4.25</c:v>
                </c:pt>
                <c:pt idx="8">
                  <c:v>15.63</c:v>
                </c:pt>
              </c:numCache>
            </c:numRef>
          </c:yVal>
          <c:bubbleSize>
            <c:numRef>
              <c:f>Graphs!$E$71:$E$79</c:f>
              <c:numCache>
                <c:formatCode>General</c:formatCode>
                <c:ptCount val="9"/>
                <c:pt idx="0">
                  <c:v>0.8</c:v>
                </c:pt>
                <c:pt idx="1">
                  <c:v>8.7999999999999989</c:v>
                </c:pt>
                <c:pt idx="2">
                  <c:v>13.200000000000001</c:v>
                </c:pt>
                <c:pt idx="3">
                  <c:v>9.9</c:v>
                </c:pt>
                <c:pt idx="4">
                  <c:v>13.700000000000001</c:v>
                </c:pt>
                <c:pt idx="5">
                  <c:v>12.8</c:v>
                </c:pt>
                <c:pt idx="6">
                  <c:v>13.8</c:v>
                </c:pt>
                <c:pt idx="7">
                  <c:v>10.199999999999999</c:v>
                </c:pt>
                <c:pt idx="8">
                  <c:v>0.8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212092688"/>
        <c:axId val="212093248"/>
      </c:bubbleChart>
      <c:valAx>
        <c:axId val="212092688"/>
        <c:scaling>
          <c:orientation val="minMax"/>
          <c:max val="25"/>
          <c:min val="15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Baseline Adiposity (BMI)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093248"/>
        <c:crosses val="autoZero"/>
        <c:crossBetween val="midCat"/>
      </c:valAx>
      <c:valAx>
        <c:axId val="212093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Mean Difference in MVPA (mins/day)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0926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3175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spPr>
            <a:solidFill>
              <a:schemeClr val="tx1">
                <a:alpha val="20000"/>
              </a:schemeClr>
            </a:solidFill>
            <a:ln>
              <a:noFill/>
            </a:ln>
            <a:effectLst/>
          </c:spPr>
          <c:invertIfNegative val="0"/>
          <c:trendline>
            <c:spPr>
              <a:ln w="2540" cap="rnd">
                <a:solidFill>
                  <a:schemeClr val="tx1"/>
                </a:solidFill>
                <a:prstDash val="dash"/>
              </a:ln>
              <a:effectLst/>
            </c:spPr>
            <c:trendlineType val="linear"/>
            <c:forward val="7"/>
            <c:backward val="6"/>
            <c:dispRSqr val="0"/>
            <c:dispEq val="0"/>
          </c:trendline>
          <c:xVal>
            <c:numRef>
              <c:f>Graphs!$D$6:$D$17</c:f>
              <c:numCache>
                <c:formatCode>General</c:formatCode>
                <c:ptCount val="12"/>
                <c:pt idx="0">
                  <c:v>9</c:v>
                </c:pt>
                <c:pt idx="1">
                  <c:v>13</c:v>
                </c:pt>
                <c:pt idx="2">
                  <c:v>48</c:v>
                </c:pt>
                <c:pt idx="3">
                  <c:v>6</c:v>
                </c:pt>
                <c:pt idx="4">
                  <c:v>12</c:v>
                </c:pt>
                <c:pt idx="5">
                  <c:v>10</c:v>
                </c:pt>
                <c:pt idx="6">
                  <c:v>6</c:v>
                </c:pt>
                <c:pt idx="7">
                  <c:v>6</c:v>
                </c:pt>
                <c:pt idx="8">
                  <c:v>24</c:v>
                </c:pt>
                <c:pt idx="9">
                  <c:v>8</c:v>
                </c:pt>
                <c:pt idx="10">
                  <c:v>9</c:v>
                </c:pt>
                <c:pt idx="11">
                  <c:v>10.5</c:v>
                </c:pt>
              </c:numCache>
            </c:numRef>
          </c:xVal>
          <c:yVal>
            <c:numRef>
              <c:f>Graphs!$C$6:$C$17</c:f>
              <c:numCache>
                <c:formatCode>General</c:formatCode>
                <c:ptCount val="12"/>
                <c:pt idx="0">
                  <c:v>59</c:v>
                </c:pt>
                <c:pt idx="1">
                  <c:v>-3.13</c:v>
                </c:pt>
                <c:pt idx="2">
                  <c:v>0.45</c:v>
                </c:pt>
                <c:pt idx="3">
                  <c:v>0.3</c:v>
                </c:pt>
                <c:pt idx="4">
                  <c:v>-5.0199999999999996</c:v>
                </c:pt>
                <c:pt idx="5">
                  <c:v>5.4</c:v>
                </c:pt>
                <c:pt idx="6">
                  <c:v>2.66</c:v>
                </c:pt>
                <c:pt idx="7">
                  <c:v>-5.9</c:v>
                </c:pt>
                <c:pt idx="8">
                  <c:v>8.1</c:v>
                </c:pt>
                <c:pt idx="9">
                  <c:v>0</c:v>
                </c:pt>
                <c:pt idx="10">
                  <c:v>4.25</c:v>
                </c:pt>
                <c:pt idx="11">
                  <c:v>15.63</c:v>
                </c:pt>
              </c:numCache>
            </c:numRef>
          </c:yVal>
          <c:bubbleSize>
            <c:numRef>
              <c:f>Graphs!$E$6:$E$17</c:f>
              <c:numCache>
                <c:formatCode>General</c:formatCode>
                <c:ptCount val="12"/>
                <c:pt idx="0">
                  <c:v>0.8</c:v>
                </c:pt>
                <c:pt idx="1">
                  <c:v>4.2</c:v>
                </c:pt>
                <c:pt idx="2">
                  <c:v>8.7999999999999989</c:v>
                </c:pt>
                <c:pt idx="3">
                  <c:v>13.200000000000001</c:v>
                </c:pt>
                <c:pt idx="4">
                  <c:v>9.9</c:v>
                </c:pt>
                <c:pt idx="5">
                  <c:v>5.5</c:v>
                </c:pt>
                <c:pt idx="6">
                  <c:v>13.700000000000001</c:v>
                </c:pt>
                <c:pt idx="7">
                  <c:v>12.8</c:v>
                </c:pt>
                <c:pt idx="8">
                  <c:v>13.8</c:v>
                </c:pt>
                <c:pt idx="9">
                  <c:v>6.4</c:v>
                </c:pt>
                <c:pt idx="10">
                  <c:v>10.199999999999999</c:v>
                </c:pt>
                <c:pt idx="11">
                  <c:v>0.8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212095488"/>
        <c:axId val="212096048"/>
      </c:bubbleChart>
      <c:valAx>
        <c:axId val="212095488"/>
        <c:scaling>
          <c:orientation val="minMax"/>
          <c:max val="55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Follow Up Duration (months)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096048"/>
        <c:crosses val="autoZero"/>
        <c:crossBetween val="midCat"/>
      </c:valAx>
      <c:valAx>
        <c:axId val="212096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Mean Difference in MVPA (mins/day)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0954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3175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1"/>
          <c:order val="0"/>
          <c:spPr>
            <a:solidFill>
              <a:schemeClr val="accent3">
                <a:alpha val="50000"/>
              </a:schemeClr>
            </a:solidFill>
            <a:ln>
              <a:noFill/>
            </a:ln>
            <a:effectLst/>
          </c:spPr>
          <c:invertIfNegative val="0"/>
          <c:trendline>
            <c:spPr>
              <a:ln w="6350" cap="rnd">
                <a:solidFill>
                  <a:schemeClr val="tx1"/>
                </a:solidFill>
                <a:prstDash val="dash"/>
              </a:ln>
              <a:effectLst/>
            </c:spPr>
            <c:trendlineType val="linear"/>
            <c:forward val="10"/>
            <c:backward val="20"/>
            <c:dispRSqr val="0"/>
            <c:dispEq val="0"/>
          </c:trendline>
          <c:xVal>
            <c:numRef>
              <c:f>Graphs!$D$88:$D$97</c:f>
              <c:numCache>
                <c:formatCode>0.00</c:formatCode>
                <c:ptCount val="10"/>
                <c:pt idx="0">
                  <c:v>13</c:v>
                </c:pt>
                <c:pt idx="1">
                  <c:v>48</c:v>
                </c:pt>
                <c:pt idx="2">
                  <c:v>6</c:v>
                </c:pt>
                <c:pt idx="3" formatCode="General">
                  <c:v>12</c:v>
                </c:pt>
                <c:pt idx="4" formatCode="General">
                  <c:v>6</c:v>
                </c:pt>
                <c:pt idx="5" formatCode="General">
                  <c:v>6</c:v>
                </c:pt>
                <c:pt idx="6" formatCode="General">
                  <c:v>24</c:v>
                </c:pt>
                <c:pt idx="7" formatCode="General">
                  <c:v>9</c:v>
                </c:pt>
                <c:pt idx="8" formatCode="General">
                  <c:v>8</c:v>
                </c:pt>
                <c:pt idx="9" formatCode="General">
                  <c:v>9</c:v>
                </c:pt>
              </c:numCache>
            </c:numRef>
          </c:xVal>
          <c:yVal>
            <c:numRef>
              <c:f>Graphs!$C$88:$C$97</c:f>
              <c:numCache>
                <c:formatCode>General</c:formatCode>
                <c:ptCount val="10"/>
                <c:pt idx="0">
                  <c:v>-1.1399999999999999</c:v>
                </c:pt>
                <c:pt idx="1">
                  <c:v>-7.0000000000000007E-2</c:v>
                </c:pt>
                <c:pt idx="2">
                  <c:v>0.54</c:v>
                </c:pt>
                <c:pt idx="3">
                  <c:v>-0.06</c:v>
                </c:pt>
                <c:pt idx="4">
                  <c:v>0.55000000000000004</c:v>
                </c:pt>
                <c:pt idx="5">
                  <c:v>-0.45</c:v>
                </c:pt>
                <c:pt idx="6">
                  <c:v>-1.42</c:v>
                </c:pt>
                <c:pt idx="7">
                  <c:v>0.82</c:v>
                </c:pt>
                <c:pt idx="8">
                  <c:v>-0.05</c:v>
                </c:pt>
                <c:pt idx="9">
                  <c:v>0.09</c:v>
                </c:pt>
              </c:numCache>
            </c:numRef>
          </c:yVal>
          <c:bubbleSize>
            <c:numRef>
              <c:f>Graphs!$E$88:$E$97</c:f>
              <c:numCache>
                <c:formatCode>General</c:formatCode>
                <c:ptCount val="10"/>
                <c:pt idx="0">
                  <c:v>10.100000000000001</c:v>
                </c:pt>
                <c:pt idx="1">
                  <c:v>10.299999999999999</c:v>
                </c:pt>
                <c:pt idx="2">
                  <c:v>9.6</c:v>
                </c:pt>
                <c:pt idx="3">
                  <c:v>10.199999999999999</c:v>
                </c:pt>
                <c:pt idx="4">
                  <c:v>10.299999999999999</c:v>
                </c:pt>
                <c:pt idx="5">
                  <c:v>10.100000000000001</c:v>
                </c:pt>
                <c:pt idx="6">
                  <c:v>10.4</c:v>
                </c:pt>
                <c:pt idx="7">
                  <c:v>9.3000000000000007</c:v>
                </c:pt>
                <c:pt idx="8">
                  <c:v>9.4</c:v>
                </c:pt>
                <c:pt idx="9">
                  <c:v>10.199999999999999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212098848"/>
        <c:axId val="212099408"/>
        <c:extLst>
          <c:ext xmlns:c15="http://schemas.microsoft.com/office/drawing/2012/chart" uri="{02D57815-91ED-43cb-92C2-25804820EDAC}">
            <c15:filteredBubbleSeries>
              <c15:ser>
                <c:idx val="0"/>
                <c:order val="1"/>
                <c:spPr>
                  <a:solidFill>
                    <a:schemeClr val="accent1">
                      <a:alpha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trendline>
                  <c:spPr>
                    <a:ln w="19050" cap="rnd">
                      <a:solidFill>
                        <a:schemeClr val="accent1"/>
                      </a:solidFill>
                      <a:prstDash val="sysDot"/>
                    </a:ln>
                    <a:effectLst/>
                  </c:spPr>
                  <c:trendlineType val="linear"/>
                  <c:forward val="2"/>
                  <c:backward val="2"/>
                  <c:dispRSqr val="0"/>
                  <c:dispEq val="0"/>
                </c:trendline>
                <c:xVal>
                  <c:numRef>
                    <c:extLst>
                      <c:ext uri="{02D57815-91ED-43cb-92C2-25804820EDAC}">
                        <c15:formulaRef>
                          <c15:sqref>Graphs!$D$102:$D$111</c15:sqref>
                        </c15:formulaRef>
                      </c:ext>
                    </c:extLst>
                    <c:numCache>
                      <c:formatCode>0.00</c:formatCode>
                      <c:ptCount val="10"/>
                      <c:pt idx="0">
                        <c:v>13.3</c:v>
                      </c:pt>
                      <c:pt idx="1">
                        <c:v>6.7539999999999996</c:v>
                      </c:pt>
                      <c:pt idx="2">
                        <c:v>9.14</c:v>
                      </c:pt>
                      <c:pt idx="3">
                        <c:v>13.2</c:v>
                      </c:pt>
                      <c:pt idx="4">
                        <c:v>13</c:v>
                      </c:pt>
                      <c:pt idx="5">
                        <c:v>10.44</c:v>
                      </c:pt>
                      <c:pt idx="6">
                        <c:v>8.74</c:v>
                      </c:pt>
                      <c:pt idx="7">
                        <c:v>10.9</c:v>
                      </c:pt>
                      <c:pt idx="8">
                        <c:v>10.815</c:v>
                      </c:pt>
                      <c:pt idx="9">
                        <c:v>7.4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Graphs!$C$102:$C$111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-1.1399999999999999</c:v>
                      </c:pt>
                      <c:pt idx="1">
                        <c:v>-7.0000000000000007E-2</c:v>
                      </c:pt>
                      <c:pt idx="2">
                        <c:v>0.54</c:v>
                      </c:pt>
                      <c:pt idx="3">
                        <c:v>-0.06</c:v>
                      </c:pt>
                      <c:pt idx="4">
                        <c:v>0.55000000000000004</c:v>
                      </c:pt>
                      <c:pt idx="5">
                        <c:v>-0.45</c:v>
                      </c:pt>
                      <c:pt idx="6">
                        <c:v>-1.42</c:v>
                      </c:pt>
                      <c:pt idx="7">
                        <c:v>0.82</c:v>
                      </c:pt>
                      <c:pt idx="8">
                        <c:v>-0.05</c:v>
                      </c:pt>
                      <c:pt idx="9">
                        <c:v>0.09</c:v>
                      </c:pt>
                    </c:numCache>
                  </c:numRef>
                </c:yVal>
                <c:bubbleSize>
                  <c:numRef>
                    <c:extLst>
                      <c:ext uri="{02D57815-91ED-43cb-92C2-25804820EDAC}">
                        <c15:formulaRef>
                          <c15:sqref>Graphs!$E$102:$E$111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10.100000000000001</c:v>
                      </c:pt>
                      <c:pt idx="1">
                        <c:v>10.299999999999999</c:v>
                      </c:pt>
                      <c:pt idx="2">
                        <c:v>9.6</c:v>
                      </c:pt>
                      <c:pt idx="3">
                        <c:v>10.199999999999999</c:v>
                      </c:pt>
                      <c:pt idx="4">
                        <c:v>10.299999999999999</c:v>
                      </c:pt>
                      <c:pt idx="5">
                        <c:v>10.100000000000001</c:v>
                      </c:pt>
                      <c:pt idx="6">
                        <c:v>10.4</c:v>
                      </c:pt>
                      <c:pt idx="7">
                        <c:v>9.3000000000000007</c:v>
                      </c:pt>
                      <c:pt idx="8">
                        <c:v>9.4</c:v>
                      </c:pt>
                      <c:pt idx="9">
                        <c:v>10.199999999999999</c:v>
                      </c:pt>
                    </c:numCache>
                  </c:numRef>
                </c:bubbleSize>
                <c:bubble3D val="0"/>
              </c15:ser>
            </c15:filteredBubbleSeries>
          </c:ext>
        </c:extLst>
      </c:bubbleChart>
      <c:valAx>
        <c:axId val="212098848"/>
        <c:scaling>
          <c:orientation val="minMax"/>
          <c:max val="55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Follow-Up</a:t>
                </a:r>
                <a:r>
                  <a:rPr lang="en-GB" baseline="0"/>
                  <a:t> Duration (months)</a:t>
                </a:r>
                <a:endParaRPr lang="en-GB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099408"/>
        <c:crosses val="autoZero"/>
        <c:crossBetween val="midCat"/>
      </c:valAx>
      <c:valAx>
        <c:axId val="212099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Standardised Mean Difference in TPA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0988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spPr>
            <a:solidFill>
              <a:schemeClr val="tx1">
                <a:alpha val="20000"/>
              </a:schemeClr>
            </a:solidFill>
            <a:ln w="25400">
              <a:noFill/>
            </a:ln>
            <a:effectLst/>
          </c:spPr>
          <c:invertIfNegative val="0"/>
          <c:trendline>
            <c:spPr>
              <a:ln w="6350" cap="rnd">
                <a:solidFill>
                  <a:schemeClr val="tx1"/>
                </a:solidFill>
                <a:prstDash val="dash"/>
              </a:ln>
              <a:effectLst/>
            </c:spPr>
            <c:trendlineType val="linear"/>
            <c:forward val="4"/>
            <c:backward val="2"/>
            <c:dispRSqr val="0"/>
            <c:dispEq val="0"/>
          </c:trendline>
          <c:xVal>
            <c:numRef>
              <c:f>Graphs!$D$116:$D$125</c:f>
              <c:numCache>
                <c:formatCode>General</c:formatCode>
                <c:ptCount val="10"/>
                <c:pt idx="0">
                  <c:v>3</c:v>
                </c:pt>
                <c:pt idx="1">
                  <c:v>36</c:v>
                </c:pt>
                <c:pt idx="2">
                  <c:v>2</c:v>
                </c:pt>
                <c:pt idx="3">
                  <c:v>12</c:v>
                </c:pt>
                <c:pt idx="4">
                  <c:v>2</c:v>
                </c:pt>
                <c:pt idx="5">
                  <c:v>1.5</c:v>
                </c:pt>
                <c:pt idx="6">
                  <c:v>30</c:v>
                </c:pt>
                <c:pt idx="7">
                  <c:v>3</c:v>
                </c:pt>
                <c:pt idx="8">
                  <c:v>4</c:v>
                </c:pt>
                <c:pt idx="9">
                  <c:v>3</c:v>
                </c:pt>
              </c:numCache>
            </c:numRef>
          </c:xVal>
          <c:yVal>
            <c:numRef>
              <c:f>Graphs!$C$116:$C$125</c:f>
              <c:numCache>
                <c:formatCode>General</c:formatCode>
                <c:ptCount val="10"/>
                <c:pt idx="0">
                  <c:v>-1.1399999999999999</c:v>
                </c:pt>
                <c:pt idx="1">
                  <c:v>-7.0000000000000007E-2</c:v>
                </c:pt>
                <c:pt idx="2">
                  <c:v>0.54</c:v>
                </c:pt>
                <c:pt idx="3">
                  <c:v>-0.06</c:v>
                </c:pt>
                <c:pt idx="4">
                  <c:v>0.55000000000000004</c:v>
                </c:pt>
                <c:pt idx="5">
                  <c:v>-0.45</c:v>
                </c:pt>
                <c:pt idx="6">
                  <c:v>-1.42</c:v>
                </c:pt>
                <c:pt idx="7">
                  <c:v>0.82</c:v>
                </c:pt>
                <c:pt idx="8">
                  <c:v>-0.05</c:v>
                </c:pt>
                <c:pt idx="9">
                  <c:v>0.09</c:v>
                </c:pt>
              </c:numCache>
            </c:numRef>
          </c:yVal>
          <c:bubbleSize>
            <c:numRef>
              <c:f>Graphs!$E$116:$E$125</c:f>
              <c:numCache>
                <c:formatCode>General</c:formatCode>
                <c:ptCount val="10"/>
                <c:pt idx="0">
                  <c:v>10.100000000000001</c:v>
                </c:pt>
                <c:pt idx="1">
                  <c:v>10.299999999999999</c:v>
                </c:pt>
                <c:pt idx="2">
                  <c:v>9.6</c:v>
                </c:pt>
                <c:pt idx="3">
                  <c:v>10.199999999999999</c:v>
                </c:pt>
                <c:pt idx="4">
                  <c:v>10.299999999999999</c:v>
                </c:pt>
                <c:pt idx="5">
                  <c:v>10.100000000000001</c:v>
                </c:pt>
                <c:pt idx="6">
                  <c:v>10.4</c:v>
                </c:pt>
                <c:pt idx="7">
                  <c:v>9.3000000000000007</c:v>
                </c:pt>
                <c:pt idx="8">
                  <c:v>9.4</c:v>
                </c:pt>
                <c:pt idx="9">
                  <c:v>10.199999999999999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212101648"/>
        <c:axId val="212102208"/>
      </c:bubbleChart>
      <c:valAx>
        <c:axId val="212101648"/>
        <c:scaling>
          <c:orientation val="minMax"/>
          <c:max val="40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Intervention Duration (months)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102208"/>
        <c:crosses val="autoZero"/>
        <c:crossBetween val="midCat"/>
      </c:valAx>
      <c:valAx>
        <c:axId val="212102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Standardised Mean Difference in TPA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1016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spPr>
            <a:solidFill>
              <a:schemeClr val="tx1">
                <a:alpha val="20000"/>
              </a:schemeClr>
            </a:solidFill>
            <a:ln w="25400">
              <a:noFill/>
            </a:ln>
            <a:effectLst/>
          </c:spPr>
          <c:invertIfNegative val="0"/>
          <c:trendline>
            <c:spPr>
              <a:ln w="6350" cap="rnd">
                <a:solidFill>
                  <a:schemeClr val="tx1"/>
                </a:solidFill>
                <a:prstDash val="dash"/>
              </a:ln>
              <a:effectLst/>
            </c:spPr>
            <c:trendlineType val="linear"/>
            <c:forward val="4"/>
            <c:backward val="2"/>
            <c:dispRSqr val="0"/>
            <c:dispEq val="0"/>
          </c:trendline>
          <c:xVal>
            <c:numRef>
              <c:f>Graphs!$D$39:$D$50</c:f>
              <c:numCache>
                <c:formatCode>General</c:formatCode>
                <c:ptCount val="12"/>
                <c:pt idx="0">
                  <c:v>3</c:v>
                </c:pt>
                <c:pt idx="1">
                  <c:v>3</c:v>
                </c:pt>
                <c:pt idx="2">
                  <c:v>36</c:v>
                </c:pt>
                <c:pt idx="3">
                  <c:v>2</c:v>
                </c:pt>
                <c:pt idx="4">
                  <c:v>12</c:v>
                </c:pt>
                <c:pt idx="5">
                  <c:v>2</c:v>
                </c:pt>
                <c:pt idx="6">
                  <c:v>2</c:v>
                </c:pt>
                <c:pt idx="7">
                  <c:v>1.5</c:v>
                </c:pt>
                <c:pt idx="8">
                  <c:v>30</c:v>
                </c:pt>
                <c:pt idx="9">
                  <c:v>4</c:v>
                </c:pt>
                <c:pt idx="10">
                  <c:v>3</c:v>
                </c:pt>
                <c:pt idx="11">
                  <c:v>4</c:v>
                </c:pt>
              </c:numCache>
            </c:numRef>
          </c:xVal>
          <c:yVal>
            <c:numRef>
              <c:f>Graphs!$C$39:$C$50</c:f>
              <c:numCache>
                <c:formatCode>General</c:formatCode>
                <c:ptCount val="12"/>
                <c:pt idx="0">
                  <c:v>59</c:v>
                </c:pt>
                <c:pt idx="1">
                  <c:v>-3.13</c:v>
                </c:pt>
                <c:pt idx="2">
                  <c:v>0.45</c:v>
                </c:pt>
                <c:pt idx="3">
                  <c:v>0.3</c:v>
                </c:pt>
                <c:pt idx="4">
                  <c:v>-5.0199999999999996</c:v>
                </c:pt>
                <c:pt idx="5">
                  <c:v>5.4</c:v>
                </c:pt>
                <c:pt idx="6">
                  <c:v>2.66</c:v>
                </c:pt>
                <c:pt idx="7">
                  <c:v>-5.9</c:v>
                </c:pt>
                <c:pt idx="8">
                  <c:v>8.1</c:v>
                </c:pt>
                <c:pt idx="9">
                  <c:v>0</c:v>
                </c:pt>
                <c:pt idx="10">
                  <c:v>4.25</c:v>
                </c:pt>
                <c:pt idx="11">
                  <c:v>15.63</c:v>
                </c:pt>
              </c:numCache>
            </c:numRef>
          </c:yVal>
          <c:bubbleSize>
            <c:numRef>
              <c:f>Graphs!$E$39:$E$50</c:f>
              <c:numCache>
                <c:formatCode>General</c:formatCode>
                <c:ptCount val="12"/>
                <c:pt idx="0">
                  <c:v>0.8</c:v>
                </c:pt>
                <c:pt idx="1">
                  <c:v>4.2</c:v>
                </c:pt>
                <c:pt idx="2">
                  <c:v>8.7999999999999989</c:v>
                </c:pt>
                <c:pt idx="3">
                  <c:v>13.200000000000001</c:v>
                </c:pt>
                <c:pt idx="4">
                  <c:v>9.9</c:v>
                </c:pt>
                <c:pt idx="5">
                  <c:v>5.5</c:v>
                </c:pt>
                <c:pt idx="6">
                  <c:v>13.700000000000001</c:v>
                </c:pt>
                <c:pt idx="7">
                  <c:v>12.8</c:v>
                </c:pt>
                <c:pt idx="8">
                  <c:v>13.8</c:v>
                </c:pt>
                <c:pt idx="9">
                  <c:v>6.4</c:v>
                </c:pt>
                <c:pt idx="10">
                  <c:v>10.199999999999999</c:v>
                </c:pt>
                <c:pt idx="11">
                  <c:v>0.8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47862176"/>
        <c:axId val="214087280"/>
      </c:bubbleChart>
      <c:valAx>
        <c:axId val="47862176"/>
        <c:scaling>
          <c:orientation val="minMax"/>
          <c:max val="40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Invervention Duration (months)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087280"/>
        <c:crosses val="autoZero"/>
        <c:crossBetween val="midCat"/>
      </c:valAx>
      <c:valAx>
        <c:axId val="214087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Mean Difference in MVPA (mins/day)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621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spPr>
            <a:solidFill>
              <a:schemeClr val="tx1">
                <a:alpha val="20000"/>
              </a:schemeClr>
            </a:solidFill>
            <a:ln w="25400">
              <a:noFill/>
            </a:ln>
            <a:effectLst/>
          </c:spPr>
          <c:invertIfNegative val="0"/>
          <c:trendline>
            <c:spPr>
              <a:ln w="6350" cap="rnd">
                <a:solidFill>
                  <a:schemeClr val="tx1"/>
                </a:solidFill>
                <a:prstDash val="dash"/>
              </a:ln>
              <a:effectLst/>
            </c:spPr>
            <c:trendlineType val="linear"/>
            <c:forward val="170"/>
            <c:backward val="50"/>
            <c:dispRSqr val="0"/>
            <c:dispEq val="0"/>
          </c:trendline>
          <c:xVal>
            <c:numRef>
              <c:f>Graphs!$D$130:$D$139</c:f>
              <c:numCache>
                <c:formatCode>General</c:formatCode>
                <c:ptCount val="10"/>
                <c:pt idx="0">
                  <c:v>179.19</c:v>
                </c:pt>
                <c:pt idx="1">
                  <c:v>206.82</c:v>
                </c:pt>
                <c:pt idx="2">
                  <c:v>57</c:v>
                </c:pt>
                <c:pt idx="3">
                  <c:v>119.19</c:v>
                </c:pt>
                <c:pt idx="4">
                  <c:v>176.13</c:v>
                </c:pt>
                <c:pt idx="5">
                  <c:v>75.099999999999994</c:v>
                </c:pt>
                <c:pt idx="6">
                  <c:v>1430.2</c:v>
                </c:pt>
                <c:pt idx="7">
                  <c:v>40</c:v>
                </c:pt>
                <c:pt idx="8">
                  <c:v>93</c:v>
                </c:pt>
                <c:pt idx="9">
                  <c:v>146.38</c:v>
                </c:pt>
              </c:numCache>
            </c:numRef>
          </c:xVal>
          <c:yVal>
            <c:numRef>
              <c:f>Graphs!$C$130:$C$139</c:f>
              <c:numCache>
                <c:formatCode>General</c:formatCode>
                <c:ptCount val="10"/>
                <c:pt idx="0">
                  <c:v>-1.1399999999999999</c:v>
                </c:pt>
                <c:pt idx="1">
                  <c:v>-7.0000000000000007E-2</c:v>
                </c:pt>
                <c:pt idx="2">
                  <c:v>0.54</c:v>
                </c:pt>
                <c:pt idx="3">
                  <c:v>-0.06</c:v>
                </c:pt>
                <c:pt idx="4">
                  <c:v>0.55000000000000004</c:v>
                </c:pt>
                <c:pt idx="5">
                  <c:v>-0.45</c:v>
                </c:pt>
                <c:pt idx="6">
                  <c:v>-1.42</c:v>
                </c:pt>
                <c:pt idx="7">
                  <c:v>0.82</c:v>
                </c:pt>
                <c:pt idx="8">
                  <c:v>-0.05</c:v>
                </c:pt>
                <c:pt idx="9">
                  <c:v>0.09</c:v>
                </c:pt>
              </c:numCache>
            </c:numRef>
          </c:yVal>
          <c:bubbleSize>
            <c:numRef>
              <c:f>Graphs!$E$130:$E$139</c:f>
              <c:numCache>
                <c:formatCode>General</c:formatCode>
                <c:ptCount val="10"/>
                <c:pt idx="0">
                  <c:v>10.100000000000001</c:v>
                </c:pt>
                <c:pt idx="1">
                  <c:v>10.299999999999999</c:v>
                </c:pt>
                <c:pt idx="2">
                  <c:v>9.6</c:v>
                </c:pt>
                <c:pt idx="3">
                  <c:v>10.199999999999999</c:v>
                </c:pt>
                <c:pt idx="4">
                  <c:v>10.299999999999999</c:v>
                </c:pt>
                <c:pt idx="5">
                  <c:v>10.100000000000001</c:v>
                </c:pt>
                <c:pt idx="6">
                  <c:v>10.4</c:v>
                </c:pt>
                <c:pt idx="7">
                  <c:v>9.3000000000000007</c:v>
                </c:pt>
                <c:pt idx="8">
                  <c:v>9.4</c:v>
                </c:pt>
                <c:pt idx="9">
                  <c:v>10.199999999999999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214089520"/>
        <c:axId val="214090080"/>
      </c:bubbleChart>
      <c:valAx>
        <c:axId val="214089520"/>
        <c:scaling>
          <c:orientation val="minMax"/>
          <c:max val="1600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Cohort Size (</a:t>
                </a:r>
                <a:r>
                  <a:rPr lang="en-GB" i="1"/>
                  <a:t>n</a:t>
                </a:r>
                <a:r>
                  <a:rPr lang="en-GB" i="0"/>
                  <a:t>)</a:t>
                </a:r>
                <a:endParaRPr lang="en-GB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090080"/>
        <c:crosses val="autoZero"/>
        <c:crossBetween val="midCat"/>
      </c:valAx>
      <c:valAx>
        <c:axId val="214090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Stadardised Mean Difference in TPA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0895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spPr>
            <a:solidFill>
              <a:schemeClr val="tx1">
                <a:alpha val="20000"/>
              </a:schemeClr>
            </a:solidFill>
            <a:ln w="25400">
              <a:noFill/>
            </a:ln>
            <a:effectLst/>
          </c:spPr>
          <c:invertIfNegative val="0"/>
          <c:trendline>
            <c:spPr>
              <a:ln w="6350" cap="rnd">
                <a:solidFill>
                  <a:schemeClr val="tx1"/>
                </a:solidFill>
                <a:prstDash val="dash"/>
              </a:ln>
              <a:effectLst/>
            </c:spPr>
            <c:trendlineType val="linear"/>
            <c:forward val="170"/>
            <c:backward val="100"/>
            <c:dispRSqr val="0"/>
            <c:dispEq val="0"/>
          </c:trendline>
          <c:xVal>
            <c:numRef>
              <c:f>Graphs!$D$55:$D$66</c:f>
              <c:numCache>
                <c:formatCode>General</c:formatCode>
                <c:ptCount val="12"/>
                <c:pt idx="0">
                  <c:v>270</c:v>
                </c:pt>
                <c:pt idx="1">
                  <c:v>179.19</c:v>
                </c:pt>
                <c:pt idx="2">
                  <c:v>206.82</c:v>
                </c:pt>
                <c:pt idx="3">
                  <c:v>466.6</c:v>
                </c:pt>
                <c:pt idx="4">
                  <c:v>119.19</c:v>
                </c:pt>
                <c:pt idx="5">
                  <c:v>66.400000000000006</c:v>
                </c:pt>
                <c:pt idx="6">
                  <c:v>176.13</c:v>
                </c:pt>
                <c:pt idx="7">
                  <c:v>75.099999999999994</c:v>
                </c:pt>
                <c:pt idx="8">
                  <c:v>1430.2</c:v>
                </c:pt>
                <c:pt idx="9">
                  <c:v>93</c:v>
                </c:pt>
                <c:pt idx="10">
                  <c:v>146.38</c:v>
                </c:pt>
                <c:pt idx="11">
                  <c:v>131.9</c:v>
                </c:pt>
              </c:numCache>
            </c:numRef>
          </c:xVal>
          <c:yVal>
            <c:numRef>
              <c:f>Graphs!$C$55:$C$66</c:f>
              <c:numCache>
                <c:formatCode>General</c:formatCode>
                <c:ptCount val="12"/>
                <c:pt idx="0">
                  <c:v>59</c:v>
                </c:pt>
                <c:pt idx="1">
                  <c:v>-3.13</c:v>
                </c:pt>
                <c:pt idx="2">
                  <c:v>0.45</c:v>
                </c:pt>
                <c:pt idx="3">
                  <c:v>0.3</c:v>
                </c:pt>
                <c:pt idx="4">
                  <c:v>-5.0199999999999996</c:v>
                </c:pt>
                <c:pt idx="5">
                  <c:v>5.4</c:v>
                </c:pt>
                <c:pt idx="6">
                  <c:v>2.66</c:v>
                </c:pt>
                <c:pt idx="7">
                  <c:v>-5.9</c:v>
                </c:pt>
                <c:pt idx="8">
                  <c:v>8.1</c:v>
                </c:pt>
                <c:pt idx="9">
                  <c:v>0</c:v>
                </c:pt>
                <c:pt idx="10">
                  <c:v>4.25</c:v>
                </c:pt>
                <c:pt idx="11">
                  <c:v>15.63</c:v>
                </c:pt>
              </c:numCache>
            </c:numRef>
          </c:yVal>
          <c:bubbleSize>
            <c:numRef>
              <c:f>Graphs!$E$55:$E$66</c:f>
              <c:numCache>
                <c:formatCode>General</c:formatCode>
                <c:ptCount val="12"/>
                <c:pt idx="0">
                  <c:v>0.8</c:v>
                </c:pt>
                <c:pt idx="1">
                  <c:v>4.2</c:v>
                </c:pt>
                <c:pt idx="2">
                  <c:v>8.7999999999999989</c:v>
                </c:pt>
                <c:pt idx="3">
                  <c:v>13.200000000000001</c:v>
                </c:pt>
                <c:pt idx="4">
                  <c:v>9.9</c:v>
                </c:pt>
                <c:pt idx="5">
                  <c:v>5.5</c:v>
                </c:pt>
                <c:pt idx="6">
                  <c:v>13.700000000000001</c:v>
                </c:pt>
                <c:pt idx="7">
                  <c:v>12.8</c:v>
                </c:pt>
                <c:pt idx="8">
                  <c:v>13.8</c:v>
                </c:pt>
                <c:pt idx="9">
                  <c:v>6.4</c:v>
                </c:pt>
                <c:pt idx="10">
                  <c:v>10.199999999999999</c:v>
                </c:pt>
                <c:pt idx="11">
                  <c:v>0.8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214092320"/>
        <c:axId val="214092880"/>
      </c:bubbleChart>
      <c:valAx>
        <c:axId val="214092320"/>
        <c:scaling>
          <c:orientation val="minMax"/>
          <c:max val="1600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Cohort Size (</a:t>
                </a:r>
                <a:r>
                  <a:rPr lang="en-GB" i="1"/>
                  <a:t>n</a:t>
                </a:r>
                <a:r>
                  <a:rPr lang="en-GB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092880"/>
        <c:crosses val="autoZero"/>
        <c:crossBetween val="midCat"/>
      </c:valAx>
      <c:valAx>
        <c:axId val="214092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Mean Difference</a:t>
                </a:r>
                <a:r>
                  <a:rPr lang="en-GB" baseline="0"/>
                  <a:t> in MVPA (mins/day)</a:t>
                </a:r>
                <a:endParaRPr lang="en-GB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0923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E2D89-4952-4055-AE7A-7A0DDBDA8B0B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801A4-228C-4A4C-8172-557D97726D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96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801A4-228C-4A4C-8172-557D97726DD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004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801A4-228C-4A4C-8172-557D97726DD1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902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62C6-677C-4D00-8A62-1EB97CAE9D35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BCBC-AC68-49CB-8E54-CBAF1F972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109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62C6-677C-4D00-8A62-1EB97CAE9D35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BCBC-AC68-49CB-8E54-CBAF1F972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191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62C6-677C-4D00-8A62-1EB97CAE9D35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BCBC-AC68-49CB-8E54-CBAF1F972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72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62C6-677C-4D00-8A62-1EB97CAE9D35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BCBC-AC68-49CB-8E54-CBAF1F972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61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62C6-677C-4D00-8A62-1EB97CAE9D35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BCBC-AC68-49CB-8E54-CBAF1F972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88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62C6-677C-4D00-8A62-1EB97CAE9D35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BCBC-AC68-49CB-8E54-CBAF1F972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832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62C6-677C-4D00-8A62-1EB97CAE9D35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BCBC-AC68-49CB-8E54-CBAF1F972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05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62C6-677C-4D00-8A62-1EB97CAE9D35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BCBC-AC68-49CB-8E54-CBAF1F972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17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62C6-677C-4D00-8A62-1EB97CAE9D35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BCBC-AC68-49CB-8E54-CBAF1F972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01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62C6-677C-4D00-8A62-1EB97CAE9D35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BCBC-AC68-49CB-8E54-CBAF1F972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29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62C6-677C-4D00-8A62-1EB97CAE9D35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BCBC-AC68-49CB-8E54-CBAF1F972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225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B62C6-677C-4D00-8A62-1EB97CAE9D35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BBCBC-AC68-49CB-8E54-CBAF1F972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84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48501"/>
            <a:ext cx="9144000" cy="2387600"/>
          </a:xfrm>
        </p:spPr>
        <p:txBody>
          <a:bodyPr>
            <a:normAutofit/>
          </a:bodyPr>
          <a:lstStyle/>
          <a:p>
            <a:r>
              <a:rPr lang="en-GB" sz="4000" dirty="0"/>
              <a:t>The </a:t>
            </a:r>
            <a:r>
              <a:rPr lang="en-GB" sz="4000" dirty="0" smtClean="0"/>
              <a:t>sustained effectiveness </a:t>
            </a:r>
            <a:r>
              <a:rPr lang="en-GB" sz="4000" dirty="0"/>
              <a:t>of interventions on childhood physical </a:t>
            </a:r>
            <a:r>
              <a:rPr lang="en-GB" sz="4000" dirty="0" smtClean="0"/>
              <a:t>activity (PA): </a:t>
            </a:r>
            <a:r>
              <a:rPr lang="en-GB" sz="4000" dirty="0"/>
              <a:t>a systematic review and meta-analysis of controlled </a:t>
            </a:r>
            <a:r>
              <a:rPr lang="en-GB" sz="4000" dirty="0" smtClean="0"/>
              <a:t>studies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49199"/>
            <a:ext cx="9144000" cy="2102076"/>
          </a:xfrm>
        </p:spPr>
        <p:txBody>
          <a:bodyPr>
            <a:normAutofit fontScale="85000" lnSpcReduction="20000"/>
          </a:bodyPr>
          <a:lstStyle/>
          <a:p>
            <a:pPr algn="l"/>
            <a:endParaRPr lang="en-GB" dirty="0" smtClean="0"/>
          </a:p>
          <a:p>
            <a:pPr algn="l"/>
            <a:r>
              <a:rPr lang="en-GB" dirty="0" smtClean="0"/>
              <a:t>Jamie Sims</a:t>
            </a:r>
          </a:p>
          <a:p>
            <a:pPr algn="l"/>
            <a:endParaRPr lang="en-GB" dirty="0" smtClean="0"/>
          </a:p>
          <a:p>
            <a:pPr algn="l"/>
            <a:r>
              <a:rPr lang="en-GB" dirty="0" smtClean="0"/>
              <a:t>Supervisors:		</a:t>
            </a:r>
          </a:p>
          <a:p>
            <a:pPr algn="l"/>
            <a:r>
              <a:rPr lang="en-GB" dirty="0" smtClean="0"/>
              <a:t>Dr Peter Scarborough</a:t>
            </a:r>
          </a:p>
          <a:p>
            <a:pPr algn="l"/>
            <a:r>
              <a:rPr lang="en-GB" dirty="0" smtClean="0"/>
              <a:t>Dr Charlie Foster</a:t>
            </a:r>
          </a:p>
        </p:txBody>
      </p:sp>
      <p:pic>
        <p:nvPicPr>
          <p:cNvPr id="5" name="Picture 4" descr="http://www.chi.ac.uk/sites/all/themes/chiuni_2014/img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1317" y="230188"/>
            <a:ext cx="28575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" y="50800"/>
            <a:ext cx="2857500" cy="12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69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</a:t>
            </a:r>
            <a:r>
              <a:rPr lang="en-GB" dirty="0" smtClean="0"/>
              <a:t>extraction and standardisation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Extracted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uthor(s</a:t>
            </a:r>
            <a:r>
              <a:rPr lang="en-GB" dirty="0"/>
              <a:t>), project title, nation, design, inclusion criteria, randomisation procedure where applicable, intervention and control descriptions, length of follow-up, losses to follow-up and/or drop out, measurement strategy, secondary outcome measures and </a:t>
            </a:r>
            <a:r>
              <a:rPr lang="en-GB" dirty="0" smtClean="0"/>
              <a:t>results, gender, baseline age, baseline BMI, baseline MVPA/TPA</a:t>
            </a:r>
          </a:p>
          <a:p>
            <a:r>
              <a:rPr lang="en-GB" dirty="0" smtClean="0"/>
              <a:t>Standardisation</a:t>
            </a:r>
          </a:p>
          <a:p>
            <a:pPr lvl="1"/>
            <a:r>
              <a:rPr lang="en-GB" dirty="0" smtClean="0"/>
              <a:t>MVPA</a:t>
            </a:r>
          </a:p>
          <a:p>
            <a:pPr lvl="2"/>
            <a:r>
              <a:rPr lang="en-GB" dirty="0" smtClean="0"/>
              <a:t>Converted to minutes per day from measurements enabled mean difference to be calculated</a:t>
            </a:r>
          </a:p>
          <a:p>
            <a:pPr lvl="1"/>
            <a:r>
              <a:rPr lang="en-GB" dirty="0" smtClean="0"/>
              <a:t>TPA</a:t>
            </a:r>
          </a:p>
          <a:p>
            <a:pPr lvl="2"/>
            <a:r>
              <a:rPr lang="en-GB" dirty="0" smtClean="0"/>
              <a:t>Unable to standardise to common metric so standardised mean difference was calculated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7104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included studies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Participants</a:t>
            </a:r>
          </a:p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Total 7883</a:t>
            </a:r>
          </a:p>
          <a:p>
            <a:pPr lvl="1"/>
            <a:r>
              <a:rPr lang="en-GB" dirty="0" smtClean="0"/>
              <a:t>n 41 – n 3,714 (M 255)</a:t>
            </a:r>
          </a:p>
          <a:p>
            <a:r>
              <a:rPr lang="en-GB" dirty="0" smtClean="0"/>
              <a:t>Females 51.6%</a:t>
            </a:r>
          </a:p>
          <a:p>
            <a:pPr lvl="1"/>
            <a:r>
              <a:rPr lang="en-GB" dirty="0" smtClean="0"/>
              <a:t>1 study males only, 1 females only</a:t>
            </a:r>
          </a:p>
          <a:p>
            <a:pPr lvl="1"/>
            <a:r>
              <a:rPr lang="en-GB" dirty="0" smtClean="0"/>
              <a:t>2 inclusive studies stratified by sex</a:t>
            </a:r>
          </a:p>
          <a:p>
            <a:r>
              <a:rPr lang="en-GB" dirty="0" smtClean="0"/>
              <a:t>Mean baseline age 10.67 </a:t>
            </a:r>
            <a:r>
              <a:rPr lang="en-GB" dirty="0"/>
              <a:t>(± 1.91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Eight studies primary age</a:t>
            </a:r>
          </a:p>
          <a:p>
            <a:pPr lvl="1"/>
            <a:r>
              <a:rPr lang="en-GB" dirty="0" smtClean="0"/>
              <a:t>Six studies secondary age</a:t>
            </a:r>
          </a:p>
          <a:p>
            <a:r>
              <a:rPr lang="en-GB" dirty="0" smtClean="0"/>
              <a:t>Three studies recruited overweight/obese (treatment)</a:t>
            </a:r>
          </a:p>
          <a:p>
            <a:pPr lvl="1"/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Intervention</a:t>
            </a:r>
          </a:p>
          <a:p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Duration 6 weeks – 3 years</a:t>
            </a:r>
          </a:p>
          <a:p>
            <a:r>
              <a:rPr lang="en-GB" dirty="0" smtClean="0"/>
              <a:t>Theoretical grounding</a:t>
            </a:r>
          </a:p>
          <a:p>
            <a:pPr lvl="1"/>
            <a:r>
              <a:rPr lang="en-GB" dirty="0" smtClean="0"/>
              <a:t>5 studies used Social Cognitive Theory</a:t>
            </a:r>
          </a:p>
          <a:p>
            <a:r>
              <a:rPr lang="en-GB" dirty="0" smtClean="0"/>
              <a:t>Setting</a:t>
            </a:r>
          </a:p>
          <a:p>
            <a:pPr lvl="1"/>
            <a:r>
              <a:rPr lang="en-GB" dirty="0" smtClean="0"/>
              <a:t>8 studies set in school</a:t>
            </a:r>
          </a:p>
          <a:p>
            <a:pPr lvl="1"/>
            <a:r>
              <a:rPr lang="en-GB" dirty="0" smtClean="0"/>
              <a:t>6 set in </a:t>
            </a:r>
            <a:r>
              <a:rPr lang="en-GB" dirty="0" smtClean="0"/>
              <a:t>community</a:t>
            </a:r>
          </a:p>
          <a:p>
            <a:r>
              <a:rPr lang="en-GB" dirty="0" smtClean="0"/>
              <a:t>Approach</a:t>
            </a:r>
          </a:p>
          <a:p>
            <a:pPr lvl="1"/>
            <a:r>
              <a:rPr lang="en-GB" dirty="0" smtClean="0"/>
              <a:t>Peer modelling, contingent step counts, education, after-school clubs, double PE quotas, goal setting</a:t>
            </a:r>
            <a:endParaRPr lang="en-GB" dirty="0" smtClean="0"/>
          </a:p>
          <a:p>
            <a:pPr lvl="2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65961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included studies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Control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Non-intervention control group with no additional PA</a:t>
            </a:r>
          </a:p>
          <a:p>
            <a:pPr lvl="1"/>
            <a:r>
              <a:rPr lang="en-GB" dirty="0" smtClean="0"/>
              <a:t>‘Normal practice’, waiting list, no-treatment comparisons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Outcomes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Moderate to Vigorous Physical Activity (MVPA</a:t>
            </a:r>
            <a:r>
              <a:rPr lang="en-GB" dirty="0" smtClean="0"/>
              <a:t>)</a:t>
            </a:r>
          </a:p>
          <a:p>
            <a:r>
              <a:rPr lang="en-GB" dirty="0" smtClean="0"/>
              <a:t>Total </a:t>
            </a:r>
            <a:r>
              <a:rPr lang="en-GB" dirty="0" smtClean="0"/>
              <a:t>Physical Activity (TPA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dirty="0" smtClean="0"/>
              <a:t>Self-report (9) &amp; objective (7)</a:t>
            </a:r>
          </a:p>
          <a:p>
            <a:r>
              <a:rPr lang="en-GB" dirty="0" smtClean="0"/>
              <a:t>Follow-up</a:t>
            </a:r>
          </a:p>
          <a:p>
            <a:pPr lvl="1"/>
            <a:r>
              <a:rPr lang="en-GB" dirty="0" smtClean="0"/>
              <a:t>6 months – 4 years</a:t>
            </a:r>
          </a:p>
        </p:txBody>
      </p:sp>
    </p:spTree>
    <p:extLst>
      <p:ext uri="{BB962C8B-B14F-4D97-AF65-F5344CB8AC3E}">
        <p14:creationId xmlns:p14="http://schemas.microsoft.com/office/powerpoint/2010/main" val="3505031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 of included studies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Methodology Checklist for Randomised Controlled Trials </a:t>
            </a:r>
            <a:endParaRPr lang="en-GB" dirty="0" smtClean="0"/>
          </a:p>
          <a:p>
            <a:pPr lvl="1"/>
            <a:r>
              <a:rPr lang="en-GB" dirty="0" smtClean="0"/>
              <a:t>NICE (2012)</a:t>
            </a:r>
          </a:p>
          <a:p>
            <a:r>
              <a:rPr lang="en-GB" dirty="0" smtClean="0"/>
              <a:t>Selection</a:t>
            </a:r>
          </a:p>
          <a:p>
            <a:r>
              <a:rPr lang="en-GB" dirty="0" smtClean="0"/>
              <a:t>Performance</a:t>
            </a:r>
          </a:p>
          <a:p>
            <a:r>
              <a:rPr lang="en-GB" dirty="0" smtClean="0"/>
              <a:t>Attrition</a:t>
            </a:r>
          </a:p>
          <a:p>
            <a:r>
              <a:rPr lang="en-GB" dirty="0" smtClean="0"/>
              <a:t>Detection</a:t>
            </a:r>
          </a:p>
          <a:p>
            <a:r>
              <a:rPr lang="en-GB" dirty="0" smtClean="0"/>
              <a:t>Other</a:t>
            </a:r>
          </a:p>
          <a:p>
            <a:pPr lvl="1"/>
            <a:r>
              <a:rPr lang="en-GB" dirty="0" smtClean="0"/>
              <a:t>Publication, cluster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1771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Moderate to Vigorous </a:t>
            </a:r>
            <a:r>
              <a:rPr lang="en-GB" dirty="0" smtClean="0"/>
              <a:t>PA</a:t>
            </a:r>
            <a:endParaRPr lang="en-GB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313818"/>
            <a:ext cx="10515599" cy="4067102"/>
          </a:xfrm>
        </p:spPr>
      </p:pic>
    </p:spTree>
    <p:extLst>
      <p:ext uri="{BB962C8B-B14F-4D97-AF65-F5344CB8AC3E}">
        <p14:creationId xmlns:p14="http://schemas.microsoft.com/office/powerpoint/2010/main" val="3020167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Total </a:t>
            </a:r>
            <a:r>
              <a:rPr lang="en-GB" dirty="0" smtClean="0"/>
              <a:t>PA</a:t>
            </a:r>
            <a:endParaRPr lang="en-GB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178424"/>
            <a:ext cx="10515600" cy="4042149"/>
          </a:xfrm>
        </p:spPr>
      </p:pic>
    </p:spTree>
    <p:extLst>
      <p:ext uri="{BB962C8B-B14F-4D97-AF65-F5344CB8AC3E}">
        <p14:creationId xmlns:p14="http://schemas.microsoft.com/office/powerpoint/2010/main" val="2316858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BMI</a:t>
            </a:r>
            <a:endParaRPr lang="en-GB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12894"/>
            <a:ext cx="10514162" cy="3647189"/>
          </a:xfrm>
        </p:spPr>
      </p:pic>
    </p:spTree>
    <p:extLst>
      <p:ext uri="{BB962C8B-B14F-4D97-AF65-F5344CB8AC3E}">
        <p14:creationId xmlns:p14="http://schemas.microsoft.com/office/powerpoint/2010/main" val="2590045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341" y="322728"/>
            <a:ext cx="5123330" cy="6078071"/>
          </a:xfrm>
        </p:spPr>
      </p:pic>
    </p:spTree>
    <p:extLst>
      <p:ext uri="{BB962C8B-B14F-4D97-AF65-F5344CB8AC3E}">
        <p14:creationId xmlns:p14="http://schemas.microsoft.com/office/powerpoint/2010/main" val="539801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7193"/>
          </a:xfrm>
        </p:spPr>
        <p:txBody>
          <a:bodyPr/>
          <a:lstStyle/>
          <a:p>
            <a:r>
              <a:rPr lang="en-GB" dirty="0" smtClean="0"/>
              <a:t>Meta-regression by continuous variables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9461894"/>
              </p:ext>
            </p:extLst>
          </p:nvPr>
        </p:nvGraphicFramePr>
        <p:xfrm>
          <a:off x="838200" y="1690688"/>
          <a:ext cx="4863353" cy="2383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07224" y="3254187"/>
            <a:ext cx="2017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</a:t>
            </a:r>
            <a:r>
              <a:rPr lang="en-GB" sz="1400" baseline="30000" dirty="0"/>
              <a:t>2</a:t>
            </a:r>
            <a:r>
              <a:rPr lang="en-GB" sz="1400" dirty="0"/>
              <a:t> = 0.285; </a:t>
            </a:r>
            <a:r>
              <a:rPr lang="en-GB" sz="1400" i="1" dirty="0"/>
              <a:t>p</a:t>
            </a:r>
            <a:r>
              <a:rPr lang="en-GB" sz="1400" dirty="0"/>
              <a:t> = 0.10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6226175"/>
              </p:ext>
            </p:extLst>
          </p:nvPr>
        </p:nvGraphicFramePr>
        <p:xfrm>
          <a:off x="838200" y="4171276"/>
          <a:ext cx="4863353" cy="2408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4629130"/>
              </p:ext>
            </p:extLst>
          </p:nvPr>
        </p:nvGraphicFramePr>
        <p:xfrm>
          <a:off x="6490447" y="4164947"/>
          <a:ext cx="4863353" cy="2383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4343695"/>
              </p:ext>
            </p:extLst>
          </p:nvPr>
        </p:nvGraphicFramePr>
        <p:xfrm>
          <a:off x="6490447" y="1690688"/>
          <a:ext cx="4863353" cy="2383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19517" y="1344706"/>
            <a:ext cx="4410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TPA and MVPA by Baseline BMI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091083" y="1344706"/>
            <a:ext cx="3814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TPA and MVPA by Follow-Up Duration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007224" y="5767280"/>
            <a:ext cx="2017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</a:t>
            </a:r>
            <a:r>
              <a:rPr lang="en-GB" sz="1400" baseline="30000" dirty="0"/>
              <a:t>2</a:t>
            </a:r>
            <a:r>
              <a:rPr lang="en-GB" sz="1400" dirty="0"/>
              <a:t> = </a:t>
            </a:r>
            <a:r>
              <a:rPr lang="en-GB" sz="1400" dirty="0" smtClean="0"/>
              <a:t>-0.965; </a:t>
            </a:r>
            <a:r>
              <a:rPr lang="en-GB" sz="1400" i="1" dirty="0"/>
              <a:t>p</a:t>
            </a:r>
            <a:r>
              <a:rPr lang="en-GB" sz="1400" dirty="0"/>
              <a:t> = </a:t>
            </a:r>
            <a:r>
              <a:rPr lang="en-GB" sz="1400" dirty="0" smtClean="0"/>
              <a:t>0.99</a:t>
            </a:r>
            <a:endParaRPr lang="en-GB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9659471" y="3254186"/>
            <a:ext cx="2017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</a:t>
            </a:r>
            <a:r>
              <a:rPr lang="en-GB" sz="1400" baseline="30000" dirty="0"/>
              <a:t>2</a:t>
            </a:r>
            <a:r>
              <a:rPr lang="en-GB" sz="1400" dirty="0"/>
              <a:t> = </a:t>
            </a:r>
            <a:r>
              <a:rPr lang="en-GB" sz="1400" dirty="0" smtClean="0"/>
              <a:t>; </a:t>
            </a:r>
            <a:r>
              <a:rPr lang="en-GB" sz="1400" i="1" dirty="0"/>
              <a:t>p</a:t>
            </a:r>
            <a:r>
              <a:rPr lang="en-GB" sz="1400" dirty="0"/>
              <a:t> =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659471" y="5753831"/>
            <a:ext cx="2017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</a:t>
            </a:r>
            <a:r>
              <a:rPr lang="en-GB" sz="1400" baseline="30000" dirty="0"/>
              <a:t>2</a:t>
            </a:r>
            <a:r>
              <a:rPr lang="en-GB" sz="1400" dirty="0"/>
              <a:t> = </a:t>
            </a:r>
            <a:r>
              <a:rPr lang="en-GB" sz="1400" dirty="0" smtClean="0"/>
              <a:t>-4.61; </a:t>
            </a:r>
            <a:r>
              <a:rPr lang="en-GB" sz="1400" i="1" dirty="0"/>
              <a:t>p</a:t>
            </a:r>
            <a:r>
              <a:rPr lang="en-GB" sz="1400" dirty="0"/>
              <a:t> = </a:t>
            </a:r>
            <a:r>
              <a:rPr lang="en-GB" sz="1400" dirty="0" smtClean="0"/>
              <a:t>0.69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730484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7193"/>
          </a:xfrm>
        </p:spPr>
        <p:txBody>
          <a:bodyPr/>
          <a:lstStyle/>
          <a:p>
            <a:r>
              <a:rPr lang="en-GB" dirty="0" smtClean="0"/>
              <a:t>Meta-regression by continuous variables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519517" y="1344706"/>
            <a:ext cx="4410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TPA and MVPA by Intervention Duration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091083" y="1344706"/>
            <a:ext cx="3814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TPA and MVPA by Cohort Size</a:t>
            </a:r>
            <a:endParaRPr lang="en-GB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2248909"/>
              </p:ext>
            </p:extLst>
          </p:nvPr>
        </p:nvGraphicFramePr>
        <p:xfrm>
          <a:off x="838200" y="1714038"/>
          <a:ext cx="4858871" cy="2360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8024956"/>
              </p:ext>
            </p:extLst>
          </p:nvPr>
        </p:nvGraphicFramePr>
        <p:xfrm>
          <a:off x="838200" y="4168588"/>
          <a:ext cx="4872318" cy="238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9442167"/>
              </p:ext>
            </p:extLst>
          </p:nvPr>
        </p:nvGraphicFramePr>
        <p:xfrm>
          <a:off x="6490447" y="1714038"/>
          <a:ext cx="4863353" cy="2360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0785952"/>
              </p:ext>
            </p:extLst>
          </p:nvPr>
        </p:nvGraphicFramePr>
        <p:xfrm>
          <a:off x="6497311" y="4188297"/>
          <a:ext cx="4856489" cy="2360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007224" y="3254187"/>
            <a:ext cx="2017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</a:t>
            </a:r>
            <a:r>
              <a:rPr lang="en-GB" sz="1400" baseline="30000" dirty="0"/>
              <a:t>2</a:t>
            </a:r>
            <a:r>
              <a:rPr lang="en-GB" sz="1400" dirty="0"/>
              <a:t> = 0.285; </a:t>
            </a:r>
            <a:r>
              <a:rPr lang="en-GB" sz="1400" i="1" dirty="0"/>
              <a:t>p</a:t>
            </a:r>
            <a:r>
              <a:rPr lang="en-GB" sz="1400" dirty="0"/>
              <a:t> = 0.10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07224" y="5753833"/>
            <a:ext cx="2017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</a:t>
            </a:r>
            <a:r>
              <a:rPr lang="en-GB" sz="1400" baseline="30000" dirty="0"/>
              <a:t>2</a:t>
            </a:r>
            <a:r>
              <a:rPr lang="en-GB" sz="1400" dirty="0"/>
              <a:t> = </a:t>
            </a:r>
            <a:r>
              <a:rPr lang="en-GB" sz="1400" dirty="0" smtClean="0"/>
              <a:t>0.797; </a:t>
            </a:r>
            <a:r>
              <a:rPr lang="en-GB" sz="1400" i="1" dirty="0"/>
              <a:t>p</a:t>
            </a:r>
            <a:r>
              <a:rPr lang="en-GB" sz="1400" dirty="0"/>
              <a:t> = </a:t>
            </a:r>
            <a:r>
              <a:rPr lang="en-GB" sz="1400" dirty="0" smtClean="0"/>
              <a:t>0.5</a:t>
            </a:r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9632577" y="3254187"/>
            <a:ext cx="2017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</a:t>
            </a:r>
            <a:r>
              <a:rPr lang="en-GB" sz="1400" baseline="30000" dirty="0"/>
              <a:t>2</a:t>
            </a:r>
            <a:r>
              <a:rPr lang="en-GB" sz="1400" dirty="0"/>
              <a:t> = 0.285; </a:t>
            </a:r>
            <a:r>
              <a:rPr lang="en-GB" sz="1400" i="1" dirty="0"/>
              <a:t>p</a:t>
            </a:r>
            <a:r>
              <a:rPr lang="en-GB" sz="1400" dirty="0"/>
              <a:t> = 0.10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632577" y="5753832"/>
            <a:ext cx="2017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</a:t>
            </a:r>
            <a:r>
              <a:rPr lang="en-GB" sz="1400" baseline="30000" dirty="0"/>
              <a:t>2</a:t>
            </a:r>
            <a:r>
              <a:rPr lang="en-GB" sz="1400" dirty="0"/>
              <a:t> </a:t>
            </a:r>
            <a:r>
              <a:rPr lang="en-GB" sz="1400"/>
              <a:t>= </a:t>
            </a:r>
            <a:r>
              <a:rPr lang="en-GB" sz="1400" smtClean="0"/>
              <a:t>0.; </a:t>
            </a:r>
            <a:r>
              <a:rPr lang="en-GB" sz="1400" i="1" dirty="0"/>
              <a:t>p</a:t>
            </a:r>
            <a:r>
              <a:rPr lang="en-GB" sz="1400" dirty="0"/>
              <a:t> = 0.10</a:t>
            </a:r>
          </a:p>
        </p:txBody>
      </p:sp>
    </p:spTree>
    <p:extLst>
      <p:ext uri="{BB962C8B-B14F-4D97-AF65-F5344CB8AC3E}">
        <p14:creationId xmlns:p14="http://schemas.microsoft.com/office/powerpoint/2010/main" val="2212392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Consequences of insufficient PA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Non-communicable diseases</a:t>
            </a:r>
          </a:p>
          <a:p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Cardio-vascular disease</a:t>
            </a:r>
          </a:p>
          <a:p>
            <a:r>
              <a:rPr lang="en-GB" dirty="0" smtClean="0"/>
              <a:t>Type II diabetes</a:t>
            </a:r>
          </a:p>
          <a:p>
            <a:r>
              <a:rPr lang="en-GB" dirty="0" smtClean="0"/>
              <a:t>Specific cancers</a:t>
            </a:r>
          </a:p>
          <a:p>
            <a:r>
              <a:rPr lang="en-GB" dirty="0" smtClean="0"/>
              <a:t>Dementia</a:t>
            </a:r>
          </a:p>
          <a:p>
            <a:r>
              <a:rPr lang="en-GB" dirty="0" smtClean="0"/>
              <a:t>Falls</a:t>
            </a:r>
          </a:p>
          <a:p>
            <a:r>
              <a:rPr lang="en-GB" dirty="0" smtClean="0"/>
              <a:t>Depression</a:t>
            </a:r>
          </a:p>
          <a:p>
            <a:r>
              <a:rPr lang="en-GB" dirty="0" smtClean="0"/>
              <a:t>Bone density</a:t>
            </a:r>
          </a:p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Risk Factors</a:t>
            </a:r>
          </a:p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Elevated blood glucose</a:t>
            </a:r>
          </a:p>
          <a:p>
            <a:r>
              <a:rPr lang="en-GB" dirty="0" smtClean="0"/>
              <a:t>Hypertension</a:t>
            </a:r>
          </a:p>
          <a:p>
            <a:r>
              <a:rPr lang="en-GB" dirty="0" smtClean="0"/>
              <a:t>Energy balance</a:t>
            </a:r>
          </a:p>
          <a:p>
            <a:r>
              <a:rPr lang="en-GB" dirty="0" smtClean="0"/>
              <a:t>Adiposity</a:t>
            </a:r>
          </a:p>
          <a:p>
            <a:r>
              <a:rPr lang="en-GB" dirty="0" smtClean="0"/>
              <a:t>Cardio-respiratory fitness</a:t>
            </a:r>
          </a:p>
          <a:p>
            <a:r>
              <a:rPr lang="en-GB" dirty="0" smtClean="0"/>
              <a:t>Functional movement skills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6547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primary 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Statistically and clinically negligible change in </a:t>
            </a:r>
            <a:r>
              <a:rPr lang="en-GB" dirty="0" smtClean="0"/>
              <a:t>MVPA, TPA and BMI at </a:t>
            </a:r>
            <a:r>
              <a:rPr lang="en-GB" dirty="0" smtClean="0"/>
              <a:t>delayed post-intervention measurement compared </a:t>
            </a:r>
            <a:r>
              <a:rPr lang="en-GB" dirty="0"/>
              <a:t>to </a:t>
            </a:r>
            <a:r>
              <a:rPr lang="en-GB" dirty="0" smtClean="0"/>
              <a:t>controls</a:t>
            </a:r>
          </a:p>
          <a:p>
            <a:r>
              <a:rPr lang="en-GB" dirty="0" smtClean="0"/>
              <a:t>Statistically significant intervention effect </a:t>
            </a:r>
            <a:r>
              <a:rPr lang="en-GB" dirty="0" smtClean="0"/>
              <a:t> for males on MVPA</a:t>
            </a:r>
          </a:p>
          <a:p>
            <a:r>
              <a:rPr lang="en-GB" dirty="0" smtClean="0"/>
              <a:t>Approaching significance for treatment-based studies on MVPA</a:t>
            </a:r>
          </a:p>
          <a:p>
            <a:r>
              <a:rPr lang="en-GB" dirty="0" smtClean="0"/>
              <a:t>Statistically significant intervention effect for community interventions on MVPA</a:t>
            </a:r>
          </a:p>
          <a:p>
            <a:r>
              <a:rPr lang="en-GB" dirty="0" smtClean="0"/>
              <a:t>Statistically significant difference between studies with follow-up less than nine months compared to studies with follow-up greater than nine months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07555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Potential Bias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 possible to blind participants or delivery staff to intervention</a:t>
            </a:r>
          </a:p>
          <a:p>
            <a:r>
              <a:rPr lang="en-GB" dirty="0" smtClean="0"/>
              <a:t>Non-blinded researchers responsible for data gathering and analysis</a:t>
            </a:r>
          </a:p>
          <a:p>
            <a:pPr lvl="1"/>
            <a:r>
              <a:rPr lang="en-GB" dirty="0" smtClean="0"/>
              <a:t>More important when using self-report, less so objective</a:t>
            </a:r>
          </a:p>
          <a:p>
            <a:pPr lvl="1"/>
            <a:r>
              <a:rPr lang="en-GB" dirty="0" smtClean="0"/>
              <a:t>No between group difference note between measurement strategies</a:t>
            </a:r>
          </a:p>
          <a:p>
            <a:r>
              <a:rPr lang="en-GB" dirty="0" smtClean="0"/>
              <a:t>Risk of bias </a:t>
            </a:r>
            <a:r>
              <a:rPr lang="en-GB" i="1" dirty="0" smtClean="0"/>
              <a:t>typically</a:t>
            </a:r>
            <a:r>
              <a:rPr lang="en-GB" dirty="0" smtClean="0"/>
              <a:t> in favour of intervention group</a:t>
            </a:r>
          </a:p>
          <a:p>
            <a:pPr lvl="1"/>
            <a:r>
              <a:rPr lang="en-GB" dirty="0" smtClean="0"/>
              <a:t>Weighed against the already negligible findings is not encouraging for interventions but does reduce risk of false positives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85637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Sub-group analyses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Significant sub-group difference between school and community interventions on MVPA</a:t>
            </a:r>
          </a:p>
          <a:p>
            <a:pPr lvl="1"/>
            <a:r>
              <a:rPr lang="en-GB" dirty="0" smtClean="0"/>
              <a:t>Removal of </a:t>
            </a:r>
            <a:r>
              <a:rPr lang="en-GB" dirty="0" err="1" smtClean="0"/>
              <a:t>Jago</a:t>
            </a:r>
            <a:r>
              <a:rPr lang="en-GB" dirty="0" smtClean="0"/>
              <a:t> et al (2006) </a:t>
            </a:r>
            <a:r>
              <a:rPr lang="en-GB" dirty="0" smtClean="0"/>
              <a:t>reduces this </a:t>
            </a:r>
            <a:r>
              <a:rPr lang="en-GB" dirty="0" smtClean="0"/>
              <a:t>distinction</a:t>
            </a:r>
          </a:p>
          <a:p>
            <a:r>
              <a:rPr lang="en-GB" dirty="0" smtClean="0"/>
              <a:t>Approaching significant difference for </a:t>
            </a:r>
            <a:r>
              <a:rPr lang="en-GB" dirty="0" smtClean="0"/>
              <a:t>TPA on setting</a:t>
            </a:r>
            <a:endParaRPr lang="en-GB" dirty="0" smtClean="0"/>
          </a:p>
          <a:p>
            <a:r>
              <a:rPr lang="en-GB" dirty="0" smtClean="0"/>
              <a:t>Treatment was notably, but not significantly, favoured to prevention on MVPA</a:t>
            </a:r>
          </a:p>
          <a:p>
            <a:r>
              <a:rPr lang="en-GB" dirty="0" smtClean="0"/>
              <a:t>Both trends also</a:t>
            </a:r>
            <a:r>
              <a:rPr lang="en-GB" dirty="0" smtClean="0"/>
              <a:t> </a:t>
            </a:r>
            <a:r>
              <a:rPr lang="en-GB" dirty="0" smtClean="0"/>
              <a:t>clustered with smaller cohort sizes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2660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 with previous reviews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Consistent with Metcalf et al. (2012), Dobbins et al. (2013) &amp; Kamath et al. (2008)</a:t>
            </a:r>
          </a:p>
          <a:p>
            <a:pPr lvl="1"/>
            <a:r>
              <a:rPr lang="en-GB" dirty="0" smtClean="0"/>
              <a:t>Small overlap between studies but largely independent data sources</a:t>
            </a:r>
          </a:p>
          <a:p>
            <a:r>
              <a:rPr lang="en-GB" dirty="0" smtClean="0"/>
              <a:t>Longer interventions do not convey added benefit</a:t>
            </a:r>
          </a:p>
          <a:p>
            <a:pPr lvl="1"/>
            <a:r>
              <a:rPr lang="en-GB" dirty="0" smtClean="0"/>
              <a:t>Plateau of effect after three months</a:t>
            </a:r>
          </a:p>
          <a:p>
            <a:r>
              <a:rPr lang="en-GB" dirty="0" smtClean="0"/>
              <a:t>Treatment more effective than prevention</a:t>
            </a:r>
          </a:p>
          <a:p>
            <a:pPr lvl="1"/>
            <a:r>
              <a:rPr lang="en-GB" dirty="0" smtClean="0"/>
              <a:t>Pre-existing low PA and/or high BMI demonstrate greater </a:t>
            </a:r>
            <a:r>
              <a:rPr lang="en-GB" dirty="0" smtClean="0"/>
              <a:t>change</a:t>
            </a:r>
          </a:p>
          <a:p>
            <a:r>
              <a:rPr lang="en-GB" dirty="0" smtClean="0"/>
              <a:t>Gradual decline of TPA following longer-duration follow-up compared to control</a:t>
            </a:r>
          </a:p>
          <a:p>
            <a:pPr lvl="1"/>
            <a:r>
              <a:rPr lang="en-GB" dirty="0" smtClean="0"/>
              <a:t>Not present in MVPA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4228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Insufficient studies left the analyses somewhat underpowered</a:t>
            </a:r>
          </a:p>
          <a:p>
            <a:pPr lvl="1"/>
            <a:r>
              <a:rPr lang="en-GB" dirty="0" smtClean="0"/>
              <a:t>Particularly sub-group analyses and meta-regressions</a:t>
            </a:r>
          </a:p>
          <a:p>
            <a:r>
              <a:rPr lang="en-GB" dirty="0" smtClean="0"/>
              <a:t>Only possible to infer patterns, not associations</a:t>
            </a:r>
          </a:p>
          <a:p>
            <a:r>
              <a:rPr lang="en-GB" dirty="0" smtClean="0"/>
              <a:t>Overall quality contained a large amount of uncertainty</a:t>
            </a:r>
          </a:p>
          <a:p>
            <a:r>
              <a:rPr lang="en-GB" dirty="0" smtClean="0"/>
              <a:t>High levels of between-study heterogeneity (I</a:t>
            </a:r>
            <a:r>
              <a:rPr lang="en-GB" baseline="30000" dirty="0" smtClean="0"/>
              <a:t>2</a:t>
            </a:r>
            <a:r>
              <a:rPr lang="en-GB" dirty="0" smtClean="0"/>
              <a:t> = 98%)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0256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Lack of studies on childhood PA that</a:t>
            </a:r>
          </a:p>
          <a:p>
            <a:pPr lvl="1"/>
            <a:r>
              <a:rPr lang="en-GB" dirty="0" smtClean="0"/>
              <a:t>Comprehensively measure PA</a:t>
            </a:r>
          </a:p>
          <a:p>
            <a:pPr lvl="1"/>
            <a:r>
              <a:rPr lang="en-GB" dirty="0" smtClean="0"/>
              <a:t>Measure PA subsequent to intervention</a:t>
            </a:r>
          </a:p>
          <a:p>
            <a:pPr lvl="1"/>
            <a:r>
              <a:rPr lang="en-GB" dirty="0" smtClean="0"/>
              <a:t>Include (or report) sufficiently robust methodological protocols</a:t>
            </a:r>
          </a:p>
          <a:p>
            <a:r>
              <a:rPr lang="en-GB" dirty="0" smtClean="0"/>
              <a:t>Current studies show little or no sustained benefit subsequent to intervention in childhood</a:t>
            </a:r>
          </a:p>
          <a:p>
            <a:r>
              <a:rPr lang="en-GB" dirty="0" smtClean="0"/>
              <a:t>Potential cluster of ‘effectiveness’ surrounding smaller cohorts, treatment approaches and community settings</a:t>
            </a:r>
          </a:p>
        </p:txBody>
      </p:sp>
    </p:spTree>
    <p:extLst>
      <p:ext uri="{BB962C8B-B14F-4D97-AF65-F5344CB8AC3E}">
        <p14:creationId xmlns:p14="http://schemas.microsoft.com/office/powerpoint/2010/main" val="1636139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Seeds of low PA sown in childhood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Consequences of childhood PA levels observed through three routes</a:t>
            </a:r>
            <a:r>
              <a:rPr lang="en-GB" baseline="30000" dirty="0" smtClean="0"/>
              <a:t>1</a:t>
            </a:r>
            <a:r>
              <a:rPr lang="en-GB" dirty="0" smtClean="0"/>
              <a:t>: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The direct impact of low PA levels on health outcomes and risk factors in childhood</a:t>
            </a:r>
          </a:p>
          <a:p>
            <a:pPr lvl="1"/>
            <a:r>
              <a:rPr lang="en-GB" dirty="0" smtClean="0"/>
              <a:t>The direct physiological longer-term impact of low PA levels in later life</a:t>
            </a:r>
          </a:p>
          <a:p>
            <a:pPr lvl="1"/>
            <a:r>
              <a:rPr lang="en-GB" dirty="0" smtClean="0"/>
              <a:t>The indirect psychological impact of low PA habits</a:t>
            </a:r>
          </a:p>
          <a:p>
            <a:pPr marL="914400" lvl="1" indent="-457200">
              <a:buFont typeface="+mj-lt"/>
              <a:buAutoNum type="arabicPeriod"/>
            </a:pPr>
            <a:endParaRPr lang="en-GB" dirty="0"/>
          </a:p>
          <a:p>
            <a:r>
              <a:rPr lang="en-GB" dirty="0" smtClean="0"/>
              <a:t>PA behaviour tracks ‘reasonably well’ across time</a:t>
            </a:r>
            <a:r>
              <a:rPr lang="en-GB" baseline="30000" dirty="0" smtClean="0"/>
              <a:t>2</a:t>
            </a:r>
          </a:p>
          <a:p>
            <a:pPr lvl="1"/>
            <a:r>
              <a:rPr lang="en-GB" dirty="0" smtClean="0"/>
              <a:t>Stability reduces at periods of transition (e.g. adolescence)</a:t>
            </a:r>
          </a:p>
          <a:p>
            <a:pPr lvl="1"/>
            <a:r>
              <a:rPr lang="en-GB" dirty="0" smtClean="0"/>
              <a:t>Broad pattern of decline through later childhood and adolescence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1341" y="6015599"/>
            <a:ext cx="11349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err="1" smtClean="0"/>
              <a:t>Boreham</a:t>
            </a:r>
            <a:r>
              <a:rPr lang="en-GB" dirty="0" smtClean="0"/>
              <a:t> &amp; </a:t>
            </a:r>
            <a:r>
              <a:rPr lang="en-GB" dirty="0" err="1" smtClean="0"/>
              <a:t>Riddoch</a:t>
            </a:r>
            <a:r>
              <a:rPr lang="en-GB" dirty="0" smtClean="0"/>
              <a:t> (2001)	</a:t>
            </a:r>
          </a:p>
          <a:p>
            <a:pPr marL="342900" indent="-342900">
              <a:buAutoNum type="arabicPeriod"/>
            </a:pPr>
            <a:r>
              <a:rPr lang="en-GB" dirty="0" err="1" smtClean="0"/>
              <a:t>Telama</a:t>
            </a:r>
            <a:r>
              <a:rPr lang="en-GB" dirty="0" smtClean="0"/>
              <a:t> (2009)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0200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Interventions to increase childhood PA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Frameworks for intervention</a:t>
            </a:r>
          </a:p>
          <a:p>
            <a:pPr lvl="1"/>
            <a:r>
              <a:rPr lang="en-GB" dirty="0" smtClean="0"/>
              <a:t>Social ecological level – individual, intra-personal, institutional, community or systemic</a:t>
            </a:r>
            <a:endParaRPr lang="en-GB" baseline="30000" dirty="0"/>
          </a:p>
          <a:p>
            <a:pPr lvl="1"/>
            <a:r>
              <a:rPr lang="en-GB" dirty="0" smtClean="0"/>
              <a:t>Domain specific – leisure, household, transportation, occupation (education)</a:t>
            </a:r>
            <a:endParaRPr lang="en-GB" baseline="30000" dirty="0"/>
          </a:p>
          <a:p>
            <a:endParaRPr lang="en-GB" dirty="0" smtClean="0"/>
          </a:p>
          <a:p>
            <a:r>
              <a:rPr lang="en-GB" dirty="0" smtClean="0"/>
              <a:t>Population approaches to intervention</a:t>
            </a:r>
          </a:p>
          <a:p>
            <a:pPr lvl="1"/>
            <a:r>
              <a:rPr lang="en-GB" dirty="0" smtClean="0"/>
              <a:t>E.g. Change 4 Life, taxation, curriculum</a:t>
            </a:r>
            <a:endParaRPr lang="en-GB" dirty="0"/>
          </a:p>
          <a:p>
            <a:r>
              <a:rPr lang="en-GB" dirty="0" smtClean="0"/>
              <a:t>Treatment approaches to intervention</a:t>
            </a:r>
          </a:p>
          <a:p>
            <a:pPr lvl="1"/>
            <a:r>
              <a:rPr lang="en-GB" dirty="0" smtClean="0"/>
              <a:t>E.g. MEND, fat camps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82930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 PA interventions work? Do effects persist?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Van </a:t>
            </a:r>
            <a:r>
              <a:rPr lang="en-GB" dirty="0" err="1" smtClean="0"/>
              <a:t>Sluijs</a:t>
            </a:r>
            <a:r>
              <a:rPr lang="en-GB" dirty="0" smtClean="0"/>
              <a:t> (2007) found evidence for effective interventions in schools where the family was also involved, but overall found little consistent effect for intervention</a:t>
            </a:r>
            <a:endParaRPr lang="en-GB" dirty="0" smtClean="0"/>
          </a:p>
          <a:p>
            <a:r>
              <a:rPr lang="en-GB" dirty="0" smtClean="0"/>
              <a:t>Dobbins et al (2012) </a:t>
            </a:r>
            <a:r>
              <a:rPr lang="en-GB" dirty="0" smtClean="0"/>
              <a:t>found school-based interventions showed some effect for younger children at increasing PA</a:t>
            </a:r>
            <a:endParaRPr lang="en-GB" dirty="0" smtClean="0"/>
          </a:p>
          <a:p>
            <a:r>
              <a:rPr lang="en-GB" dirty="0" smtClean="0"/>
              <a:t>Kamath et al (2008) found some evidence to support effectiveness at increasing PA, but no effect on BMI</a:t>
            </a:r>
            <a:endParaRPr lang="en-GB" dirty="0" smtClean="0"/>
          </a:p>
          <a:p>
            <a:r>
              <a:rPr lang="en-GB" dirty="0"/>
              <a:t>Metcalf et al (2012) investigated 40 controlled studies that used pre-post accelerometry data</a:t>
            </a:r>
          </a:p>
          <a:p>
            <a:r>
              <a:rPr lang="en-GB" dirty="0" smtClean="0"/>
              <a:t>Consistently identify </a:t>
            </a:r>
            <a:r>
              <a:rPr lang="en-GB" dirty="0" smtClean="0"/>
              <a:t>minimal/negligible </a:t>
            </a:r>
            <a:r>
              <a:rPr lang="en-GB" dirty="0"/>
              <a:t>effect</a:t>
            </a:r>
          </a:p>
          <a:p>
            <a:r>
              <a:rPr lang="en-GB" dirty="0" smtClean="0"/>
              <a:t>No </a:t>
            </a:r>
            <a:r>
              <a:rPr lang="en-GB" dirty="0"/>
              <a:t>review has demonstrated </a:t>
            </a:r>
            <a:r>
              <a:rPr lang="en-GB" dirty="0" smtClean="0"/>
              <a:t>effectiveness </a:t>
            </a:r>
            <a:r>
              <a:rPr lang="en-GB" dirty="0"/>
              <a:t>at follow-up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382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this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Systematically review controlled studies that measured whole-day PA levels at least six months post-intervention</a:t>
            </a:r>
          </a:p>
          <a:p>
            <a:r>
              <a:rPr lang="en-GB" dirty="0" smtClean="0"/>
              <a:t>Conduct a meta-analysis of the effect sizes of intervention vs. control group at follow-up</a:t>
            </a:r>
          </a:p>
          <a:p>
            <a:r>
              <a:rPr lang="en-GB" dirty="0" smtClean="0"/>
              <a:t>Investigate specific sub-group differences 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602251"/>
            <a:ext cx="5181600" cy="2217501"/>
          </a:xfrm>
        </p:spPr>
      </p:pic>
    </p:spTree>
    <p:extLst>
      <p:ext uri="{BB962C8B-B14F-4D97-AF65-F5344CB8AC3E}">
        <p14:creationId xmlns:p14="http://schemas.microsoft.com/office/powerpoint/2010/main" val="2155376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 smtClean="0"/>
              <a:t>Systematic search </a:t>
            </a:r>
            <a:r>
              <a:rPr lang="en-GB" sz="3200" dirty="0" smtClean="0"/>
              <a:t>strategy and study </a:t>
            </a:r>
            <a:r>
              <a:rPr lang="en-GB" sz="3200" dirty="0" smtClean="0"/>
              <a:t>selection</a:t>
            </a:r>
          </a:p>
          <a:p>
            <a:pPr lvl="1"/>
            <a:r>
              <a:rPr lang="en-GB" dirty="0" smtClean="0"/>
              <a:t>Participants:	Children aged between 5 and 18 at baseline</a:t>
            </a:r>
          </a:p>
          <a:p>
            <a:pPr lvl="1"/>
            <a:r>
              <a:rPr lang="en-GB" dirty="0" smtClean="0"/>
              <a:t>Intervention:	Any intervention with the intention of increasing PA, 				independent or in conjunction with other schemes</a:t>
            </a:r>
          </a:p>
          <a:p>
            <a:pPr lvl="1"/>
            <a:r>
              <a:rPr lang="en-GB" dirty="0" smtClean="0"/>
              <a:t>Control:		No additional PA in control group</a:t>
            </a:r>
          </a:p>
          <a:p>
            <a:pPr lvl="1"/>
            <a:r>
              <a:rPr lang="en-GB" dirty="0" smtClean="0"/>
              <a:t>Outcome:	Whole day MVPA or TPA using self-report or objective 				measurement</a:t>
            </a:r>
            <a:endParaRPr lang="en-GB" dirty="0" smtClean="0"/>
          </a:p>
          <a:p>
            <a:r>
              <a:rPr lang="en-GB" sz="3200" dirty="0" smtClean="0"/>
              <a:t>Statistical analysis</a:t>
            </a:r>
          </a:p>
          <a:p>
            <a:pPr lvl="1"/>
            <a:r>
              <a:rPr lang="en-GB" dirty="0" smtClean="0"/>
              <a:t>Meta-analysis of primary outcomes</a:t>
            </a:r>
          </a:p>
          <a:p>
            <a:pPr lvl="1"/>
            <a:r>
              <a:rPr lang="en-GB" dirty="0" smtClean="0"/>
              <a:t>Specific sub-group analyses</a:t>
            </a:r>
          </a:p>
          <a:p>
            <a:pPr lvl="1"/>
            <a:r>
              <a:rPr lang="en-GB" dirty="0" smtClean="0"/>
              <a:t>Meta-regression of effects by specific variables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345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Search Strategy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PubMed, MEDLINE, EMBASE, </a:t>
            </a:r>
            <a:r>
              <a:rPr lang="en-GB" dirty="0" err="1"/>
              <a:t>PsychINFO</a:t>
            </a:r>
            <a:r>
              <a:rPr lang="en-GB" dirty="0"/>
              <a:t>, </a:t>
            </a:r>
            <a:r>
              <a:rPr lang="en-GB" dirty="0" err="1"/>
              <a:t>ScienceDirect</a:t>
            </a:r>
            <a:r>
              <a:rPr lang="en-GB" dirty="0"/>
              <a:t>, </a:t>
            </a:r>
            <a:r>
              <a:rPr lang="en-GB" dirty="0" err="1"/>
              <a:t>SportDiscus</a:t>
            </a:r>
            <a:r>
              <a:rPr lang="en-GB" dirty="0"/>
              <a:t> and Google Scholar (first </a:t>
            </a:r>
            <a:r>
              <a:rPr lang="en-GB" dirty="0" smtClean="0"/>
              <a:t>1,000)</a:t>
            </a:r>
          </a:p>
          <a:p>
            <a:r>
              <a:rPr lang="en-GB" dirty="0" smtClean="0"/>
              <a:t>January 1991 to January 2014</a:t>
            </a:r>
          </a:p>
          <a:p>
            <a:r>
              <a:rPr lang="en-GB" dirty="0" smtClean="0"/>
              <a:t>English language terms and studies only</a:t>
            </a:r>
          </a:p>
          <a:p>
            <a:endParaRPr lang="en-GB" dirty="0" smtClean="0"/>
          </a:p>
          <a:p>
            <a:pPr marL="914400" lvl="2" indent="0">
              <a:buNone/>
            </a:pPr>
            <a:r>
              <a:rPr lang="en-GB" i="1" dirty="0"/>
              <a:t>child* OR </a:t>
            </a:r>
            <a:r>
              <a:rPr lang="en-GB" i="1" dirty="0" err="1"/>
              <a:t>adolescen</a:t>
            </a:r>
            <a:r>
              <a:rPr lang="en-GB" i="1" dirty="0"/>
              <a:t>* OR “young people”</a:t>
            </a:r>
            <a:endParaRPr lang="en-GB" dirty="0"/>
          </a:p>
          <a:p>
            <a:pPr marL="914400" lvl="2" indent="0">
              <a:buNone/>
            </a:pPr>
            <a:r>
              <a:rPr lang="en-GB" i="1" dirty="0"/>
              <a:t>AND</a:t>
            </a:r>
            <a:endParaRPr lang="en-GB" dirty="0"/>
          </a:p>
          <a:p>
            <a:pPr marL="914400" lvl="2" indent="0">
              <a:buNone/>
            </a:pPr>
            <a:r>
              <a:rPr lang="en-GB" i="1" dirty="0"/>
              <a:t>“physical activity” OR sport* OR </a:t>
            </a:r>
            <a:r>
              <a:rPr lang="en-GB" i="1" dirty="0" err="1"/>
              <a:t>cycl</a:t>
            </a:r>
            <a:r>
              <a:rPr lang="en-GB" i="1" dirty="0"/>
              <a:t>* OR walk* OR “physical education” OR “television view*” OR “</a:t>
            </a:r>
            <a:r>
              <a:rPr lang="en-GB" i="1" dirty="0" err="1"/>
              <a:t>tv</a:t>
            </a:r>
            <a:r>
              <a:rPr lang="en-GB" i="1" dirty="0"/>
              <a:t> view*” OR sedentary OR </a:t>
            </a:r>
            <a:r>
              <a:rPr lang="en-GB" i="1" dirty="0" err="1"/>
              <a:t>danc</a:t>
            </a:r>
            <a:r>
              <a:rPr lang="en-GB" i="1" dirty="0"/>
              <a:t>* OR “physical inactivity” OR “physical fitness” OR lifestyle OR exercise OR screen time OR “active travel*” OR </a:t>
            </a:r>
            <a:r>
              <a:rPr lang="en-GB" i="1" dirty="0" err="1"/>
              <a:t>commut</a:t>
            </a:r>
            <a:r>
              <a:rPr lang="en-GB" i="1" dirty="0"/>
              <a:t>*</a:t>
            </a:r>
            <a:endParaRPr lang="en-GB" dirty="0"/>
          </a:p>
          <a:p>
            <a:pPr marL="914400" lvl="2" indent="0">
              <a:buNone/>
            </a:pPr>
            <a:r>
              <a:rPr lang="en-GB" i="1" dirty="0"/>
              <a:t>AND</a:t>
            </a:r>
            <a:endParaRPr lang="en-GB" dirty="0"/>
          </a:p>
          <a:p>
            <a:pPr marL="914400" lvl="2" indent="0">
              <a:buNone/>
            </a:pPr>
            <a:r>
              <a:rPr lang="en-GB" i="1" dirty="0"/>
              <a:t>clinical trial OR control* trial OR random* OR trial OR evaluation OR effect* OR random* sample  OR control*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5098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Study selection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Excluded Studies</a:t>
            </a:r>
          </a:p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PRISMA Flow Chart</a:t>
            </a:r>
          </a:p>
          <a:p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Clear lack of relevance</a:t>
            </a:r>
          </a:p>
          <a:p>
            <a:r>
              <a:rPr lang="en-GB" dirty="0" smtClean="0"/>
              <a:t>Targeted adult population</a:t>
            </a:r>
          </a:p>
          <a:p>
            <a:r>
              <a:rPr lang="en-GB" dirty="0" smtClean="0"/>
              <a:t>Design was uncontrolled, cross-sectional or observational</a:t>
            </a:r>
          </a:p>
          <a:p>
            <a:r>
              <a:rPr lang="en-GB" dirty="0" smtClean="0"/>
              <a:t>Inadequate follow-up</a:t>
            </a:r>
          </a:p>
          <a:p>
            <a:r>
              <a:rPr lang="en-GB" dirty="0" smtClean="0"/>
              <a:t>Control group data not reported</a:t>
            </a:r>
          </a:p>
          <a:p>
            <a:r>
              <a:rPr lang="en-GB" dirty="0" smtClean="0"/>
              <a:t>Insufficient PA data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376" y="2017059"/>
            <a:ext cx="4457268" cy="4717314"/>
          </a:xfrm>
        </p:spPr>
      </p:pic>
    </p:spTree>
    <p:extLst>
      <p:ext uri="{BB962C8B-B14F-4D97-AF65-F5344CB8AC3E}">
        <p14:creationId xmlns:p14="http://schemas.microsoft.com/office/powerpoint/2010/main" val="4053436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2427</TotalTime>
  <Words>1296</Words>
  <Application>Microsoft Office PowerPoint</Application>
  <PresentationFormat>Widescreen</PresentationFormat>
  <Paragraphs>210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The sustained effectiveness of interventions on childhood physical activity (PA): a systematic review and meta-analysis of controlled studies</vt:lpstr>
      <vt:lpstr>Consequences of insufficient PA</vt:lpstr>
      <vt:lpstr>Seeds of low PA sown in childhood</vt:lpstr>
      <vt:lpstr>Interventions to increase childhood PA</vt:lpstr>
      <vt:lpstr>Do PA interventions work? Do effects persist?</vt:lpstr>
      <vt:lpstr>Aims of this review</vt:lpstr>
      <vt:lpstr>Methods</vt:lpstr>
      <vt:lpstr>Search Strategy </vt:lpstr>
      <vt:lpstr>Study selection</vt:lpstr>
      <vt:lpstr>Data extraction and standardisation</vt:lpstr>
      <vt:lpstr>Overview of included studies</vt:lpstr>
      <vt:lpstr>Overview of included studies</vt:lpstr>
      <vt:lpstr>Quality of included studies</vt:lpstr>
      <vt:lpstr>Moderate to Vigorous PA</vt:lpstr>
      <vt:lpstr>Total PA</vt:lpstr>
      <vt:lpstr>BMI</vt:lpstr>
      <vt:lpstr>PowerPoint Presentation</vt:lpstr>
      <vt:lpstr>Meta-regression by continuous variables</vt:lpstr>
      <vt:lpstr>Meta-regression by continuous variables</vt:lpstr>
      <vt:lpstr>Summary of primary findings</vt:lpstr>
      <vt:lpstr>Potential Bias</vt:lpstr>
      <vt:lpstr>Sub-group analyses</vt:lpstr>
      <vt:lpstr>Comparison with previous reviews</vt:lpstr>
      <vt:lpstr>Limitations</vt:lpstr>
      <vt:lpstr>Conclusions</vt:lpstr>
    </vt:vector>
  </TitlesOfParts>
  <Company>University of Chichester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effectiveness of interventions on childhood physical activity at six month follow-up: a systematic review and meta-analysis of controlled studies</dc:title>
  <dc:creator>Jamie Sims</dc:creator>
  <cp:lastModifiedBy>Jamie Sims</cp:lastModifiedBy>
  <cp:revision>64</cp:revision>
  <dcterms:created xsi:type="dcterms:W3CDTF">2014-10-06T14:47:04Z</dcterms:created>
  <dcterms:modified xsi:type="dcterms:W3CDTF">2014-10-21T11:53:06Z</dcterms:modified>
</cp:coreProperties>
</file>