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4943C7-C6EB-4A03-B4BC-9A04B53A1C7C}" type="datetimeFigureOut">
              <a:rPr kumimoji="1" lang="ja-JP" altLang="en-US" smtClean="0"/>
              <a:t>2016/6/6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2E0E419-F956-499E-B808-8D28C3B47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Meditative Dancing and ‘</a:t>
            </a:r>
            <a:r>
              <a:rPr kumimoji="1" lang="en-US" altLang="ja-JP" dirty="0" smtClean="0"/>
              <a:t>Flow’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788024" y="4509120"/>
            <a:ext cx="3309803" cy="1260629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Aska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Sakuta</a:t>
            </a:r>
            <a:endParaRPr kumimoji="1" lang="en-US" altLang="ja-JP" dirty="0" smtClean="0"/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year PhD</a:t>
            </a:r>
          </a:p>
          <a:p>
            <a:r>
              <a:rPr lang="en-US" altLang="ja-JP" dirty="0" smtClean="0"/>
              <a:t>Dance and Cognitive Science</a:t>
            </a:r>
          </a:p>
        </p:txBody>
      </p:sp>
    </p:spTree>
    <p:extLst>
      <p:ext uri="{BB962C8B-B14F-4D97-AF65-F5344CB8AC3E}">
        <p14:creationId xmlns:p14="http://schemas.microsoft.com/office/powerpoint/2010/main" val="227004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Foreword: my 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ractice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 am a “Dance </a:t>
            </a:r>
            <a:r>
              <a:rPr kumimoji="1" lang="en-US" altLang="ja-JP" dirty="0" smtClean="0"/>
              <a:t>Scientist”</a:t>
            </a:r>
          </a:p>
          <a:p>
            <a:pPr marL="68580" indent="0">
              <a:buNone/>
            </a:pPr>
            <a:r>
              <a:rPr lang="en-US" altLang="ja-JP" dirty="0" smtClean="0"/>
              <a:t>	Evidence-based research</a:t>
            </a:r>
          </a:p>
          <a:p>
            <a:pPr marL="6858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en-US" altLang="ja-JP" dirty="0"/>
              <a:t>	</a:t>
            </a:r>
            <a:r>
              <a:rPr lang="ja-JP" altLang="en-US" dirty="0" smtClean="0"/>
              <a:t>↕</a:t>
            </a:r>
            <a:endParaRPr lang="en-US" altLang="ja-JP" dirty="0"/>
          </a:p>
          <a:p>
            <a:pPr marL="68580" indent="0">
              <a:buNone/>
            </a:pPr>
            <a:r>
              <a:rPr lang="en-US" altLang="ja-JP" dirty="0" smtClean="0"/>
              <a:t>	Philosophical accounts</a:t>
            </a:r>
          </a:p>
          <a:p>
            <a:r>
              <a:rPr lang="en-US" altLang="ja-JP" dirty="0" smtClean="0"/>
              <a:t>I am a </a:t>
            </a:r>
            <a:r>
              <a:rPr lang="en-US" altLang="ja-JP" dirty="0" smtClean="0"/>
              <a:t>“Dance </a:t>
            </a:r>
            <a:r>
              <a:rPr lang="en-US" altLang="ja-JP" dirty="0" smtClean="0"/>
              <a:t>Psychologist</a:t>
            </a:r>
            <a:r>
              <a:rPr lang="en-US" altLang="ja-JP" dirty="0" smtClean="0"/>
              <a:t>”</a:t>
            </a:r>
          </a:p>
          <a:p>
            <a:pPr marL="6858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&amp; Ethnographer</a:t>
            </a:r>
            <a:endParaRPr lang="en-US" altLang="ja-JP" dirty="0" smtClean="0"/>
          </a:p>
          <a:p>
            <a:r>
              <a:rPr lang="en-US" altLang="ja-JP" dirty="0" smtClean="0"/>
              <a:t>‘Being in between’ as a practice</a:t>
            </a:r>
          </a:p>
        </p:txBody>
      </p:sp>
    </p:spTree>
    <p:extLst>
      <p:ext uri="{BB962C8B-B14F-4D97-AF65-F5344CB8AC3E}">
        <p14:creationId xmlns:p14="http://schemas.microsoft.com/office/powerpoint/2010/main" val="261372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My inspirations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2913" indent="-442913"/>
            <a:r>
              <a:rPr kumimoji="1" lang="en-US" altLang="ja-JP" dirty="0" smtClean="0"/>
              <a:t>Nihon-</a:t>
            </a:r>
            <a:r>
              <a:rPr kumimoji="1" lang="en-US" altLang="ja-JP" dirty="0" err="1" smtClean="0"/>
              <a:t>buyo</a:t>
            </a:r>
            <a:r>
              <a:rPr kumimoji="1" lang="en-US" altLang="ja-JP" dirty="0" smtClean="0"/>
              <a:t> </a:t>
            </a:r>
            <a:r>
              <a:rPr kumimoji="1" lang="en-US" altLang="ja-JP" sz="1800" dirty="0" smtClean="0"/>
              <a:t>(</a:t>
            </a:r>
            <a:r>
              <a:rPr kumimoji="1" lang="en-US" altLang="ja-JP" sz="1800" dirty="0" err="1" smtClean="0"/>
              <a:t>Tomie</a:t>
            </a:r>
            <a:r>
              <a:rPr kumimoji="1" lang="en-US" altLang="ja-JP" sz="1800" dirty="0" smtClean="0"/>
              <a:t> Hahn </a:t>
            </a:r>
            <a:r>
              <a:rPr kumimoji="1" lang="en-US" altLang="ja-JP" sz="1800" dirty="0" smtClean="0"/>
              <a:t>&amp; </a:t>
            </a:r>
            <a:r>
              <a:rPr kumimoji="1" lang="en-US" altLang="ja-JP" sz="1800" dirty="0" smtClean="0"/>
              <a:t>Barbara Sellers-Young</a:t>
            </a:r>
            <a:r>
              <a:rPr kumimoji="1" lang="en-US" altLang="ja-JP" sz="1800" dirty="0" smtClean="0"/>
              <a:t>)</a:t>
            </a:r>
          </a:p>
          <a:p>
            <a:pPr marL="442913" indent="0">
              <a:buFont typeface="Wingdings" panose="05000000000000000000" pitchFamily="2" charset="2"/>
              <a:buChar char="Ø"/>
            </a:pPr>
            <a:r>
              <a:rPr lang="en-US" altLang="ja-JP" dirty="0" smtClean="0">
                <a:sym typeface="Wingdings" panose="05000000000000000000" pitchFamily="2" charset="2"/>
              </a:rPr>
              <a:t>	</a:t>
            </a:r>
            <a:r>
              <a:rPr lang="en-US" altLang="ja-JP" dirty="0" smtClean="0">
                <a:sym typeface="Wingdings" panose="05000000000000000000" pitchFamily="2" charset="2"/>
              </a:rPr>
              <a:t>Repeating </a:t>
            </a:r>
            <a:r>
              <a:rPr lang="en-US" altLang="ja-JP" dirty="0" smtClean="0">
                <a:sym typeface="Wingdings" panose="05000000000000000000" pitchFamily="2" charset="2"/>
              </a:rPr>
              <a:t>choreography – “no mind”</a:t>
            </a:r>
            <a:endParaRPr kumimoji="1" lang="en-US" altLang="ja-JP" dirty="0" smtClean="0"/>
          </a:p>
          <a:p>
            <a:pPr marL="442913" indent="-442913"/>
            <a:r>
              <a:rPr lang="en-US" altLang="ja-JP" dirty="0" smtClean="0"/>
              <a:t>Martial Arts </a:t>
            </a:r>
            <a:r>
              <a:rPr lang="en-US" altLang="ja-JP" sz="1800" dirty="0" smtClean="0"/>
              <a:t>(Barry Allen </a:t>
            </a:r>
            <a:r>
              <a:rPr lang="en-US" altLang="ja-JP" sz="1800" dirty="0" smtClean="0"/>
              <a:t>&amp; </a:t>
            </a:r>
            <a:r>
              <a:rPr lang="en-US" altLang="ja-JP" sz="1800" dirty="0" smtClean="0"/>
              <a:t>Kevin </a:t>
            </a:r>
            <a:r>
              <a:rPr lang="en-US" altLang="ja-JP" sz="1800" dirty="0" err="1" smtClean="0"/>
              <a:t>Krein</a:t>
            </a:r>
            <a:r>
              <a:rPr lang="en-US" altLang="ja-JP" sz="1800" dirty="0" smtClean="0"/>
              <a:t>)</a:t>
            </a:r>
            <a:endParaRPr lang="en-US" altLang="ja-JP" sz="1800" dirty="0" smtClean="0"/>
          </a:p>
          <a:p>
            <a:pPr marL="442913" indent="0">
              <a:buFont typeface="Wingdings" panose="05000000000000000000" pitchFamily="2" charset="2"/>
              <a:buChar char="Ø"/>
            </a:pPr>
            <a:r>
              <a:rPr lang="en-US" altLang="ja-JP" dirty="0" smtClean="0">
                <a:sym typeface="Wingdings" panose="05000000000000000000" pitchFamily="2" charset="2"/>
              </a:rPr>
              <a:t>	</a:t>
            </a:r>
            <a:r>
              <a:rPr lang="en-US" altLang="ja-JP" dirty="0" smtClean="0">
                <a:sym typeface="Wingdings" panose="05000000000000000000" pitchFamily="2" charset="2"/>
              </a:rPr>
              <a:t>Physical </a:t>
            </a:r>
            <a:r>
              <a:rPr lang="en-US" altLang="ja-JP" dirty="0" smtClean="0">
                <a:sym typeface="Wingdings" panose="05000000000000000000" pitchFamily="2" charset="2"/>
              </a:rPr>
              <a:t>training – </a:t>
            </a:r>
            <a:r>
              <a:rPr lang="en-US" altLang="ja-JP" dirty="0" smtClean="0">
                <a:sym typeface="Wingdings" panose="05000000000000000000" pitchFamily="2" charset="2"/>
              </a:rPr>
              <a:t>“responsive </a:t>
            </a:r>
            <a:r>
              <a:rPr lang="en-US" altLang="ja-JP" dirty="0" smtClean="0">
                <a:sym typeface="Wingdings" panose="05000000000000000000" pitchFamily="2" charset="2"/>
              </a:rPr>
              <a:t>state”</a:t>
            </a:r>
            <a:endParaRPr kumimoji="1" lang="en-US" altLang="ja-JP" dirty="0" smtClean="0"/>
          </a:p>
          <a:p>
            <a:pPr marL="442913" indent="-442913"/>
            <a:r>
              <a:rPr lang="en-US" altLang="ja-JP" b="1" dirty="0" smtClean="0">
                <a:sym typeface="Wingdings" panose="05000000000000000000" pitchFamily="2" charset="2"/>
              </a:rPr>
              <a:t>Intention</a:t>
            </a:r>
            <a:r>
              <a:rPr lang="en-US" altLang="ja-JP" dirty="0" smtClean="0"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</a:t>
            </a:r>
            <a:r>
              <a:rPr kumimoji="1" lang="en-US" altLang="ja-JP" dirty="0" smtClean="0">
                <a:sym typeface="Wingdings" panose="05000000000000000000" pitchFamily="2" charset="2"/>
              </a:rPr>
              <a:t> </a:t>
            </a:r>
            <a:r>
              <a:rPr kumimoji="1" lang="en-US" altLang="ja-JP" b="1" dirty="0" smtClean="0">
                <a:sym typeface="Wingdings" panose="05000000000000000000" pitchFamily="2" charset="2"/>
              </a:rPr>
              <a:t>altered state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</a:t>
            </a:r>
            <a:r>
              <a:rPr kumimoji="1" lang="en-US" altLang="ja-JP" b="1" dirty="0" smtClean="0">
                <a:sym typeface="Wingdings" panose="05000000000000000000" pitchFamily="2" charset="2"/>
              </a:rPr>
              <a:t>mastery</a:t>
            </a:r>
            <a:r>
              <a:rPr kumimoji="1" lang="en-US" altLang="ja-JP" dirty="0" smtClean="0">
                <a:sym typeface="Wingdings" panose="05000000000000000000" pitchFamily="2" charset="2"/>
              </a:rPr>
              <a:t>?</a:t>
            </a:r>
          </a:p>
          <a:p>
            <a:pPr marL="442913" indent="-442913"/>
            <a:r>
              <a:rPr lang="en-US" altLang="ja-JP" dirty="0" smtClean="0">
                <a:sym typeface="Wingdings" panose="05000000000000000000" pitchFamily="2" charset="2"/>
              </a:rPr>
              <a:t>‘Flow’ </a:t>
            </a:r>
            <a:r>
              <a:rPr lang="en-US" altLang="ja-JP" dirty="0" smtClean="0">
                <a:sym typeface="Wingdings" panose="05000000000000000000" pitchFamily="2" charset="2"/>
              </a:rPr>
              <a:t>state </a:t>
            </a:r>
            <a:r>
              <a:rPr lang="en-US" altLang="ja-JP" sz="1800" dirty="0" smtClean="0">
                <a:sym typeface="Wingdings" panose="05000000000000000000" pitchFamily="2" charset="2"/>
              </a:rPr>
              <a:t>(</a:t>
            </a:r>
            <a:r>
              <a:rPr lang="en-US" altLang="ja-JP" sz="1800" dirty="0" err="1" smtClean="0">
                <a:sym typeface="Wingdings" panose="05000000000000000000" pitchFamily="2" charset="2"/>
              </a:rPr>
              <a:t>Mihaly</a:t>
            </a:r>
            <a:r>
              <a:rPr lang="en-US" altLang="ja-JP" sz="1800" dirty="0" smtClean="0">
                <a:sym typeface="Wingdings" panose="05000000000000000000" pitchFamily="2" charset="2"/>
              </a:rPr>
              <a:t> </a:t>
            </a:r>
            <a:r>
              <a:rPr lang="en-US" altLang="ja-JP" sz="1800" dirty="0" err="1" smtClean="0">
                <a:sym typeface="Wingdings" panose="05000000000000000000" pitchFamily="2" charset="2"/>
              </a:rPr>
              <a:t>Csikszentmihalyi</a:t>
            </a:r>
            <a:r>
              <a:rPr lang="en-US" altLang="ja-JP" sz="1800" dirty="0" smtClean="0">
                <a:sym typeface="Wingdings" panose="05000000000000000000" pitchFamily="2" charset="2"/>
              </a:rPr>
              <a:t>)</a:t>
            </a:r>
          </a:p>
          <a:p>
            <a:pPr marL="442913" indent="0">
              <a:buFont typeface="Wingdings" panose="05000000000000000000" pitchFamily="2" charset="2"/>
              <a:buChar char="Ø"/>
            </a:pPr>
            <a:r>
              <a:rPr kumimoji="1" lang="en-US" altLang="ja-JP" dirty="0" smtClean="0">
                <a:sym typeface="Wingdings" panose="05000000000000000000" pitchFamily="2" charset="2"/>
              </a:rPr>
              <a:t>	</a:t>
            </a:r>
            <a:r>
              <a:rPr kumimoji="1" lang="en-US" altLang="ja-JP" dirty="0" smtClean="0">
                <a:sym typeface="Wingdings" panose="05000000000000000000" pitchFamily="2" charset="2"/>
              </a:rPr>
              <a:t>Concentration </a:t>
            </a:r>
            <a:r>
              <a:rPr kumimoji="1" lang="en-US" altLang="ja-JP" dirty="0" smtClean="0">
                <a:sym typeface="Wingdings" panose="05000000000000000000" pitchFamily="2" charset="2"/>
              </a:rPr>
              <a:t>+ effortlessness + 	performance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96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My Questions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altLang="ja-JP" dirty="0"/>
              <a:t>How do I extract and define the essence of this specific approach to movement?</a:t>
            </a:r>
          </a:p>
          <a:p>
            <a:pPr marL="525780" indent="-457200">
              <a:buFont typeface="+mj-lt"/>
              <a:buAutoNum type="arabicPeriod"/>
            </a:pPr>
            <a:r>
              <a:rPr lang="en-US" altLang="ja-JP" dirty="0" smtClean="0"/>
              <a:t>What </a:t>
            </a:r>
            <a:r>
              <a:rPr lang="en-US" altLang="ja-JP" dirty="0"/>
              <a:t>is this particular altered mental state, often compared to ‘flow’?</a:t>
            </a:r>
          </a:p>
          <a:p>
            <a:pPr marL="525780" indent="-457200">
              <a:buFont typeface="+mj-lt"/>
              <a:buAutoNum type="arabicPeriod"/>
            </a:pPr>
            <a:r>
              <a:rPr lang="en-US" altLang="ja-JP" dirty="0" smtClean="0"/>
              <a:t>What </a:t>
            </a:r>
            <a:r>
              <a:rPr lang="en-US" altLang="ja-JP" dirty="0"/>
              <a:t>are observable movement qualities, possibly caused by this mental state?</a:t>
            </a:r>
          </a:p>
          <a:p>
            <a:pPr marL="525780" indent="-457200">
              <a:buFont typeface="+mj-lt"/>
              <a:buAutoNum type="arabicPeriod"/>
            </a:pPr>
            <a:r>
              <a:rPr lang="en-US" altLang="ja-JP" dirty="0" smtClean="0"/>
              <a:t>Is </a:t>
            </a:r>
            <a:r>
              <a:rPr lang="en-US" altLang="ja-JP" dirty="0"/>
              <a:t>there a way to measure these movement qualities objectively?</a:t>
            </a:r>
          </a:p>
          <a:p>
            <a:pPr marL="68580" indent="0">
              <a:buNone/>
            </a:pPr>
            <a:endParaRPr lang="en-US" altLang="ja-JP" dirty="0"/>
          </a:p>
          <a:p>
            <a:pPr marL="6858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907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Meditative Dancing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354013">
              <a:buNone/>
            </a:pPr>
            <a:r>
              <a:rPr lang="en-US" altLang="ja-JP" dirty="0" smtClean="0"/>
              <a:t>A. Quiet </a:t>
            </a:r>
            <a:r>
              <a:rPr lang="en-US" altLang="ja-JP" dirty="0"/>
              <a:t>the </a:t>
            </a:r>
            <a:r>
              <a:rPr lang="en-US" altLang="ja-JP" dirty="0" smtClean="0"/>
              <a:t>mind, eliminate distractions</a:t>
            </a:r>
            <a:endParaRPr lang="en-US" altLang="ja-JP" dirty="0"/>
          </a:p>
          <a:p>
            <a:pPr marL="354013" indent="-354013">
              <a:buNone/>
            </a:pPr>
            <a:r>
              <a:rPr lang="en-US" altLang="ja-JP" dirty="0" smtClean="0"/>
              <a:t>B. Continuous </a:t>
            </a:r>
            <a:r>
              <a:rPr lang="en-US" altLang="ja-JP" dirty="0"/>
              <a:t>focus on one internal </a:t>
            </a:r>
            <a:r>
              <a:rPr lang="en-US" altLang="ja-JP" dirty="0" smtClean="0"/>
              <a:t>aspect</a:t>
            </a:r>
          </a:p>
          <a:p>
            <a:pPr marL="354013" indent="-354013">
              <a:buNone/>
            </a:pPr>
            <a:r>
              <a:rPr lang="en-US" altLang="ja-JP" dirty="0" smtClean="0"/>
              <a:t>C. Release </a:t>
            </a:r>
            <a:r>
              <a:rPr lang="en-US" altLang="ja-JP" dirty="0"/>
              <a:t>of </a:t>
            </a:r>
            <a:r>
              <a:rPr lang="en-US" altLang="ja-JP" dirty="0" smtClean="0"/>
              <a:t>analysis </a:t>
            </a:r>
            <a:r>
              <a:rPr lang="en-US" altLang="ja-JP" dirty="0"/>
              <a:t>or </a:t>
            </a:r>
            <a:r>
              <a:rPr lang="en-US" altLang="ja-JP" dirty="0" smtClean="0"/>
              <a:t>judgement</a:t>
            </a:r>
            <a:endParaRPr lang="en-US" altLang="ja-JP" dirty="0"/>
          </a:p>
          <a:p>
            <a:pPr marL="354013" indent="-354013">
              <a:buNone/>
            </a:pPr>
            <a:r>
              <a:rPr lang="en-US" altLang="ja-JP" dirty="0" smtClean="0"/>
              <a:t>D. No </a:t>
            </a:r>
            <a:r>
              <a:rPr lang="en-US" altLang="ja-JP" dirty="0"/>
              <a:t>rush </a:t>
            </a:r>
            <a:r>
              <a:rPr lang="en-US" altLang="ja-JP" dirty="0" smtClean="0"/>
              <a:t>or push to </a:t>
            </a:r>
            <a:r>
              <a:rPr lang="en-US" altLang="ja-JP" dirty="0"/>
              <a:t>attain an </a:t>
            </a:r>
            <a:r>
              <a:rPr lang="en-US" altLang="ja-JP" dirty="0" smtClean="0"/>
              <a:t>external goal</a:t>
            </a:r>
            <a:endParaRPr lang="en-US" altLang="ja-JP" dirty="0"/>
          </a:p>
          <a:p>
            <a:pPr marL="354013" indent="-354013">
              <a:buNone/>
            </a:pPr>
            <a:r>
              <a:rPr lang="en-US" altLang="ja-JP" dirty="0" smtClean="0"/>
              <a:t>E. No </a:t>
            </a:r>
            <a:r>
              <a:rPr lang="en-US" altLang="ja-JP" dirty="0"/>
              <a:t>forceful will to move </a:t>
            </a:r>
            <a:r>
              <a:rPr lang="en-US" altLang="ja-JP" dirty="0" smtClean="0"/>
              <a:t>one’s body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sz="1600" dirty="0" smtClean="0"/>
              <a:t>(</a:t>
            </a:r>
            <a:r>
              <a:rPr lang="en-US" altLang="ja-JP" sz="1600" dirty="0"/>
              <a:t>D</a:t>
            </a:r>
            <a:r>
              <a:rPr kumimoji="1" lang="en-US" altLang="ja-JP" sz="1600" dirty="0" smtClean="0"/>
              <a:t>efinition </a:t>
            </a:r>
            <a:r>
              <a:rPr kumimoji="1" lang="en-US" altLang="ja-JP" sz="1600" dirty="0" smtClean="0"/>
              <a:t>of meditation – </a:t>
            </a:r>
            <a:r>
              <a:rPr kumimoji="1" lang="en-US" altLang="ja-JP" sz="1600" dirty="0" smtClean="0"/>
              <a:t>Roberto Cardoso </a:t>
            </a:r>
            <a:r>
              <a:rPr kumimoji="1" lang="en-US" altLang="ja-JP" sz="1600" dirty="0" smtClean="0"/>
              <a:t>&amp; </a:t>
            </a:r>
            <a:r>
              <a:rPr lang="en-US" altLang="ja-JP" sz="1600" dirty="0" smtClean="0"/>
              <a:t>Kenneth Bond</a:t>
            </a:r>
            <a:r>
              <a:rPr kumimoji="1" lang="en-US" altLang="ja-JP" sz="1600" dirty="0" smtClean="0"/>
              <a:t>)</a:t>
            </a:r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6632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Meditative Flow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42913" indent="-442913">
              <a:buNone/>
            </a:pPr>
            <a:r>
              <a:rPr lang="en-US" altLang="ja-JP" dirty="0"/>
              <a:t>Conditions:</a:t>
            </a:r>
          </a:p>
          <a:p>
            <a:pPr marL="442913" indent="-442913">
              <a:buNone/>
            </a:pPr>
            <a:r>
              <a:rPr lang="en-US" altLang="ja-JP" dirty="0"/>
              <a:t>A.	</a:t>
            </a:r>
            <a:r>
              <a:rPr lang="en-US" altLang="ja-JP" dirty="0" smtClean="0"/>
              <a:t>It is clear that the goal is</a:t>
            </a:r>
            <a:r>
              <a:rPr lang="en-US" altLang="ja-JP" dirty="0" smtClean="0"/>
              <a:t> to </a:t>
            </a:r>
            <a:r>
              <a:rPr lang="en-US" altLang="ja-JP" dirty="0"/>
              <a:t>maintain a focused attention.</a:t>
            </a:r>
          </a:p>
          <a:p>
            <a:pPr marL="442913" indent="-442913">
              <a:buNone/>
            </a:pPr>
            <a:r>
              <a:rPr lang="en-US" altLang="ja-JP" dirty="0" smtClean="0"/>
              <a:t>B.</a:t>
            </a:r>
            <a:r>
              <a:rPr lang="en-US" altLang="ja-JP" dirty="0"/>
              <a:t>	</a:t>
            </a:r>
            <a:r>
              <a:rPr lang="en-US" altLang="ja-JP" dirty="0" smtClean="0"/>
              <a:t>Dancer is a</a:t>
            </a:r>
            <a:r>
              <a:rPr lang="en-US" altLang="ja-JP" dirty="0" smtClean="0"/>
              <a:t>ware </a:t>
            </a:r>
            <a:r>
              <a:rPr lang="en-US" altLang="ja-JP" dirty="0" smtClean="0"/>
              <a:t>of </a:t>
            </a:r>
            <a:r>
              <a:rPr lang="en-US" altLang="ja-JP" dirty="0"/>
              <a:t>his/her level of attention.</a:t>
            </a:r>
          </a:p>
          <a:p>
            <a:pPr marL="442913" indent="-442913">
              <a:buNone/>
            </a:pPr>
            <a:r>
              <a:rPr lang="en-US" altLang="ja-JP" dirty="0" smtClean="0"/>
              <a:t>C.	</a:t>
            </a:r>
            <a:r>
              <a:rPr lang="en-US" altLang="ja-JP" dirty="0" smtClean="0"/>
              <a:t>Dancer’s ability </a:t>
            </a:r>
            <a:r>
              <a:rPr lang="en-US" altLang="ja-JP" dirty="0"/>
              <a:t>to maintain focus is sufficient for the task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endParaRPr lang="en-US" altLang="ja-JP" dirty="0"/>
          </a:p>
          <a:p>
            <a:pPr marL="442913" indent="-442913">
              <a:buNone/>
            </a:pPr>
            <a:r>
              <a:rPr lang="en-US" altLang="ja-JP" dirty="0"/>
              <a:t>Subjective experience:</a:t>
            </a:r>
          </a:p>
          <a:p>
            <a:pPr marL="442913" indent="-442913">
              <a:buNone/>
            </a:pPr>
            <a:r>
              <a:rPr lang="en-US" altLang="ja-JP" dirty="0"/>
              <a:t>D.	</a:t>
            </a:r>
            <a:r>
              <a:rPr lang="en-US" altLang="ja-JP" dirty="0" smtClean="0"/>
              <a:t>Dancer has s</a:t>
            </a:r>
            <a:r>
              <a:rPr lang="en-US" altLang="ja-JP" dirty="0" smtClean="0"/>
              <a:t>table </a:t>
            </a:r>
            <a:r>
              <a:rPr lang="en-US" altLang="ja-JP" dirty="0"/>
              <a:t>focused attention (it is effortless).</a:t>
            </a:r>
          </a:p>
          <a:p>
            <a:pPr marL="442913" indent="-442913">
              <a:buNone/>
            </a:pPr>
            <a:r>
              <a:rPr lang="en-US" altLang="ja-JP" dirty="0"/>
              <a:t>E.	</a:t>
            </a:r>
            <a:r>
              <a:rPr lang="en-US" altLang="ja-JP" dirty="0" smtClean="0"/>
              <a:t>Dancer feels: “Everything </a:t>
            </a:r>
            <a:r>
              <a:rPr lang="en-US" altLang="ja-JP" dirty="0"/>
              <a:t>seems to naturally fall into </a:t>
            </a:r>
            <a:r>
              <a:rPr lang="en-US" altLang="ja-JP" dirty="0" smtClean="0"/>
              <a:t>place”.</a:t>
            </a:r>
            <a:endParaRPr lang="en-US" altLang="ja-JP" dirty="0"/>
          </a:p>
          <a:p>
            <a:pPr marL="442913" indent="-442913">
              <a:buNone/>
            </a:pPr>
            <a:r>
              <a:rPr lang="en-US" altLang="ja-JP" dirty="0"/>
              <a:t>F.	</a:t>
            </a:r>
            <a:r>
              <a:rPr lang="en-US" altLang="ja-JP" dirty="0" smtClean="0"/>
              <a:t>Dancer feels that movements </a:t>
            </a:r>
            <a:r>
              <a:rPr lang="en-US" altLang="ja-JP" dirty="0" smtClean="0"/>
              <a:t>happen </a:t>
            </a:r>
            <a:r>
              <a:rPr lang="en-US" altLang="ja-JP" dirty="0" smtClean="0"/>
              <a:t>“automatically”.</a:t>
            </a:r>
            <a:endParaRPr lang="en-US" altLang="ja-JP" dirty="0"/>
          </a:p>
          <a:p>
            <a:pPr marL="442913" indent="-442913">
              <a:buNone/>
            </a:pPr>
            <a:r>
              <a:rPr lang="en-US" altLang="ja-JP" dirty="0" smtClean="0"/>
              <a:t>G.	</a:t>
            </a:r>
            <a:r>
              <a:rPr lang="en-US" altLang="ja-JP" dirty="0" smtClean="0"/>
              <a:t>Dancer is n</a:t>
            </a:r>
            <a:r>
              <a:rPr lang="en-US" altLang="ja-JP" dirty="0" smtClean="0"/>
              <a:t>ot concerned </a:t>
            </a:r>
            <a:r>
              <a:rPr lang="en-US" altLang="ja-JP" dirty="0"/>
              <a:t>with </a:t>
            </a:r>
            <a:r>
              <a:rPr lang="en-US" altLang="ja-JP" dirty="0" smtClean="0"/>
              <a:t>others’ </a:t>
            </a:r>
            <a:r>
              <a:rPr lang="en-US" altLang="ja-JP" dirty="0" smtClean="0"/>
              <a:t>judgements.</a:t>
            </a:r>
          </a:p>
          <a:p>
            <a:pPr marL="442913" indent="-442913">
              <a:buNone/>
            </a:pPr>
            <a:r>
              <a:rPr lang="en-US" altLang="ja-JP" dirty="0" smtClean="0"/>
              <a:t>H.	</a:t>
            </a:r>
            <a:r>
              <a:rPr lang="en-US" altLang="ja-JP" dirty="0" smtClean="0"/>
              <a:t>Dancer l</a:t>
            </a:r>
            <a:r>
              <a:rPr lang="en-US" altLang="ja-JP" dirty="0" smtClean="0"/>
              <a:t>oses </a:t>
            </a:r>
            <a:r>
              <a:rPr lang="en-US" altLang="ja-JP" dirty="0"/>
              <a:t>track of </a:t>
            </a:r>
            <a:r>
              <a:rPr lang="en-US" altLang="ja-JP" dirty="0" smtClean="0"/>
              <a:t>time.</a:t>
            </a:r>
          </a:p>
          <a:p>
            <a:pPr marL="442913" indent="-442913">
              <a:buNone/>
            </a:pPr>
            <a:r>
              <a:rPr lang="en-US" altLang="ja-JP" dirty="0" smtClean="0"/>
              <a:t>I.	</a:t>
            </a:r>
            <a:r>
              <a:rPr lang="en-US" altLang="ja-JP" dirty="0" smtClean="0"/>
              <a:t>Dancer feels that the activity </a:t>
            </a:r>
            <a:r>
              <a:rPr lang="en-US" altLang="ja-JP" dirty="0"/>
              <a:t>was truly fulfilling and rewarding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(Flow vs meditation </a:t>
            </a:r>
            <a:r>
              <a:rPr lang="en-US" altLang="ja-JP" dirty="0" smtClean="0"/>
              <a:t>– </a:t>
            </a:r>
            <a:r>
              <a:rPr lang="en-US" altLang="ja-JP" dirty="0" err="1" smtClean="0"/>
              <a:t>Delle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Fave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413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Experience it!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Task </a:t>
            </a:r>
            <a:r>
              <a:rPr lang="en-US" altLang="ja-JP" dirty="0" smtClean="0"/>
              <a:t>1: Think of a set of movements – 5 sec.</a:t>
            </a:r>
          </a:p>
          <a:p>
            <a:r>
              <a:rPr kumimoji="1" lang="en-US" altLang="ja-JP" dirty="0" smtClean="0"/>
              <a:t>Task 2: Repeat the sequence</a:t>
            </a:r>
          </a:p>
          <a:p>
            <a:r>
              <a:rPr lang="en-US" altLang="ja-JP" dirty="0" smtClean="0"/>
              <a:t>Task 3: Gradually “let go” of distractions</a:t>
            </a:r>
          </a:p>
          <a:p>
            <a:r>
              <a:rPr kumimoji="1" lang="en-US" altLang="ja-JP" dirty="0" smtClean="0"/>
              <a:t>Task 4: Keep focusing…</a:t>
            </a:r>
          </a:p>
        </p:txBody>
      </p:sp>
    </p:spTree>
    <p:extLst>
      <p:ext uri="{BB962C8B-B14F-4D97-AF65-F5344CB8AC3E}">
        <p14:creationId xmlns:p14="http://schemas.microsoft.com/office/powerpoint/2010/main" val="30177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n-US" altLang="ja-JP" dirty="0" smtClean="0"/>
              <a:t>Neuroscience of ‘flow’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5844689" cy="4174778"/>
          </a:xfrm>
        </p:spPr>
      </p:pic>
      <p:sp>
        <p:nvSpPr>
          <p:cNvPr id="7" name="テキスト ボックス 6"/>
          <p:cNvSpPr txBox="1"/>
          <p:nvPr/>
        </p:nvSpPr>
        <p:spPr>
          <a:xfrm>
            <a:off x="1043608" y="1412776"/>
            <a:ext cx="4594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dirty="0" smtClean="0">
                <a:solidFill>
                  <a:srgbClr val="FF0000"/>
                </a:solidFill>
              </a:rPr>
              <a:t>1. Explicit / Egocentric System</a:t>
            </a:r>
          </a:p>
          <a:p>
            <a:pPr>
              <a:lnSpc>
                <a:spcPct val="150000"/>
              </a:lnSpc>
            </a:pPr>
            <a:r>
              <a:rPr kumimoji="1" lang="en-US" altLang="ja-JP" sz="2400" dirty="0" smtClean="0">
                <a:solidFill>
                  <a:srgbClr val="0070C0"/>
                </a:solidFill>
              </a:rPr>
              <a:t>2. Implicit / </a:t>
            </a:r>
            <a:r>
              <a:rPr kumimoji="1" lang="en-US" altLang="ja-JP" sz="2400" dirty="0" err="1" smtClean="0">
                <a:solidFill>
                  <a:srgbClr val="0070C0"/>
                </a:solidFill>
              </a:rPr>
              <a:t>Allocentric</a:t>
            </a:r>
            <a:r>
              <a:rPr kumimoji="1" lang="en-US" altLang="ja-JP" sz="2400" dirty="0" smtClean="0">
                <a:solidFill>
                  <a:srgbClr val="0070C0"/>
                </a:solidFill>
              </a:rPr>
              <a:t> System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8" name="円弧 7"/>
          <p:cNvSpPr/>
          <p:nvPr/>
        </p:nvSpPr>
        <p:spPr>
          <a:xfrm>
            <a:off x="4788024" y="3933056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1124744"/>
            <a:ext cx="6777317" cy="5184576"/>
          </a:xfrm>
        </p:spPr>
        <p:txBody>
          <a:bodyPr>
            <a:noAutofit/>
          </a:bodyPr>
          <a:lstStyle/>
          <a:p>
            <a:r>
              <a:rPr lang="en-US" altLang="ja-JP" sz="1050" dirty="0" smtClean="0"/>
              <a:t>Allen</a:t>
            </a:r>
            <a:r>
              <a:rPr lang="en-US" altLang="ja-JP" sz="1050" dirty="0"/>
              <a:t>, B. (2013). Games of sport, works of art, and the striking beauty of Asian martial arts. Journal of the Philosophy of Sport, 40(2), 241-254.</a:t>
            </a:r>
          </a:p>
          <a:p>
            <a:r>
              <a:rPr lang="en-US" altLang="ja-JP" sz="1050" dirty="0"/>
              <a:t>Austin, J. H. (2010). The thalamic gateway: how the meditative training of attention evolves toward selfless transformations of consciousness. Effortless Attention. A New Perspective in the Cognitive Science of Attention and Action, 373-407.</a:t>
            </a:r>
          </a:p>
          <a:p>
            <a:r>
              <a:rPr lang="en-US" altLang="ja-JP" sz="1050" dirty="0"/>
              <a:t>Bond, K., </a:t>
            </a:r>
            <a:r>
              <a:rPr lang="en-US" altLang="ja-JP" sz="1050" dirty="0" err="1"/>
              <a:t>Karkhaneh</a:t>
            </a:r>
            <a:r>
              <a:rPr lang="en-US" altLang="ja-JP" sz="1050" dirty="0"/>
              <a:t>, M., </a:t>
            </a:r>
            <a:r>
              <a:rPr lang="en-US" altLang="ja-JP" sz="1050" dirty="0" err="1"/>
              <a:t>Tjosvold</a:t>
            </a:r>
            <a:r>
              <a:rPr lang="en-US" altLang="ja-JP" sz="1050" dirty="0"/>
              <a:t>, L., </a:t>
            </a:r>
            <a:r>
              <a:rPr lang="en-US" altLang="ja-JP" sz="1050" dirty="0" err="1"/>
              <a:t>Vandermeer</a:t>
            </a:r>
            <a:r>
              <a:rPr lang="en-US" altLang="ja-JP" sz="1050" dirty="0"/>
              <a:t>, B., Liang, Y., Bialy, L., ... &amp; Klassen, T. P. (2007). Meditation practices for health: state of the research (p. 10). AHRQ.</a:t>
            </a:r>
          </a:p>
          <a:p>
            <a:r>
              <a:rPr lang="en-US" altLang="ja-JP" sz="1050" dirty="0"/>
              <a:t>Brewer, J. A., </a:t>
            </a:r>
            <a:r>
              <a:rPr lang="en-US" altLang="ja-JP" sz="1050" dirty="0" err="1"/>
              <a:t>Worhunsky</a:t>
            </a:r>
            <a:r>
              <a:rPr lang="en-US" altLang="ja-JP" sz="1050" dirty="0"/>
              <a:t>, P. D., Gray, J. R., Tang, Y.-Y., Weber, J., &amp; </a:t>
            </a:r>
            <a:r>
              <a:rPr lang="en-US" altLang="ja-JP" sz="1050" dirty="0" err="1"/>
              <a:t>Kober</a:t>
            </a:r>
            <a:r>
              <a:rPr lang="en-US" altLang="ja-JP" sz="1050" dirty="0"/>
              <a:t>, H. (2011). Meditation experience is associated with differences in default mode network activity and connectivity. Proceedings of the National Academy of Sciences of the United States of America, 108(50).</a:t>
            </a:r>
          </a:p>
          <a:p>
            <a:r>
              <a:rPr lang="en-US" altLang="ja-JP" sz="1050" dirty="0"/>
              <a:t>Cardoso, R., de Souza, E., Camano, L., &amp; </a:t>
            </a:r>
            <a:r>
              <a:rPr lang="en-US" altLang="ja-JP" sz="1050" dirty="0" err="1"/>
              <a:t>Leite</a:t>
            </a:r>
            <a:r>
              <a:rPr lang="en-US" altLang="ja-JP" sz="1050" dirty="0"/>
              <a:t>, J. R. (2004). Meditation in health: an operational definition. Brain Research Protocols, 14(1), 58-60.</a:t>
            </a:r>
          </a:p>
          <a:p>
            <a:r>
              <a:rPr lang="en-US" altLang="ja-JP" sz="1050" dirty="0" err="1"/>
              <a:t>Csikszentmihalyi</a:t>
            </a:r>
            <a:r>
              <a:rPr lang="en-US" altLang="ja-JP" sz="1050" dirty="0"/>
              <a:t>, M. (1996). Flow and the psychology of discovery and invention. New </a:t>
            </a:r>
            <a:r>
              <a:rPr lang="en-US" altLang="ja-JP" sz="1050" dirty="0" err="1"/>
              <a:t>Yprk</a:t>
            </a:r>
            <a:r>
              <a:rPr lang="en-US" altLang="ja-JP" sz="1050" dirty="0"/>
              <a:t>: Harper Collins.</a:t>
            </a:r>
          </a:p>
          <a:p>
            <a:r>
              <a:rPr lang="en-US" altLang="ja-JP" sz="1050" dirty="0"/>
              <a:t>De </a:t>
            </a:r>
            <a:r>
              <a:rPr lang="en-US" altLang="ja-JP" sz="1050" dirty="0" err="1"/>
              <a:t>Kock</a:t>
            </a:r>
            <a:r>
              <a:rPr lang="en-US" altLang="ja-JP" sz="1050" dirty="0"/>
              <a:t>, Frederick Gideon (2014) The neuropsychological measure (EEG) of flow under conditions of peak performance, University of South Africa, Pretoria.</a:t>
            </a:r>
          </a:p>
          <a:p>
            <a:r>
              <a:rPr lang="en-US" altLang="ja-JP" sz="1050" dirty="0" err="1"/>
              <a:t>Delle</a:t>
            </a:r>
            <a:r>
              <a:rPr lang="en-US" altLang="ja-JP" sz="1050" dirty="0"/>
              <a:t> </a:t>
            </a:r>
            <a:r>
              <a:rPr lang="en-US" altLang="ja-JP" sz="1050" dirty="0" err="1"/>
              <a:t>Fave</a:t>
            </a:r>
            <a:r>
              <a:rPr lang="en-US" altLang="ja-JP" sz="1050" dirty="0"/>
              <a:t>, A., </a:t>
            </a:r>
            <a:r>
              <a:rPr lang="en-US" altLang="ja-JP" sz="1050" dirty="0" err="1"/>
              <a:t>Massimini</a:t>
            </a:r>
            <a:r>
              <a:rPr lang="en-US" altLang="ja-JP" sz="1050" dirty="0"/>
              <a:t>, F., &amp; </a:t>
            </a:r>
            <a:r>
              <a:rPr lang="en-US" altLang="ja-JP" sz="1050" dirty="0" err="1"/>
              <a:t>Bassi</a:t>
            </a:r>
            <a:r>
              <a:rPr lang="en-US" altLang="ja-JP" sz="1050" dirty="0"/>
              <a:t>, M. (2011). Optimal experience and meditation: western and </a:t>
            </a:r>
            <a:r>
              <a:rPr lang="en-US" altLang="ja-JP" sz="1050" dirty="0" err="1"/>
              <a:t>asian</a:t>
            </a:r>
            <a:r>
              <a:rPr lang="en-US" altLang="ja-JP" sz="1050" dirty="0"/>
              <a:t> approaches to well-being. In Psychological Selection and Optimal Experience Across Cultures (pp. 111-126). Springer Netherlands.</a:t>
            </a:r>
          </a:p>
          <a:p>
            <a:r>
              <a:rPr lang="en-US" altLang="ja-JP" sz="1050" dirty="0"/>
              <a:t>Hahn, T. (2007). Sensational knowledge: Embodying culture through Japanese dance. Wesleyan University Press.</a:t>
            </a:r>
          </a:p>
          <a:p>
            <a:r>
              <a:rPr lang="en-US" altLang="ja-JP" sz="1050" dirty="0"/>
              <a:t>Kasai, T. (1999). A </a:t>
            </a:r>
            <a:r>
              <a:rPr lang="en-US" altLang="ja-JP" sz="1050" dirty="0" err="1"/>
              <a:t>Butoh</a:t>
            </a:r>
            <a:r>
              <a:rPr lang="en-US" altLang="ja-JP" sz="1050" dirty="0"/>
              <a:t> Dance Method for psychosomatic exploration. MEMOIRS-HOKKAIDO INSTITUTE OF TECHNOLOGY, 27, 309-316.</a:t>
            </a:r>
          </a:p>
          <a:p>
            <a:r>
              <a:rPr lang="en-US" altLang="ja-JP" sz="1050" dirty="0" err="1"/>
              <a:t>Krein</a:t>
            </a:r>
            <a:r>
              <a:rPr lang="en-US" altLang="ja-JP" sz="1050" dirty="0"/>
              <a:t>, K., &amp; </a:t>
            </a:r>
            <a:r>
              <a:rPr lang="en-US" altLang="ja-JP" sz="1050" dirty="0" err="1"/>
              <a:t>Ilundáin-Agurruza</a:t>
            </a:r>
            <a:r>
              <a:rPr lang="en-US" altLang="ja-JP" sz="1050" dirty="0"/>
              <a:t>, J. (2014). An east–west comparative analysis of Mushin and flow. Philosophy and the martial arts, 139-164.</a:t>
            </a:r>
          </a:p>
          <a:p>
            <a:r>
              <a:rPr lang="en-US" altLang="ja-JP" sz="1050" dirty="0"/>
              <a:t>Nakamura, J., &amp; </a:t>
            </a:r>
            <a:r>
              <a:rPr lang="en-US" altLang="ja-JP" sz="1050" dirty="0" err="1"/>
              <a:t>Csikszentmihalyi</a:t>
            </a:r>
            <a:r>
              <a:rPr lang="en-US" altLang="ja-JP" sz="1050" dirty="0"/>
              <a:t>, M. (2014). The concept of flow. In Flow and the Foundations of Positive Psychology (pp. 239-263). Springer Netherlands.</a:t>
            </a:r>
          </a:p>
          <a:p>
            <a:r>
              <a:rPr lang="en-US" altLang="ja-JP" sz="1050" dirty="0"/>
              <a:t>Sellers-Young, B. (1993). Teaching personality with gracefulness: the transmission of Japanese cultural values through Japanese dance theatre</a:t>
            </a:r>
            <a:r>
              <a:rPr lang="en-US" altLang="ja-JP" sz="1050" dirty="0" smtClean="0"/>
              <a:t>.</a:t>
            </a:r>
            <a:endParaRPr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0795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スティン">
  <a:themeElements>
    <a:clrScheme name="オースティン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オースティン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オースティン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14373</TotalTime>
  <Words>668</Words>
  <Application>Microsoft Office PowerPoint</Application>
  <PresentationFormat>画面に合わせる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オースティン</vt:lpstr>
      <vt:lpstr>Meditative Dancing and ‘Flow’</vt:lpstr>
      <vt:lpstr>Foreword: my practice</vt:lpstr>
      <vt:lpstr>My inspirations</vt:lpstr>
      <vt:lpstr>My Questions</vt:lpstr>
      <vt:lpstr>Meditative Dancing</vt:lpstr>
      <vt:lpstr>Meditative Flow</vt:lpstr>
      <vt:lpstr>Experience it!</vt:lpstr>
      <vt:lpstr>Neuroscience of ‘flow’</vt:lpstr>
      <vt:lpstr>References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Meditative Dancing and ‘Flow</dc:title>
  <dc:creator>Aska</dc:creator>
  <cp:lastModifiedBy>Aska</cp:lastModifiedBy>
  <cp:revision>33</cp:revision>
  <dcterms:created xsi:type="dcterms:W3CDTF">2016-05-25T18:51:57Z</dcterms:created>
  <dcterms:modified xsi:type="dcterms:W3CDTF">2016-06-07T18:53:38Z</dcterms:modified>
</cp:coreProperties>
</file>