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5/24/2016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Assessing reflective writing</a:t>
            </a:r>
            <a:endParaRPr lang="en-GB" dirty="0"/>
          </a:p>
        </p:txBody>
      </p:sp>
      <p:sp>
        <p:nvSpPr>
          <p:cNvPr id="3" name="Subtitle 2"/>
          <p:cNvSpPr>
            <a:spLocks noGrp="1"/>
          </p:cNvSpPr>
          <p:nvPr>
            <p:ph type="subTitle" idx="1"/>
          </p:nvPr>
        </p:nvSpPr>
        <p:spPr/>
        <p:txBody>
          <a:bodyPr/>
          <a:lstStyle/>
          <a:p>
            <a:r>
              <a:rPr lang="en-GB" dirty="0" smtClean="0"/>
              <a:t>Can we? / should we?</a:t>
            </a:r>
            <a:endParaRPr lang="en-GB" dirty="0"/>
          </a:p>
        </p:txBody>
      </p:sp>
    </p:spTree>
    <p:extLst>
      <p:ext uri="{BB962C8B-B14F-4D97-AF65-F5344CB8AC3E}">
        <p14:creationId xmlns:p14="http://schemas.microsoft.com/office/powerpoint/2010/main" val="3718298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sz="quarter" idx="13"/>
          </p:nvPr>
        </p:nvSpPr>
        <p:spPr/>
        <p:txBody>
          <a:bodyPr>
            <a:normAutofit fontScale="92500" lnSpcReduction="20000"/>
          </a:bodyPr>
          <a:lstStyle/>
          <a:p>
            <a:r>
              <a:rPr lang="en-GB" dirty="0"/>
              <a:t>Ahmed, S. (2004). </a:t>
            </a:r>
            <a:r>
              <a:rPr lang="en-GB" i="1" dirty="0"/>
              <a:t>The Cultural Politics of Emotion. </a:t>
            </a:r>
            <a:r>
              <a:rPr lang="en-GB" dirty="0"/>
              <a:t>Edinburgh: Edinburgh University Press Ltd.</a:t>
            </a:r>
          </a:p>
          <a:p>
            <a:r>
              <a:rPr lang="en-GB" dirty="0"/>
              <a:t>Burke, P. (2008). ‘Writing power and voice: access to and participation in higher education’. </a:t>
            </a:r>
            <a:r>
              <a:rPr lang="en-GB" i="1" dirty="0"/>
              <a:t>Changing English </a:t>
            </a:r>
            <a:r>
              <a:rPr lang="en-GB" dirty="0"/>
              <a:t>15 (2), 199–210.</a:t>
            </a:r>
            <a:r>
              <a:rPr lang="en-GB" i="1" dirty="0"/>
              <a:t> </a:t>
            </a:r>
            <a:endParaRPr lang="en-GB" dirty="0"/>
          </a:p>
          <a:p>
            <a:r>
              <a:rPr lang="en-GB" dirty="0"/>
              <a:t>Burke, P. and Jackson, S. (2007). </a:t>
            </a:r>
            <a:r>
              <a:rPr lang="en-GB" i="1" dirty="0"/>
              <a:t>Reconceptualising Lifelong Learning – Feminist Interventions. </a:t>
            </a:r>
            <a:r>
              <a:rPr lang="en-GB" dirty="0"/>
              <a:t>London and New York: </a:t>
            </a:r>
            <a:r>
              <a:rPr lang="en-GB" dirty="0" smtClean="0"/>
              <a:t>Routledge</a:t>
            </a:r>
          </a:p>
          <a:p>
            <a:r>
              <a:rPr lang="en-GB" dirty="0"/>
              <a:t>Lillis, T. (2001). </a:t>
            </a:r>
            <a:r>
              <a:rPr lang="en-GB" i="1" dirty="0"/>
              <a:t>Student Writing: access, regulations, desire. </a:t>
            </a:r>
            <a:r>
              <a:rPr lang="en-GB" dirty="0"/>
              <a:t>London: Routledge.</a:t>
            </a:r>
          </a:p>
          <a:p>
            <a:r>
              <a:rPr lang="en-GB" dirty="0"/>
              <a:t>Richardson, L. (2000). ‘Writing: A method of Inquiry’. In Denzin, N.K. and Lincoln, Y.S. (Eds.), </a:t>
            </a:r>
            <a:r>
              <a:rPr lang="en-GB" i="1" dirty="0"/>
              <a:t>Handbook of Qualitative Research. </a:t>
            </a:r>
            <a:r>
              <a:rPr lang="en-GB" dirty="0"/>
              <a:t>London: Sage.</a:t>
            </a:r>
          </a:p>
          <a:p>
            <a:endParaRPr lang="en-GB" dirty="0"/>
          </a:p>
        </p:txBody>
      </p:sp>
    </p:spTree>
    <p:extLst>
      <p:ext uri="{BB962C8B-B14F-4D97-AF65-F5344CB8AC3E}">
        <p14:creationId xmlns:p14="http://schemas.microsoft.com/office/powerpoint/2010/main" val="77511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context of writing</a:t>
            </a:r>
            <a:endParaRPr lang="en-GB" dirty="0"/>
          </a:p>
        </p:txBody>
      </p:sp>
      <p:sp>
        <p:nvSpPr>
          <p:cNvPr id="3" name="Content Placeholder 2"/>
          <p:cNvSpPr>
            <a:spLocks noGrp="1"/>
          </p:cNvSpPr>
          <p:nvPr>
            <p:ph sz="quarter" idx="13"/>
          </p:nvPr>
        </p:nvSpPr>
        <p:spPr/>
        <p:txBody>
          <a:bodyPr/>
          <a:lstStyle/>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We write in a context</a:t>
            </a:r>
            <a:r>
              <a:rPr lang="en-GB" dirty="0" smtClean="0"/>
              <a:t>– </a:t>
            </a:r>
            <a:r>
              <a:rPr lang="en-GB" i="1" dirty="0" smtClean="0">
                <a:latin typeface="Arial" panose="020B0604020202020204" pitchFamily="34" charset="0"/>
                <a:cs typeface="Arial" panose="020B0604020202020204" pitchFamily="34" charset="0"/>
              </a:rPr>
              <a:t>letters, e mails, personal diaries, formal essays, examinations - </a:t>
            </a:r>
            <a:r>
              <a:rPr lang="en-GB" dirty="0" smtClean="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differences in style</a:t>
            </a:r>
            <a:endParaRPr lang="en-GB" dirty="0" smtClean="0">
              <a:latin typeface="Arial" panose="020B0604020202020204" pitchFamily="34" charset="0"/>
              <a:cs typeface="Arial" panose="020B0604020202020204" pitchFamily="34" charset="0"/>
            </a:endParaRPr>
          </a:p>
          <a:p>
            <a:endParaRPr lang="en-GB"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119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purpose of writing</a:t>
            </a:r>
            <a:endParaRPr lang="en-GB" dirty="0"/>
          </a:p>
        </p:txBody>
      </p:sp>
      <p:sp>
        <p:nvSpPr>
          <p:cNvPr id="3" name="Content Placeholder 2"/>
          <p:cNvSpPr>
            <a:spLocks noGrp="1"/>
          </p:cNvSpPr>
          <p:nvPr>
            <p:ph sz="quarter" idx="13"/>
          </p:nvPr>
        </p:nvSpPr>
        <p:spPr/>
        <p:txBody>
          <a:bodyPr>
            <a:normAutofit/>
          </a:bodyPr>
          <a:lstStyle/>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We write for a purpose – </a:t>
            </a:r>
            <a:r>
              <a:rPr lang="en-GB" i="1" dirty="0" smtClean="0">
                <a:latin typeface="Arial" panose="020B0604020202020204" pitchFamily="34" charset="0"/>
                <a:cs typeface="Arial" panose="020B0604020202020204" pitchFamily="34" charset="0"/>
              </a:rPr>
              <a:t>to communicate, to record information, for a grade, to conform to an accepted situation.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87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to learn</a:t>
            </a:r>
            <a:endParaRPr lang="en-GB" dirty="0"/>
          </a:p>
        </p:txBody>
      </p:sp>
      <p:sp>
        <p:nvSpPr>
          <p:cNvPr id="3" name="Content Placeholder 2"/>
          <p:cNvSpPr>
            <a:spLocks noGrp="1"/>
          </p:cNvSpPr>
          <p:nvPr>
            <p:ph sz="quarter" idx="13"/>
          </p:nvPr>
        </p:nvSpPr>
        <p:spPr/>
        <p:txBody>
          <a:bodyPr>
            <a:normAutofit/>
          </a:bodyPr>
          <a:lstStyle/>
          <a:p>
            <a:r>
              <a:rPr lang="en-GB" dirty="0" err="1" smtClean="0">
                <a:latin typeface="Arial" panose="020B0604020202020204" pitchFamily="34" charset="0"/>
                <a:cs typeface="Arial" panose="020B0604020202020204" pitchFamily="34" charset="0"/>
              </a:rPr>
              <a:t>RefLective</a:t>
            </a:r>
            <a:r>
              <a:rPr lang="en-GB" dirty="0" smtClean="0">
                <a:latin typeface="Arial" panose="020B0604020202020204" pitchFamily="34" charset="0"/>
                <a:cs typeface="Arial" panose="020B0604020202020204" pitchFamily="34" charset="0"/>
              </a:rPr>
              <a:t> writing – </a:t>
            </a:r>
            <a:r>
              <a:rPr lang="en-GB" i="1" dirty="0" smtClean="0">
                <a:latin typeface="Arial" panose="020B0604020202020204" pitchFamily="34" charset="0"/>
                <a:cs typeface="Arial" panose="020B0604020202020204" pitchFamily="34" charset="0"/>
              </a:rPr>
              <a:t>the context and purpose has altered</a:t>
            </a:r>
          </a:p>
          <a:p>
            <a:endParaRPr lang="en-GB" i="1" dirty="0">
              <a:latin typeface="Arial" panose="020B0604020202020204" pitchFamily="34" charset="0"/>
              <a:cs typeface="Arial" panose="020B0604020202020204" pitchFamily="34" charset="0"/>
            </a:endParaRPr>
          </a:p>
          <a:p>
            <a:r>
              <a:rPr lang="en-GB" i="1" dirty="0" smtClean="0">
                <a:latin typeface="Arial" panose="020B0604020202020204" pitchFamily="34" charset="0"/>
                <a:cs typeface="Arial" panose="020B0604020202020204" pitchFamily="34" charset="0"/>
              </a:rPr>
              <a:t>Academic boundaries have been altered</a:t>
            </a:r>
          </a:p>
          <a:p>
            <a:r>
              <a:rPr lang="en-GB" i="1" dirty="0" smtClean="0">
                <a:latin typeface="Arial" panose="020B0604020202020204" pitchFamily="34" charset="0"/>
                <a:cs typeface="Arial" panose="020B0604020202020204" pitchFamily="34" charset="0"/>
              </a:rPr>
              <a:t>Is this an Unfamiliar situation?</a:t>
            </a:r>
          </a:p>
          <a:p>
            <a:r>
              <a:rPr lang="en-GB" i="1" dirty="0" smtClean="0">
                <a:latin typeface="Arial" panose="020B0604020202020204" pitchFamily="34" charset="0"/>
                <a:cs typeface="Arial" panose="020B0604020202020204" pitchFamily="34" charset="0"/>
              </a:rPr>
              <a:t>Does this situation Inhibit learning?</a:t>
            </a:r>
            <a:endParaRPr lang="en-GB" i="1" dirty="0">
              <a:latin typeface="Arial" panose="020B0604020202020204" pitchFamily="34" charset="0"/>
              <a:cs typeface="Arial" panose="020B0604020202020204" pitchFamily="34" charset="0"/>
            </a:endParaRPr>
          </a:p>
          <a:p>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373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negatives</a:t>
            </a:r>
            <a:endParaRPr lang="en-GB" dirty="0"/>
          </a:p>
        </p:txBody>
      </p:sp>
      <p:sp>
        <p:nvSpPr>
          <p:cNvPr id="3" name="Content Placeholder 2"/>
          <p:cNvSpPr>
            <a:spLocks noGrp="1"/>
          </p:cNvSpPr>
          <p:nvPr>
            <p:ph sz="quarter" idx="13"/>
          </p:nvPr>
        </p:nvSpPr>
        <p:spPr/>
        <p:txBody>
          <a:bodyPr>
            <a:normAutofit fontScale="92500" lnSpcReduction="20000"/>
          </a:bodyPr>
          <a:lstStyle/>
          <a:p>
            <a:r>
              <a:rPr lang="en-GB" dirty="0" smtClean="0"/>
              <a:t>4 </a:t>
            </a:r>
            <a:r>
              <a:rPr lang="en-GB" dirty="0" smtClean="0"/>
              <a:t>points to </a:t>
            </a:r>
            <a:r>
              <a:rPr lang="en-GB" dirty="0" smtClean="0"/>
              <a:t>make:</a:t>
            </a:r>
            <a:endParaRPr lang="en-GB" dirty="0" smtClean="0"/>
          </a:p>
          <a:p>
            <a:endParaRPr lang="en-GB" dirty="0"/>
          </a:p>
          <a:p>
            <a:r>
              <a:rPr lang="en-GB" dirty="0" smtClean="0"/>
              <a:t>The </a:t>
            </a:r>
            <a:r>
              <a:rPr lang="en-GB" dirty="0"/>
              <a:t>institutional conditioning of writing to achieve high </a:t>
            </a:r>
            <a:r>
              <a:rPr lang="en-GB" dirty="0" smtClean="0"/>
              <a:t>grades (1) </a:t>
            </a:r>
            <a:r>
              <a:rPr lang="en-GB" dirty="0"/>
              <a:t>and a reluctance to ‘share’ personal information </a:t>
            </a:r>
            <a:r>
              <a:rPr lang="en-GB" dirty="0" smtClean="0"/>
              <a:t>(2) with </a:t>
            </a:r>
            <a:r>
              <a:rPr lang="en-GB" dirty="0"/>
              <a:t>a person of perceived </a:t>
            </a:r>
            <a:r>
              <a:rPr lang="en-GB" dirty="0" smtClean="0"/>
              <a:t>power (3) </a:t>
            </a:r>
            <a:r>
              <a:rPr lang="en-GB" dirty="0"/>
              <a:t>who may read the journal, results in the student undermining the purpose and context of using a reflective journal as a learning tool. </a:t>
            </a:r>
            <a:r>
              <a:rPr lang="en-GB" dirty="0" smtClean="0"/>
              <a:t>Lillis </a:t>
            </a:r>
            <a:r>
              <a:rPr lang="en-GB" dirty="0"/>
              <a:t>(2001) identifies how some forms of writing can actually ‘exclude’ students because they are only familiar with essay or narrative writing and such a shift of expectation for the student results in a negative response unless this form of writing is embedded into </a:t>
            </a:r>
            <a:r>
              <a:rPr lang="en-GB" dirty="0" smtClean="0"/>
              <a:t>practice (4)</a:t>
            </a:r>
            <a:endParaRPr lang="en-GB" dirty="0"/>
          </a:p>
        </p:txBody>
      </p:sp>
    </p:spTree>
    <p:extLst>
      <p:ext uri="{BB962C8B-B14F-4D97-AF65-F5344CB8AC3E}">
        <p14:creationId xmlns:p14="http://schemas.microsoft.com/office/powerpoint/2010/main" val="3548249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Positives</a:t>
            </a:r>
            <a:endParaRPr lang="en-GB" dirty="0"/>
          </a:p>
        </p:txBody>
      </p:sp>
      <p:sp>
        <p:nvSpPr>
          <p:cNvPr id="3" name="Content Placeholder 2"/>
          <p:cNvSpPr>
            <a:spLocks noGrp="1"/>
          </p:cNvSpPr>
          <p:nvPr>
            <p:ph sz="quarter" idx="13"/>
          </p:nvPr>
        </p:nvSpPr>
        <p:spPr/>
        <p:txBody>
          <a:bodyPr>
            <a:normAutofit lnSpcReduction="10000"/>
          </a:bodyPr>
          <a:lstStyle/>
          <a:p>
            <a:r>
              <a:rPr lang="en-GB" dirty="0" smtClean="0"/>
              <a:t>7 </a:t>
            </a:r>
            <a:r>
              <a:rPr lang="en-GB" dirty="0" smtClean="0"/>
              <a:t>POINTS TO </a:t>
            </a:r>
            <a:r>
              <a:rPr lang="en-GB" dirty="0" smtClean="0"/>
              <a:t>MAKE:</a:t>
            </a:r>
            <a:endParaRPr lang="en-GB" dirty="0" smtClean="0"/>
          </a:p>
          <a:p>
            <a:r>
              <a:rPr lang="en-GB" dirty="0" smtClean="0"/>
              <a:t>a </a:t>
            </a:r>
            <a:r>
              <a:rPr lang="en-GB" dirty="0"/>
              <a:t>written journal </a:t>
            </a:r>
            <a:r>
              <a:rPr lang="en-GB" dirty="0" smtClean="0"/>
              <a:t>gives the student </a:t>
            </a:r>
            <a:r>
              <a:rPr lang="en-GB" dirty="0"/>
              <a:t>a ‘voice</a:t>
            </a:r>
            <a:r>
              <a:rPr lang="en-GB" dirty="0" smtClean="0"/>
              <a:t>’ (1), </a:t>
            </a:r>
            <a:r>
              <a:rPr lang="en-GB" dirty="0"/>
              <a:t>which helps the individual to locate themselves in the wider context of </a:t>
            </a:r>
            <a:r>
              <a:rPr lang="en-GB" dirty="0" smtClean="0"/>
              <a:t>the </a:t>
            </a:r>
            <a:r>
              <a:rPr lang="en-GB" dirty="0"/>
              <a:t>education </a:t>
            </a:r>
            <a:r>
              <a:rPr lang="en-GB" dirty="0" smtClean="0"/>
              <a:t>system (2) </a:t>
            </a:r>
            <a:r>
              <a:rPr lang="en-GB" dirty="0"/>
              <a:t>and indeed life, thus helping </a:t>
            </a:r>
            <a:r>
              <a:rPr lang="en-GB" dirty="0" smtClean="0"/>
              <a:t>them to </a:t>
            </a:r>
            <a:r>
              <a:rPr lang="en-GB" dirty="0"/>
              <a:t>create a personal </a:t>
            </a:r>
            <a:r>
              <a:rPr lang="en-GB" dirty="0" smtClean="0"/>
              <a:t>identity (3) </a:t>
            </a:r>
            <a:r>
              <a:rPr lang="en-GB" dirty="0"/>
              <a:t>(Burke, 2008). </a:t>
            </a:r>
            <a:r>
              <a:rPr lang="en-GB" dirty="0" smtClean="0"/>
              <a:t>Students often </a:t>
            </a:r>
            <a:r>
              <a:rPr lang="en-GB" dirty="0"/>
              <a:t>cope with or understand the power </a:t>
            </a:r>
            <a:r>
              <a:rPr lang="en-GB" dirty="0" smtClean="0"/>
              <a:t>relationships (4) </a:t>
            </a:r>
            <a:r>
              <a:rPr lang="en-GB" dirty="0"/>
              <a:t>and emotional situations </a:t>
            </a:r>
            <a:r>
              <a:rPr lang="en-GB" dirty="0" smtClean="0"/>
              <a:t>(5) that </a:t>
            </a:r>
            <a:r>
              <a:rPr lang="en-GB" dirty="0"/>
              <a:t>occur in </a:t>
            </a:r>
            <a:r>
              <a:rPr lang="en-GB" dirty="0" smtClean="0"/>
              <a:t>education and </a:t>
            </a:r>
            <a:r>
              <a:rPr lang="en-GB" dirty="0"/>
              <a:t>by having the opportunity to write down their experiences and feelings as a way of inquiring into their own practice they start to understand their position </a:t>
            </a:r>
            <a:r>
              <a:rPr lang="en-GB" dirty="0" smtClean="0"/>
              <a:t>within (6), </a:t>
            </a:r>
            <a:r>
              <a:rPr lang="en-GB" dirty="0"/>
              <a:t>and the constraints of, the educational </a:t>
            </a:r>
            <a:r>
              <a:rPr lang="en-GB" dirty="0" smtClean="0"/>
              <a:t>environment (7). </a:t>
            </a:r>
            <a:endParaRPr lang="en-GB" dirty="0"/>
          </a:p>
          <a:p>
            <a:endParaRPr lang="en-GB" dirty="0"/>
          </a:p>
        </p:txBody>
      </p:sp>
    </p:spTree>
    <p:extLst>
      <p:ext uri="{BB962C8B-B14F-4D97-AF65-F5344CB8AC3E}">
        <p14:creationId xmlns:p14="http://schemas.microsoft.com/office/powerpoint/2010/main" val="1943671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a:t>
            </a:r>
            <a:endParaRPr lang="en-GB" dirty="0"/>
          </a:p>
        </p:txBody>
      </p:sp>
      <p:sp>
        <p:nvSpPr>
          <p:cNvPr id="3" name="Content Placeholder 2"/>
          <p:cNvSpPr>
            <a:spLocks noGrp="1"/>
          </p:cNvSpPr>
          <p:nvPr>
            <p:ph sz="quarter" idx="13"/>
          </p:nvPr>
        </p:nvSpPr>
        <p:spPr/>
        <p:txBody>
          <a:bodyPr>
            <a:normAutofit fontScale="92500" lnSpcReduction="10000"/>
          </a:bodyPr>
          <a:lstStyle/>
          <a:p>
            <a:r>
              <a:rPr lang="en-GB" dirty="0" smtClean="0"/>
              <a:t>3 points</a:t>
            </a:r>
          </a:p>
          <a:p>
            <a:r>
              <a:rPr lang="en-GB" dirty="0" smtClean="0"/>
              <a:t>turning </a:t>
            </a:r>
            <a:r>
              <a:rPr lang="en-GB" dirty="0"/>
              <a:t>a negative response to a positive effect </a:t>
            </a:r>
            <a:r>
              <a:rPr lang="en-GB" dirty="0" smtClean="0"/>
              <a:t>or </a:t>
            </a:r>
            <a:r>
              <a:rPr lang="en-GB" dirty="0"/>
              <a:t>providing a period of time between the experience and the writing, where a student teacher comes to terms with the fear of a forthcoming event (Ahmed, 2004). </a:t>
            </a:r>
            <a:r>
              <a:rPr lang="en-GB" dirty="0" smtClean="0"/>
              <a:t>(1)</a:t>
            </a:r>
          </a:p>
          <a:p>
            <a:r>
              <a:rPr lang="en-GB" dirty="0" smtClean="0"/>
              <a:t>An </a:t>
            </a:r>
            <a:r>
              <a:rPr lang="en-GB" dirty="0"/>
              <a:t>individual’s adjustment to the range of emotional contexts helps the individual to construct an identity (Burke and Jackson, 2007) and control their own </a:t>
            </a:r>
            <a:r>
              <a:rPr lang="en-GB" dirty="0" smtClean="0"/>
              <a:t>learning (2)</a:t>
            </a:r>
          </a:p>
          <a:p>
            <a:r>
              <a:rPr lang="en-GB" dirty="0" smtClean="0"/>
              <a:t> </a:t>
            </a:r>
            <a:r>
              <a:rPr lang="en-GB" dirty="0"/>
              <a:t>however the behaviour experienced from emotional feelings such as fear and anxiety of sharing an experience may actually restrict reflection. </a:t>
            </a:r>
            <a:r>
              <a:rPr lang="en-GB" dirty="0" smtClean="0"/>
              <a:t>(3)</a:t>
            </a:r>
            <a:endParaRPr lang="en-GB" dirty="0"/>
          </a:p>
        </p:txBody>
      </p:sp>
    </p:spTree>
    <p:extLst>
      <p:ext uri="{BB962C8B-B14F-4D97-AF65-F5344CB8AC3E}">
        <p14:creationId xmlns:p14="http://schemas.microsoft.com/office/powerpoint/2010/main" val="261521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forward</a:t>
            </a:r>
            <a:endParaRPr lang="en-GB" dirty="0"/>
          </a:p>
        </p:txBody>
      </p:sp>
      <p:sp>
        <p:nvSpPr>
          <p:cNvPr id="3" name="Content Placeholder 2"/>
          <p:cNvSpPr>
            <a:spLocks noGrp="1"/>
          </p:cNvSpPr>
          <p:nvPr>
            <p:ph sz="quarter" idx="13"/>
          </p:nvPr>
        </p:nvSpPr>
        <p:spPr/>
        <p:txBody>
          <a:bodyPr>
            <a:normAutofit/>
          </a:bodyPr>
          <a:lstStyle/>
          <a:p>
            <a:r>
              <a:rPr lang="en-GB" dirty="0"/>
              <a:t>a form of writing that is constructed as a ‘voice’ for the student to include all thoughts and the underlying reasons for any actions taken</a:t>
            </a:r>
            <a:r>
              <a:rPr lang="en-GB" dirty="0" smtClean="0"/>
              <a:t>. </a:t>
            </a:r>
            <a:r>
              <a:rPr lang="en-GB" dirty="0"/>
              <a:t>Burke and Jackson (2007) look at ‘other’ ways of writing, the advantages of using different forms of writing and how writing could be used to enhance connection and involvement in the learning process (Lillis, 2001). This shift in student expectation results in the student valuing the reflective journal as a written piece of work without any form of external approval or assessment.</a:t>
            </a:r>
          </a:p>
        </p:txBody>
      </p:sp>
    </p:spTree>
    <p:extLst>
      <p:ext uri="{BB962C8B-B14F-4D97-AF65-F5344CB8AC3E}">
        <p14:creationId xmlns:p14="http://schemas.microsoft.com/office/powerpoint/2010/main" val="2935077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Therefore</a:t>
            </a:r>
            <a:endParaRPr lang="en-GB" dirty="0"/>
          </a:p>
        </p:txBody>
      </p:sp>
      <p:sp>
        <p:nvSpPr>
          <p:cNvPr id="3" name="Content Placeholder 2"/>
          <p:cNvSpPr>
            <a:spLocks noGrp="1"/>
          </p:cNvSpPr>
          <p:nvPr>
            <p:ph sz="quarter" idx="13"/>
          </p:nvPr>
        </p:nvSpPr>
        <p:spPr/>
        <p:txBody>
          <a:bodyPr/>
          <a:lstStyle/>
          <a:p>
            <a:r>
              <a:rPr lang="en-GB" dirty="0"/>
              <a:t>Richardson (2000), Lillis (2001) and Burke (2008) </a:t>
            </a:r>
            <a:r>
              <a:rPr lang="en-GB" i="1" u="sng" dirty="0" smtClean="0"/>
              <a:t>and I</a:t>
            </a:r>
            <a:r>
              <a:rPr lang="en-GB" u="sng" dirty="0" smtClean="0"/>
              <a:t> </a:t>
            </a:r>
            <a:r>
              <a:rPr lang="en-GB" dirty="0" smtClean="0"/>
              <a:t>suggest </a:t>
            </a:r>
            <a:r>
              <a:rPr lang="en-GB" dirty="0"/>
              <a:t>that if writing is to be an effective tool for learning, the students need to accept the importance of this form of written work within the academic setting. </a:t>
            </a:r>
          </a:p>
        </p:txBody>
      </p:sp>
    </p:spTree>
    <p:extLst>
      <p:ext uri="{BB962C8B-B14F-4D97-AF65-F5344CB8AC3E}">
        <p14:creationId xmlns:p14="http://schemas.microsoft.com/office/powerpoint/2010/main" val="378785351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423</TotalTime>
  <Words>712</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vt:lpstr>
      <vt:lpstr>Droplet</vt:lpstr>
      <vt:lpstr>Assessing reflective writing</vt:lpstr>
      <vt:lpstr>The context of writing</vt:lpstr>
      <vt:lpstr>The purpose of writing</vt:lpstr>
      <vt:lpstr>Writing to learn</vt:lpstr>
      <vt:lpstr>negatives</vt:lpstr>
      <vt:lpstr>Positives</vt:lpstr>
      <vt:lpstr>considerations</vt:lpstr>
      <vt:lpstr>Moving forward</vt:lpstr>
      <vt:lpstr>Therefore</vt:lpstr>
      <vt:lpstr>references</vt:lpstr>
    </vt:vector>
  </TitlesOfParts>
  <Company>University of Chichester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reflective writing</dc:title>
  <dc:creator>Melissa Mantle</dc:creator>
  <cp:lastModifiedBy>Melissa Mantle</cp:lastModifiedBy>
  <cp:revision>16</cp:revision>
  <dcterms:created xsi:type="dcterms:W3CDTF">2016-05-09T13:07:07Z</dcterms:created>
  <dcterms:modified xsi:type="dcterms:W3CDTF">2016-05-24T13:19:00Z</dcterms:modified>
</cp:coreProperties>
</file>