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3" r:id="rId2"/>
    <p:sldId id="287" r:id="rId3"/>
    <p:sldId id="288" r:id="rId4"/>
    <p:sldId id="290" r:id="rId5"/>
    <p:sldId id="289" r:id="rId6"/>
    <p:sldId id="291" r:id="rId7"/>
    <p:sldId id="292" r:id="rId8"/>
    <p:sldId id="300" r:id="rId9"/>
    <p:sldId id="293" r:id="rId10"/>
    <p:sldId id="301" r:id="rId11"/>
    <p:sldId id="294" r:id="rId12"/>
    <p:sldId id="299" r:id="rId13"/>
    <p:sldId id="302" r:id="rId14"/>
    <p:sldId id="295" r:id="rId15"/>
    <p:sldId id="296" r:id="rId16"/>
    <p:sldId id="297" r:id="rId17"/>
    <p:sldId id="298" r:id="rId18"/>
    <p:sldId id="281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3D6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02" autoAdjust="0"/>
    <p:restoredTop sz="86408" autoAdjust="0"/>
  </p:normalViewPr>
  <p:slideViewPr>
    <p:cSldViewPr snapToObjects="1">
      <p:cViewPr>
        <p:scale>
          <a:sx n="90" d="100"/>
          <a:sy n="90" d="100"/>
        </p:scale>
        <p:origin x="-438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CF3DB66-AB1E-46AE-BA7C-8913D7A17B7E}" type="datetime1">
              <a:rPr lang="en-GB" smtClean="0"/>
              <a:pPr/>
              <a:t>22/09/2014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2530D80-6132-4644-B643-5270F9573CB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81422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52A4AC1-FD77-4213-A7D4-A8F7C5D432CF}" type="datetime1">
              <a:rPr lang="en-GB" smtClean="0"/>
              <a:pPr/>
              <a:t>22/09/2014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E6A25E5-C3C7-40F4-9F70-A96CAA2128A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99019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52A4AC1-FD77-4213-A7D4-A8F7C5D432CF}" type="datetime1">
              <a:rPr lang="en-GB" smtClean="0"/>
              <a:pPr/>
              <a:t>22/09/2014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6A25E5-C3C7-40F4-9F70-A96CAA2128A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722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52A4AC1-FD77-4213-A7D4-A8F7C5D432CF}" type="datetime1">
              <a:rPr lang="en-GB" smtClean="0"/>
              <a:pPr/>
              <a:t>22/09/2014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6A25E5-C3C7-40F4-9F70-A96CAA2128A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006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52A4AC1-FD77-4213-A7D4-A8F7C5D432CF}" type="datetime1">
              <a:rPr lang="en-GB" smtClean="0"/>
              <a:pPr/>
              <a:t>22/09/2014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6A25E5-C3C7-40F4-9F70-A96CAA2128A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466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52A4AC1-FD77-4213-A7D4-A8F7C5D432CF}" type="datetime1">
              <a:rPr lang="en-GB" smtClean="0"/>
              <a:pPr/>
              <a:t>22/09/2014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6A25E5-C3C7-40F4-9F70-A96CAA2128A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466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52A4AC1-FD77-4213-A7D4-A8F7C5D432CF}" type="datetime1">
              <a:rPr lang="en-GB" smtClean="0"/>
              <a:pPr/>
              <a:t>22/09/2014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6A25E5-C3C7-40F4-9F70-A96CAA2128A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756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52A4AC1-FD77-4213-A7D4-A8F7C5D432CF}" type="datetime1">
              <a:rPr lang="en-GB" smtClean="0"/>
              <a:pPr/>
              <a:t>22/09/2014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6A25E5-C3C7-40F4-9F70-A96CAA2128A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430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52A4AC1-FD77-4213-A7D4-A8F7C5D432CF}" type="datetime1">
              <a:rPr lang="en-GB" smtClean="0"/>
              <a:pPr/>
              <a:t>22/09/2014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6A25E5-C3C7-40F4-9F70-A96CAA2128A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657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52A4AC1-FD77-4213-A7D4-A8F7C5D432CF}" type="datetime1">
              <a:rPr lang="en-GB" smtClean="0"/>
              <a:pPr/>
              <a:t>22/09/2014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6A25E5-C3C7-40F4-9F70-A96CAA2128A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416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52A4AC1-FD77-4213-A7D4-A8F7C5D432CF}" type="datetime1">
              <a:rPr lang="en-GB" smtClean="0"/>
              <a:pPr/>
              <a:t>22/09/2014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6A25E5-C3C7-40F4-9F70-A96CAA2128A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23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52A4AC1-FD77-4213-A7D4-A8F7C5D432CF}" type="datetime1">
              <a:rPr lang="en-GB" smtClean="0"/>
              <a:pPr/>
              <a:t>22/09/2014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6A25E5-C3C7-40F4-9F70-A96CAA2128A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67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52A4AC1-FD77-4213-A7D4-A8F7C5D432CF}" type="datetime1">
              <a:rPr lang="en-GB" smtClean="0"/>
              <a:pPr/>
              <a:t>22/09/2014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6A25E5-C3C7-40F4-9F70-A96CAA2128A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123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52A4AC1-FD77-4213-A7D4-A8F7C5D432CF}" type="datetime1">
              <a:rPr lang="en-GB" smtClean="0"/>
              <a:pPr/>
              <a:t>22/09/2014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6A25E5-C3C7-40F4-9F70-A96CAA2128A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42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ORP PP MAIN BACKGROUN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673271-CA69-4E07-A5F6-AB3E78C0ABA4}" type="datetime2">
              <a:rPr lang="en-GB" smtClean="0"/>
              <a:pPr/>
              <a:t>Monday, 22 September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Nikki Fairchild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C3518-D61B-4A8D-BAB9-6345674C52F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BD3C0D-F4F3-494C-82AA-6DAB2DCCE2C4}" type="datetime2">
              <a:rPr lang="en-GB" smtClean="0"/>
              <a:pPr/>
              <a:t>Monday, 22 September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Nikki Fairchild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3C899-03DF-40B0-BC5A-14A2721AE13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lang="en-US" sz="4000" kern="1200" dirty="0">
                <a:solidFill>
                  <a:srgbClr val="3D6373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sz="3200" kern="1200" dirty="0">
                <a:solidFill>
                  <a:srgbClr val="3D6373"/>
                </a:solidFill>
                <a:latin typeface="Arial" pitchFamily="34" charset="0"/>
                <a:ea typeface="+mn-ea"/>
                <a:cs typeface="+mn-cs"/>
              </a:defRPr>
            </a:lvl1pPr>
            <a:lvl2pPr>
              <a:defRPr>
                <a:solidFill>
                  <a:srgbClr val="3D6373"/>
                </a:solidFill>
              </a:defRPr>
            </a:lvl2pPr>
            <a:lvl3pPr>
              <a:defRPr>
                <a:solidFill>
                  <a:srgbClr val="3D6373"/>
                </a:solidFill>
              </a:defRPr>
            </a:lvl3pPr>
            <a:lvl4pPr>
              <a:defRPr>
                <a:solidFill>
                  <a:srgbClr val="3D6373"/>
                </a:solidFill>
              </a:defRPr>
            </a:lvl4pPr>
            <a:lvl5pPr>
              <a:defRPr>
                <a:solidFill>
                  <a:srgbClr val="3D6373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marL="742950" lvl="1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dirty="0" smtClean="0"/>
              <a:t>Second level</a:t>
            </a:r>
          </a:p>
          <a:p>
            <a:pPr marL="1143000" lvl="2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dirty="0" smtClean="0"/>
              <a:t>Third level</a:t>
            </a:r>
          </a:p>
          <a:p>
            <a:pPr marL="1600200" lvl="3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dirty="0" smtClean="0"/>
              <a:t>Fourth level</a:t>
            </a:r>
          </a:p>
          <a:p>
            <a:pPr marL="2057400" lvl="4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E7FD6B-1623-45C1-BAD0-FAA74F7ECFDA}" type="datetime2">
              <a:rPr lang="en-GB" smtClean="0"/>
              <a:pPr/>
              <a:t>Monday, 22 September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Nikki Fairchild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94A87-268F-43C0-8518-724CBFE63D0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ORP PP MAIN BACKGROUN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8839"/>
            <a:ext cx="4038600" cy="41373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8839"/>
            <a:ext cx="4038600" cy="41373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21F7A0-B65E-40FD-8FB9-2C2588CF53C3}" type="datetime2">
              <a:rPr lang="en-GB" smtClean="0"/>
              <a:pPr/>
              <a:t>Monday, 22 September 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Nikki Fairchild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5CBA3-5874-48D9-8111-1D24829C9B6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6915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08919"/>
            <a:ext cx="4040188" cy="34172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6915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08919"/>
            <a:ext cx="4041775" cy="34172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33F64A-6BD4-4B04-83FC-877E1B3F918A}" type="datetime2">
              <a:rPr lang="en-GB" smtClean="0"/>
              <a:pPr/>
              <a:t>Monday, 22 September 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Nikki Fairchild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4E474-565F-43D0-86AC-6C3E9D69A66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500263-BA27-4AF2-94FC-A9CCA9EA6EAF}" type="datetime2">
              <a:rPr lang="en-GB" smtClean="0"/>
              <a:pPr/>
              <a:t>Monday, 22 September 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Nikki Fairchild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C3D4A-6917-4F72-A5CA-185A9ABBF2A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89BC16-EBC6-4A83-B2A7-61A371857ABD}" type="datetime2">
              <a:rPr lang="en-GB" smtClean="0"/>
              <a:pPr/>
              <a:t>Monday, 22 September 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Nikki Fairchild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AC3DF-B3AF-4042-9D26-D196995ADD1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D6846B-0E4A-401C-A428-1DDE86D61929}" type="datetime2">
              <a:rPr lang="en-GB" smtClean="0"/>
              <a:pPr/>
              <a:t>Monday, 22 September 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Nikki Fairchild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8F637-98F5-4998-9BE4-DB516DC5FF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08719"/>
            <a:ext cx="5486400" cy="381885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A7CA25-C3E3-4631-B9FD-C4D9A3EB9693}" type="datetime2">
              <a:rPr lang="en-GB" smtClean="0"/>
              <a:pPr/>
              <a:t>Monday, 22 September 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Nikki Fairchild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910EC-CF3C-4216-B468-1600B7D43C8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14790"/>
            <a:ext cx="8229600" cy="1074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8840"/>
            <a:ext cx="8229600" cy="413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marL="742950" lvl="1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dirty="0" smtClean="0"/>
              <a:t>Second level</a:t>
            </a:r>
          </a:p>
          <a:p>
            <a:pPr marL="1143000" lvl="2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dirty="0" smtClean="0"/>
              <a:t>Third level</a:t>
            </a:r>
          </a:p>
          <a:p>
            <a:pPr marL="1600200" lvl="3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dirty="0" smtClean="0"/>
              <a:t>Fourth level</a:t>
            </a:r>
          </a:p>
          <a:p>
            <a:pPr marL="2057400" lvl="4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dirty="0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5344"/>
            <a:ext cx="2133600" cy="19613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rgbClr val="3D6373"/>
                </a:solidFill>
                <a:latin typeface="Calibri" pitchFamily="34" charset="0"/>
              </a:defRPr>
            </a:lvl1pPr>
          </a:lstStyle>
          <a:p>
            <a:fld id="{29F8FF9C-F7E2-47F9-91A2-6F2B5E52E1F9}" type="datetime2">
              <a:rPr lang="en-GB" smtClean="0"/>
              <a:pPr/>
              <a:t>Monday, 22 September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5344"/>
            <a:ext cx="2895600" cy="19613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rgbClr val="3D6373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Nikki Fairchild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5344"/>
            <a:ext cx="2133600" cy="19613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3D6373"/>
                </a:solidFill>
                <a:latin typeface="Calibri" pitchFamily="34" charset="0"/>
              </a:defRPr>
            </a:lvl1pPr>
          </a:lstStyle>
          <a:p>
            <a:fld id="{18B47FBA-88FE-4FBE-A668-C20594E4F0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3" descr="GENERIC PP HEADER 1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91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fontAlgn="base">
        <a:spcBef>
          <a:spcPct val="0"/>
        </a:spcBef>
        <a:spcAft>
          <a:spcPct val="0"/>
        </a:spcAft>
        <a:defRPr lang="en-US" sz="4000" kern="1200" dirty="0" smtClean="0">
          <a:solidFill>
            <a:srgbClr val="3D6373"/>
          </a:solidFill>
          <a:latin typeface="Arial" pitchFamily="34" charset="0"/>
          <a:ea typeface="+mn-ea"/>
          <a:cs typeface="+mn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lang="en-US" sz="3200" kern="1200" dirty="0" smtClean="0">
          <a:solidFill>
            <a:srgbClr val="3D6373"/>
          </a:solidFill>
          <a:latin typeface="Arial" pitchFamily="34" charset="0"/>
          <a:ea typeface="+mn-ea"/>
          <a:cs typeface="+mn-cs"/>
        </a:defRPr>
      </a:lvl1pPr>
      <a:lvl2pPr marL="74295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rgbClr val="3D6373"/>
          </a:solidFill>
          <a:latin typeface="+mn-lt"/>
          <a:ea typeface="+mn-ea"/>
          <a:cs typeface="+mn-cs"/>
        </a:defRPr>
      </a:lvl2pPr>
      <a:lvl3pPr marL="11430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3D6373"/>
          </a:solidFill>
          <a:latin typeface="+mn-lt"/>
          <a:ea typeface="+mn-ea"/>
          <a:cs typeface="+mn-cs"/>
        </a:defRPr>
      </a:lvl3pPr>
      <a:lvl4pPr marL="16002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3D6373"/>
          </a:solidFill>
          <a:latin typeface="+mn-lt"/>
          <a:ea typeface="+mn-ea"/>
          <a:cs typeface="+mn-cs"/>
        </a:defRPr>
      </a:lvl4pPr>
      <a:lvl5pPr marL="20574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3D6373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wp.gov.uk/docs/early-intervention-next-steps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sted.gov.uk/resources/report-of-her-majestys-chief-inspector-of-education-childrens-services-and-skills-early-year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n.fairchild@chi.ac.uk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‘A New Direction’: The </a:t>
            </a:r>
            <a:r>
              <a:rPr lang="en-GB" dirty="0" smtClean="0"/>
              <a:t>Changing </a:t>
            </a:r>
            <a:r>
              <a:rPr lang="en-GB" dirty="0"/>
              <a:t>F</a:t>
            </a:r>
            <a:r>
              <a:rPr lang="en-GB" dirty="0" smtClean="0"/>
              <a:t>ace </a:t>
            </a:r>
            <a:r>
              <a:rPr lang="en-GB" dirty="0"/>
              <a:t>of English Early Childhood Education and Care Policy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72008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Nikki Fairchild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BERA Conference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25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 September 2014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FD6B-1623-45C1-BAD0-FAA74F7ECFDA}" type="datetime2">
              <a:rPr lang="en-GB" smtClean="0"/>
              <a:pPr/>
              <a:t>Monday, 22 September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Nikki Fairchild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4A87-268F-43C0-8518-724CBFE63D0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33" y="1752027"/>
            <a:ext cx="5760640" cy="3004813"/>
          </a:xfrm>
          <a:prstGeom prst="rect">
            <a:avLst/>
          </a:prstGeom>
        </p:spPr>
      </p:pic>
      <p:pic>
        <p:nvPicPr>
          <p:cNvPr id="9" name="Content Placeholder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1920" y="2060847"/>
            <a:ext cx="46990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725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Regimes of Truth – Nutbrown Review</a:t>
            </a:r>
          </a:p>
          <a:p>
            <a:pPr marL="0" indent="0">
              <a:buNone/>
            </a:pPr>
            <a:r>
              <a:rPr lang="en-GB" dirty="0" smtClean="0"/>
              <a:t>Early Years Teachers (QTS) with specialist 0 - 8 knowledge should lead practice </a:t>
            </a:r>
            <a:r>
              <a:rPr lang="en-GB" sz="1600" dirty="0" smtClean="0"/>
              <a:t>(Nutbrown, </a:t>
            </a:r>
            <a:r>
              <a:rPr lang="en-GB" sz="1600" dirty="0"/>
              <a:t>2012)</a:t>
            </a:r>
            <a:endParaRPr lang="en-GB" sz="1600" dirty="0" smtClean="0"/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Resolve the deficit notions in the workforce; 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Allow for progressions routes;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Attract more men into ECEC;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More understanding of term ‘teacher’ from general public and policy makers.</a:t>
            </a:r>
          </a:p>
          <a:p>
            <a:pPr marL="400050" lvl="1" indent="0" algn="ctr">
              <a:buNone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BUT……..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FD6B-1623-45C1-BAD0-FAA74F7ECFDA}" type="datetime2">
              <a:rPr lang="en-GB" smtClean="0"/>
              <a:pPr/>
              <a:t>Monday, 22 September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UoC - Nikki Fairchild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4A87-268F-43C0-8518-724CBFE63D0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22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(2)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dirty="0" smtClean="0"/>
              <a:t>When problematised</a:t>
            </a:r>
            <a:endParaRPr lang="en-GB" sz="2400" dirty="0" smtClean="0"/>
          </a:p>
          <a:p>
            <a:r>
              <a:rPr lang="en-GB" sz="2400" dirty="0" smtClean="0"/>
              <a:t>Could suggest a reductionist view of ‘teaching’ – ECEC more than didactic </a:t>
            </a:r>
            <a:r>
              <a:rPr lang="en-GB" sz="2400" dirty="0" smtClean="0"/>
              <a:t>transmission;</a:t>
            </a:r>
            <a:endParaRPr lang="en-GB" sz="2400" dirty="0" smtClean="0"/>
          </a:p>
          <a:p>
            <a:r>
              <a:rPr lang="en-GB" sz="2400" dirty="0" smtClean="0"/>
              <a:t>Teachers’ Standards (Early Years) (DfE 2013a) – greater focus on maths, phonics and group learning;</a:t>
            </a:r>
          </a:p>
          <a:p>
            <a:r>
              <a:rPr lang="en-GB" sz="2400" dirty="0" smtClean="0"/>
              <a:t>Discourse and counter discourse on role of play;</a:t>
            </a:r>
          </a:p>
          <a:p>
            <a:r>
              <a:rPr lang="en-GB" sz="2400" dirty="0" smtClean="0"/>
              <a:t>Does not consider the diversity of professional identities in ECEC (More Great Childcare (DfE 2013b) and Wilshaw letter, 2014);</a:t>
            </a:r>
          </a:p>
          <a:p>
            <a:r>
              <a:rPr lang="en-GB" sz="2400" dirty="0" smtClean="0"/>
              <a:t>Subsequent rebuttal by Professor Nutbrown.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FD6B-1623-45C1-BAD0-FAA74F7ECFDA}" type="datetime2">
              <a:rPr lang="en-GB" smtClean="0"/>
              <a:pPr/>
              <a:t>Monday, 22 September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Nikki Fairchild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4A87-268F-43C0-8518-724CBFE63D0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35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FD6B-1623-45C1-BAD0-FAA74F7ECFDA}" type="datetime2">
              <a:rPr lang="en-GB" smtClean="0"/>
              <a:pPr/>
              <a:t>Monday, 22 September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Nikki Fairchild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4A87-268F-43C0-8518-724CBFE63D0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48" y="1124744"/>
            <a:ext cx="4536504" cy="5197512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92" y="1156678"/>
            <a:ext cx="8417979" cy="516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8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36504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 smtClean="0"/>
              <a:t>Power relations and quality</a:t>
            </a:r>
          </a:p>
          <a:p>
            <a:r>
              <a:rPr lang="en-GB" sz="2800" dirty="0"/>
              <a:t> </a:t>
            </a:r>
            <a:r>
              <a:rPr lang="en-GB" sz="2800" dirty="0" smtClean="0"/>
              <a:t>Quality environments need a quality workforce – ECEC policy has encouraged this and defined professional training routes.</a:t>
            </a:r>
          </a:p>
          <a:p>
            <a:pPr marL="0" indent="0">
              <a:buNone/>
            </a:pPr>
            <a:r>
              <a:rPr lang="en-GB" sz="2800" b="1" dirty="0" smtClean="0"/>
              <a:t>But….</a:t>
            </a:r>
            <a:endParaRPr lang="en-GB" sz="2800" dirty="0" smtClean="0"/>
          </a:p>
          <a:p>
            <a:r>
              <a:rPr lang="en-GB" sz="2800" dirty="0" smtClean="0"/>
              <a:t>What does quality and professional identity look like in ECEC?</a:t>
            </a:r>
          </a:p>
          <a:p>
            <a:r>
              <a:rPr lang="en-GB" sz="2800" dirty="0" smtClean="0"/>
              <a:t>Do current conceptions privilege white, middle class children and families? </a:t>
            </a:r>
            <a:r>
              <a:rPr lang="en-GB" sz="1600" dirty="0" smtClean="0"/>
              <a:t>(Canella 1997; Robertson and </a:t>
            </a:r>
            <a:r>
              <a:rPr lang="en-GB" sz="1600" dirty="0" smtClean="0">
                <a:cs typeface="Arial" panose="020B0604020202020204" pitchFamily="34" charset="0"/>
              </a:rPr>
              <a:t>Días 2006);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FD6B-1623-45C1-BAD0-FAA74F7ECFDA}" type="datetime2">
              <a:rPr lang="en-GB" smtClean="0"/>
              <a:pPr/>
              <a:t>Monday, 22 September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UoC - Nikki Fairchild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4A87-268F-43C0-8518-724CBFE63D0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73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next?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en-GB" dirty="0" smtClean="0"/>
              <a:t>(Re)imagining </a:t>
            </a:r>
            <a:r>
              <a:rPr lang="en-GB" dirty="0"/>
              <a:t>Early Years </a:t>
            </a:r>
            <a:r>
              <a:rPr lang="en-GB" dirty="0" smtClean="0"/>
              <a:t>Teacher professional identity;</a:t>
            </a:r>
          </a:p>
          <a:p>
            <a:r>
              <a:rPr lang="en-GB" dirty="0" smtClean="0"/>
              <a:t>New </a:t>
            </a:r>
            <a:r>
              <a:rPr lang="en-GB" dirty="0"/>
              <a:t>ways to </a:t>
            </a:r>
            <a:r>
              <a:rPr lang="en-GB" dirty="0" smtClean="0"/>
              <a:t>theorise and explore professionalism:-</a:t>
            </a:r>
            <a:endParaRPr lang="en-GB" dirty="0"/>
          </a:p>
          <a:p>
            <a:pPr lvl="3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Post-human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(Osgood, 2014; Urban, 2014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en-GB" dirty="0" smtClean="0"/>
              <a:t>(Re)positioning myself.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FD6B-1623-45C1-BAD0-FAA74F7ECFDA}" type="datetime2">
              <a:rPr lang="en-GB" smtClean="0"/>
              <a:pPr/>
              <a:t>Monday, 22 September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UoC - Nikki Fairchild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4A87-268F-43C0-8518-724CBFE63D0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11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Bibliography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endParaRPr lang="en-GB" sz="1200" dirty="0" smtClean="0"/>
          </a:p>
          <a:p>
            <a:r>
              <a:rPr lang="en-GB" sz="1200" dirty="0"/>
              <a:t>Allen, G. (2011) </a:t>
            </a:r>
            <a:r>
              <a:rPr lang="en-GB" sz="1200" i="1" dirty="0"/>
              <a:t>Early Intervention: The Next Steps.</a:t>
            </a:r>
            <a:r>
              <a:rPr lang="en-GB" sz="1200" dirty="0"/>
              <a:t> London: HM Government. Available from </a:t>
            </a:r>
            <a:r>
              <a:rPr lang="en-GB" sz="1200" u="sng" dirty="0">
                <a:hlinkClick r:id="rId3"/>
              </a:rPr>
              <a:t>http://www.dwp.gov.uk/docs/early-intervention-next-steps.pdf</a:t>
            </a:r>
            <a:r>
              <a:rPr lang="en-GB" sz="1200" dirty="0"/>
              <a:t> (accessed 12 December 2012</a:t>
            </a:r>
            <a:r>
              <a:rPr lang="en-GB" sz="1200" dirty="0" smtClean="0"/>
              <a:t>).</a:t>
            </a:r>
          </a:p>
          <a:p>
            <a:r>
              <a:rPr lang="en-GB" sz="1200" dirty="0" smtClean="0"/>
              <a:t>Ball</a:t>
            </a:r>
            <a:r>
              <a:rPr lang="en-GB" sz="1200" dirty="0"/>
              <a:t>, S. J. (1990) </a:t>
            </a:r>
            <a:r>
              <a:rPr lang="en-GB" sz="1200" i="1" dirty="0"/>
              <a:t>Politics and Policy making in Education – Explorations in policy sociology</a:t>
            </a:r>
            <a:r>
              <a:rPr lang="en-GB" sz="1200" dirty="0"/>
              <a:t>. London: Routledge</a:t>
            </a:r>
            <a:r>
              <a:rPr lang="en-GB" sz="1200" dirty="0" smtClean="0"/>
              <a:t>.</a:t>
            </a:r>
            <a:endParaRPr lang="en-GB" sz="1200" dirty="0"/>
          </a:p>
          <a:p>
            <a:r>
              <a:rPr lang="en-GB" sz="1200" dirty="0" smtClean="0"/>
              <a:t>Bowe</a:t>
            </a:r>
            <a:r>
              <a:rPr lang="en-GB" sz="1200" dirty="0"/>
              <a:t>, R. &amp; Ball, S.J. (1992) </a:t>
            </a:r>
            <a:r>
              <a:rPr lang="en-GB" sz="1200" i="1" dirty="0"/>
              <a:t>Reforming Education &amp; Changing Schools.</a:t>
            </a:r>
            <a:r>
              <a:rPr lang="en-GB" sz="1200" dirty="0"/>
              <a:t> London: Routledge</a:t>
            </a:r>
            <a:r>
              <a:rPr lang="en-GB" sz="1200" dirty="0" smtClean="0"/>
              <a:t>.</a:t>
            </a:r>
          </a:p>
          <a:p>
            <a:r>
              <a:rPr lang="en-GB" sz="1200" dirty="0"/>
              <a:t>Canella, G. S. (1997) </a:t>
            </a:r>
            <a:r>
              <a:rPr lang="en-GB" sz="1200" i="1" dirty="0"/>
              <a:t>Deconstructing Early Childhood Education: Social Justice and Revolution.</a:t>
            </a:r>
            <a:r>
              <a:rPr lang="en-GB" sz="1200" dirty="0"/>
              <a:t> New York: Peter Lang Publishing.</a:t>
            </a:r>
            <a:r>
              <a:rPr lang="en-GB" sz="1200" i="1" dirty="0"/>
              <a:t> </a:t>
            </a:r>
            <a:endParaRPr lang="en-GB" sz="1200" dirty="0"/>
          </a:p>
          <a:p>
            <a:r>
              <a:rPr lang="en-GB" sz="1200" dirty="0" smtClean="0"/>
              <a:t>Crotty, M. </a:t>
            </a:r>
            <a:r>
              <a:rPr lang="en-GB" sz="1200" dirty="0"/>
              <a:t>(1998) </a:t>
            </a:r>
            <a:r>
              <a:rPr lang="en-GB" sz="1200" i="1" dirty="0"/>
              <a:t>The foundations of social research: meaning and perspective in the research </a:t>
            </a:r>
            <a:r>
              <a:rPr lang="en-GB" sz="1200" i="1" dirty="0" smtClean="0"/>
              <a:t>process</a:t>
            </a:r>
            <a:r>
              <a:rPr lang="en-GB" sz="1200" dirty="0" smtClean="0"/>
              <a:t>. London: Sage.</a:t>
            </a:r>
          </a:p>
          <a:p>
            <a:r>
              <a:rPr lang="en-GB" sz="1200" dirty="0"/>
              <a:t>Department for Education (2012) </a:t>
            </a:r>
            <a:r>
              <a:rPr lang="en-GB" sz="1200" i="1" dirty="0"/>
              <a:t>Statutory Framework for the Early Years Foundation Stage: Setting the standards for learning, development and care for children from birth to five.</a:t>
            </a:r>
            <a:r>
              <a:rPr lang="en-GB" sz="1200" dirty="0"/>
              <a:t> Cheshire: Department for Education. </a:t>
            </a:r>
            <a:endParaRPr lang="en-GB" sz="1200" dirty="0" smtClean="0"/>
          </a:p>
          <a:p>
            <a:r>
              <a:rPr lang="en-GB" sz="1200" dirty="0" smtClean="0"/>
              <a:t>Department for Education (2013a) </a:t>
            </a:r>
            <a:r>
              <a:rPr lang="en-GB" sz="1200" i="1" dirty="0" smtClean="0"/>
              <a:t>Teachers’ Standards (Early Years).</a:t>
            </a:r>
            <a:r>
              <a:rPr lang="en-GB" sz="1200" dirty="0" smtClean="0"/>
              <a:t> Crown Copyright.</a:t>
            </a:r>
          </a:p>
          <a:p>
            <a:r>
              <a:rPr lang="en-GB" sz="1200" dirty="0"/>
              <a:t>Department for Education (</a:t>
            </a:r>
            <a:r>
              <a:rPr lang="en-GB" sz="1200" dirty="0" smtClean="0"/>
              <a:t>2013b) </a:t>
            </a:r>
            <a:r>
              <a:rPr lang="en-GB" sz="1200" i="1" dirty="0"/>
              <a:t>More Great Childcare. Raising quality and giving parents more choice.</a:t>
            </a:r>
            <a:r>
              <a:rPr lang="en-GB" sz="1200" dirty="0"/>
              <a:t> Crown </a:t>
            </a:r>
            <a:r>
              <a:rPr lang="en-GB" sz="1200" dirty="0" smtClean="0"/>
              <a:t>Copyright</a:t>
            </a:r>
          </a:p>
          <a:p>
            <a:r>
              <a:rPr lang="en-GB" sz="1200" dirty="0" smtClean="0"/>
              <a:t>Foucault</a:t>
            </a:r>
            <a:r>
              <a:rPr lang="en-GB" sz="1200" dirty="0"/>
              <a:t>, M. (1974) </a:t>
            </a:r>
            <a:r>
              <a:rPr lang="en-GB" sz="1200" i="1" dirty="0"/>
              <a:t>The Order of Things. An Archaeology of the Human Sciences</a:t>
            </a:r>
            <a:r>
              <a:rPr lang="en-GB" sz="1200" dirty="0"/>
              <a:t>. </a:t>
            </a:r>
            <a:r>
              <a:rPr lang="en-GB" sz="1200" dirty="0" smtClean="0"/>
              <a:t>London: Tavistock Publications.</a:t>
            </a:r>
            <a:endParaRPr lang="en-GB" sz="1200" dirty="0"/>
          </a:p>
          <a:p>
            <a:r>
              <a:rPr lang="en-GB" sz="1200" dirty="0" smtClean="0"/>
              <a:t>Foucault</a:t>
            </a:r>
            <a:r>
              <a:rPr lang="en-GB" sz="1200" dirty="0"/>
              <a:t>, M. (1975) </a:t>
            </a:r>
            <a:r>
              <a:rPr lang="en-GB" sz="1200" i="1" dirty="0"/>
              <a:t>Discipline and Punishment: The Birth of Prisons.</a:t>
            </a:r>
            <a:r>
              <a:rPr lang="en-GB" sz="1200" dirty="0"/>
              <a:t> Harmondsworth: Penguin</a:t>
            </a:r>
          </a:p>
          <a:p>
            <a:r>
              <a:rPr lang="en-GB" sz="1200" dirty="0" smtClean="0"/>
              <a:t>Foucault</a:t>
            </a:r>
            <a:r>
              <a:rPr lang="en-GB" sz="1200" dirty="0"/>
              <a:t>, M. (1989) </a:t>
            </a:r>
            <a:r>
              <a:rPr lang="en-GB" sz="1200" i="1" dirty="0"/>
              <a:t>The Archaeology of Knowledge.</a:t>
            </a:r>
            <a:r>
              <a:rPr lang="en-GB" sz="1200" dirty="0"/>
              <a:t> </a:t>
            </a:r>
            <a:r>
              <a:rPr lang="en-GB" sz="1200" dirty="0" smtClean="0"/>
              <a:t>London: Routledge</a:t>
            </a:r>
            <a:r>
              <a:rPr lang="en-GB" sz="1400" dirty="0" smtClean="0"/>
              <a:t>.</a:t>
            </a:r>
          </a:p>
          <a:p>
            <a:r>
              <a:rPr lang="en-GB" sz="1200" dirty="0"/>
              <a:t>Graham, L. (2011) The Product of text and ‘Other’ Statements: Discourse analysis and the critical use of Foucault. </a:t>
            </a:r>
            <a:r>
              <a:rPr lang="en-GB" sz="1200" i="1" dirty="0"/>
              <a:t>Educational Philosophy and Theory.</a:t>
            </a:r>
            <a:r>
              <a:rPr lang="en-GB" sz="1200" dirty="0"/>
              <a:t> 43 (6) pp. 663 – 674</a:t>
            </a:r>
            <a:r>
              <a:rPr lang="en-GB" sz="1200" dirty="0" smtClean="0"/>
              <a:t>.</a:t>
            </a:r>
          </a:p>
          <a:p>
            <a:r>
              <a:rPr lang="en-GB" sz="1200" dirty="0"/>
              <a:t>Hadfield, M., Jopling, M., Needham, M., Waller, T., Coleyshaw, L., Emira, M. &amp; Royle, K. (2012) </a:t>
            </a:r>
            <a:r>
              <a:rPr lang="en-GB" sz="1200" i="1" dirty="0"/>
              <a:t>Longitudinal Study of Early Years Professional Status: an exploration of progress, leadership and impact. Final Report.</a:t>
            </a:r>
            <a:r>
              <a:rPr lang="en-GB" sz="1200" dirty="0"/>
              <a:t> Department for Education Research Report DFE-RR239c. CeDARE, University of Wolverhampton. </a:t>
            </a:r>
            <a:endParaRPr lang="en-GB" sz="1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FD6B-1623-45C1-BAD0-FAA74F7ECFDA}" type="datetime2">
              <a:rPr lang="en-GB" smtClean="0"/>
              <a:pPr/>
              <a:t>Monday, 22 September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UoC - Nikki Fairchild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4A87-268F-43C0-8518-724CBFE63D0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29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Bibliography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r>
              <a:rPr lang="en-GB" sz="1200" dirty="0"/>
              <a:t>Lloyd, E. (2012) ‘The marketisation of early years education and childcare in England’. In L. Miller and D. Hevey </a:t>
            </a:r>
            <a:r>
              <a:rPr lang="en-GB" sz="1200" i="1" dirty="0"/>
              <a:t>Policy Issues in the Early Years.</a:t>
            </a:r>
            <a:r>
              <a:rPr lang="en-GB" sz="1200" dirty="0"/>
              <a:t> London: Sage.</a:t>
            </a:r>
          </a:p>
          <a:p>
            <a:r>
              <a:rPr lang="en-GB" sz="1200" dirty="0"/>
              <a:t>Lloyd, E. &amp; Penn, H. (2013) </a:t>
            </a:r>
            <a:r>
              <a:rPr lang="en-GB" sz="1200" i="1" dirty="0"/>
              <a:t>Childcare markets - can they deliver an equitable service? </a:t>
            </a:r>
            <a:r>
              <a:rPr lang="en-GB" sz="1200" dirty="0"/>
              <a:t>Bristol: Policy Press.</a:t>
            </a:r>
          </a:p>
          <a:p>
            <a:r>
              <a:rPr lang="en-GB" sz="1200" dirty="0"/>
              <a:t>Nutbrown, C. (2012)</a:t>
            </a:r>
            <a:r>
              <a:rPr lang="en-GB" sz="1200" i="1" dirty="0"/>
              <a:t> Foundations for Quality: The independent review of early education and childcare qualifications. Final Report. </a:t>
            </a:r>
            <a:r>
              <a:rPr lang="en-GB" sz="1200" dirty="0"/>
              <a:t>Department for Education</a:t>
            </a:r>
            <a:r>
              <a:rPr lang="en-GB" sz="1200" dirty="0" smtClean="0"/>
              <a:t>.</a:t>
            </a:r>
          </a:p>
          <a:p>
            <a:r>
              <a:rPr lang="en-GB" sz="1200" dirty="0" smtClean="0"/>
              <a:t>O’Farrell</a:t>
            </a:r>
            <a:r>
              <a:rPr lang="en-GB" sz="1200" dirty="0"/>
              <a:t>, C. (2005) </a:t>
            </a:r>
            <a:r>
              <a:rPr lang="en-GB" sz="1200" i="1" dirty="0"/>
              <a:t>Michel Foucault. </a:t>
            </a:r>
            <a:r>
              <a:rPr lang="en-GB" sz="1200" dirty="0"/>
              <a:t>Sage: London</a:t>
            </a:r>
            <a:r>
              <a:rPr lang="en-GB" sz="1200" dirty="0" smtClean="0"/>
              <a:t>.</a:t>
            </a:r>
          </a:p>
          <a:p>
            <a:r>
              <a:rPr lang="en-GB" sz="1200" dirty="0" smtClean="0"/>
              <a:t>Ofsted </a:t>
            </a:r>
            <a:r>
              <a:rPr lang="en-GB" sz="1200" dirty="0"/>
              <a:t>(2012b) </a:t>
            </a:r>
            <a:r>
              <a:rPr lang="en-GB" sz="1200" i="1" dirty="0"/>
              <a:t>The Report of Her Majesty’s Chief Inspector of Education, Children’s Services and skills – Early Years.</a:t>
            </a:r>
            <a:r>
              <a:rPr lang="en-GB" sz="1200" dirty="0"/>
              <a:t> Available from </a:t>
            </a:r>
            <a:r>
              <a:rPr lang="en-GB" sz="1200" u="sng" dirty="0">
                <a:hlinkClick r:id="rId3"/>
              </a:rPr>
              <a:t>http://www.ofsted.gov.uk/resources/report-of-her-majestys-chief-inspector-of-education-childrens-services-and-skills-early-years</a:t>
            </a:r>
            <a:r>
              <a:rPr lang="en-GB" sz="1200" dirty="0"/>
              <a:t> (Accessed 9 December 2012</a:t>
            </a:r>
            <a:r>
              <a:rPr lang="en-GB" sz="1200" dirty="0" smtClean="0"/>
              <a:t>).</a:t>
            </a:r>
            <a:endParaRPr lang="en-GB" sz="1200" dirty="0"/>
          </a:p>
          <a:p>
            <a:r>
              <a:rPr lang="en-GB" sz="1200" dirty="0" smtClean="0"/>
              <a:t>Olssen, M., Codd, J. and O’Neill, A. (2004) </a:t>
            </a:r>
            <a:r>
              <a:rPr lang="en-GB" sz="1200" i="1" dirty="0" smtClean="0"/>
              <a:t>Education Policy: Globalization, Citizenship &amp; Democracy.</a:t>
            </a:r>
            <a:r>
              <a:rPr lang="en-GB" sz="1200" dirty="0" smtClean="0"/>
              <a:t> London: Sage.</a:t>
            </a:r>
          </a:p>
          <a:p>
            <a:r>
              <a:rPr lang="en-GB" sz="1200" dirty="0" smtClean="0"/>
              <a:t>Osgood, J. (2014) ‘A time to reconfigure ‘quality’ in early childhood education’. Paper presented at University of Chichester, Chichester, 25 July. </a:t>
            </a:r>
          </a:p>
          <a:p>
            <a:r>
              <a:rPr lang="en-GB" sz="1200" dirty="0" smtClean="0"/>
              <a:t>Popkewitz</a:t>
            </a:r>
            <a:r>
              <a:rPr lang="en-GB" sz="1200" dirty="0"/>
              <a:t>, T.S and Brennan, M. (1997) ‘Restructuring of social and political theory in education: Foucault and a social epistemology of school practice’. </a:t>
            </a:r>
            <a:r>
              <a:rPr lang="en-GB" sz="1200" i="1" dirty="0"/>
              <a:t>Educational Theory. </a:t>
            </a:r>
            <a:r>
              <a:rPr lang="en-GB" sz="1200" dirty="0"/>
              <a:t>47 (3) pp. 287 – 313</a:t>
            </a:r>
            <a:r>
              <a:rPr lang="en-GB" sz="1200" dirty="0" smtClean="0"/>
              <a:t>.</a:t>
            </a:r>
          </a:p>
          <a:p>
            <a:r>
              <a:rPr lang="en-GB" sz="1200" dirty="0"/>
              <a:t>Robertson, K. H. and Días, C. (2006) </a:t>
            </a:r>
            <a:r>
              <a:rPr lang="en-GB" sz="1200" i="1" dirty="0"/>
              <a:t>Diversity and Difference in Early Childhood Education: Issues for Theory and Practice.</a:t>
            </a:r>
            <a:r>
              <a:rPr lang="en-GB" sz="1200" dirty="0"/>
              <a:t> Maidenhead: Open University Press.</a:t>
            </a:r>
          </a:p>
          <a:p>
            <a:r>
              <a:rPr lang="en-GB" sz="1200" dirty="0" smtClean="0"/>
              <a:t>Tickell</a:t>
            </a:r>
            <a:r>
              <a:rPr lang="en-GB" sz="1200" dirty="0"/>
              <a:t>, C. (2011) </a:t>
            </a:r>
            <a:r>
              <a:rPr lang="en-GB" sz="1200" i="1" dirty="0"/>
              <a:t>The Early Years: Foundations for life, health and learning. </a:t>
            </a:r>
            <a:r>
              <a:rPr lang="en-GB" sz="1200" dirty="0"/>
              <a:t>London</a:t>
            </a:r>
            <a:r>
              <a:rPr lang="en-GB" sz="1200" i="1" dirty="0"/>
              <a:t>: </a:t>
            </a:r>
            <a:r>
              <a:rPr lang="en-GB" sz="1200" dirty="0"/>
              <a:t>Department for Education.</a:t>
            </a:r>
          </a:p>
          <a:p>
            <a:r>
              <a:rPr lang="en-GB" sz="1200" dirty="0" smtClean="0"/>
              <a:t>Tomlinson</a:t>
            </a:r>
            <a:r>
              <a:rPr lang="en-GB" sz="1200" dirty="0"/>
              <a:t>, S. (2005) </a:t>
            </a:r>
            <a:r>
              <a:rPr lang="en-GB" sz="1200" i="1" dirty="0"/>
              <a:t>Education in a post welfare society (2</a:t>
            </a:r>
            <a:r>
              <a:rPr lang="en-GB" sz="1200" i="1" baseline="30000" dirty="0"/>
              <a:t>nd</a:t>
            </a:r>
            <a:r>
              <a:rPr lang="en-GB" sz="1200" i="1" dirty="0"/>
              <a:t> Ed).</a:t>
            </a:r>
            <a:r>
              <a:rPr lang="en-GB" sz="1200" dirty="0"/>
              <a:t> Maidenhead: Open University Press</a:t>
            </a:r>
            <a:r>
              <a:rPr lang="en-GB" sz="1200" dirty="0" smtClean="0"/>
              <a:t>.</a:t>
            </a:r>
          </a:p>
          <a:p>
            <a:r>
              <a:rPr lang="en-GB" sz="1200" dirty="0" smtClean="0"/>
              <a:t>Urban, M. (2014) ‘How Preschool Saves the World (or how we came to believe it does and what we should do about it)’ Paper presented at University of Roehampton, London, 14 July.</a:t>
            </a:r>
            <a:endParaRPr lang="en-GB" sz="1200" dirty="0"/>
          </a:p>
          <a:p>
            <a:endParaRPr lang="en-GB" sz="12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FD6B-1623-45C1-BAD0-FAA74F7ECFDA}" type="datetime2">
              <a:rPr lang="en-GB" smtClean="0"/>
              <a:pPr/>
              <a:t>Monday, 22 September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UoC - Nikki Fairchild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4A87-268F-43C0-8518-724CBFE63D0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73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CORP PP MAIN BACKGROUN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691680" y="1988840"/>
            <a:ext cx="6995120" cy="4137323"/>
          </a:xfrm>
        </p:spPr>
        <p:txBody>
          <a:bodyPr/>
          <a:lstStyle/>
          <a:p>
            <a:pPr>
              <a:buNone/>
            </a:pPr>
            <a:r>
              <a:rPr lang="en-GB" sz="1100" dirty="0" smtClean="0"/>
              <a:t>Title, Nikki Fairchild</a:t>
            </a:r>
            <a:endParaRPr lang="en-GB" sz="1100" kern="1200" dirty="0" smtClean="0">
              <a:solidFill>
                <a:srgbClr val="3D6373"/>
              </a:solidFill>
              <a:latin typeface="Arial" pitchFamily="34" charset="0"/>
              <a:ea typeface="+mn-ea"/>
              <a:cs typeface="+mn-cs"/>
            </a:endParaRPr>
          </a:p>
          <a:p>
            <a:pPr>
              <a:buNone/>
            </a:pPr>
            <a:r>
              <a:rPr lang="en-GB" sz="1100" b="1" kern="1200" dirty="0" smtClean="0">
                <a:solidFill>
                  <a:srgbClr val="3D6373"/>
                </a:solidFill>
                <a:latin typeface="Arial" pitchFamily="34" charset="0"/>
                <a:ea typeface="+mn-ea"/>
                <a:cs typeface="+mn-cs"/>
              </a:rPr>
              <a:t>Early Years Initial Teacher Training Programme Coordinator</a:t>
            </a:r>
            <a:endParaRPr lang="en-GB" sz="1100" kern="1200" dirty="0" smtClean="0">
              <a:solidFill>
                <a:srgbClr val="3D6373"/>
              </a:solidFill>
              <a:latin typeface="Arial" pitchFamily="34" charset="0"/>
              <a:ea typeface="+mn-ea"/>
              <a:cs typeface="+mn-cs"/>
            </a:endParaRPr>
          </a:p>
          <a:p>
            <a:pPr>
              <a:buNone/>
            </a:pPr>
            <a:r>
              <a:rPr lang="en-GB" sz="1100" kern="1200" dirty="0" smtClean="0">
                <a:solidFill>
                  <a:srgbClr val="3D6373"/>
                </a:solidFill>
                <a:latin typeface="Arial" pitchFamily="34" charset="0"/>
                <a:ea typeface="+mn-ea"/>
                <a:cs typeface="+mn-cs"/>
              </a:rPr>
              <a:t>Department of Childhood, Social Work and Social Care,</a:t>
            </a:r>
          </a:p>
          <a:p>
            <a:pPr>
              <a:buNone/>
            </a:pPr>
            <a:r>
              <a:rPr lang="en-GB" sz="1100" kern="1200" dirty="0" smtClean="0">
                <a:solidFill>
                  <a:srgbClr val="3D6373"/>
                </a:solidFill>
                <a:latin typeface="Arial" pitchFamily="34" charset="0"/>
                <a:ea typeface="+mn-ea"/>
                <a:cs typeface="+mn-cs"/>
              </a:rPr>
              <a:t>University of Chichester, </a:t>
            </a:r>
          </a:p>
          <a:p>
            <a:pPr>
              <a:buNone/>
            </a:pPr>
            <a:r>
              <a:rPr lang="en-GB" sz="1100" kern="1200" dirty="0" smtClean="0">
                <a:solidFill>
                  <a:srgbClr val="3D6373"/>
                </a:solidFill>
                <a:latin typeface="Arial" pitchFamily="34" charset="0"/>
                <a:ea typeface="+mn-ea"/>
                <a:cs typeface="+mn-cs"/>
              </a:rPr>
              <a:t>College Lane, </a:t>
            </a:r>
          </a:p>
          <a:p>
            <a:pPr>
              <a:buNone/>
            </a:pPr>
            <a:r>
              <a:rPr lang="en-GB" sz="1100" kern="1200" dirty="0" smtClean="0">
                <a:solidFill>
                  <a:srgbClr val="3D6373"/>
                </a:solidFill>
                <a:latin typeface="Arial" pitchFamily="34" charset="0"/>
                <a:ea typeface="+mn-ea"/>
                <a:cs typeface="+mn-cs"/>
              </a:rPr>
              <a:t>Chichester, </a:t>
            </a:r>
          </a:p>
          <a:p>
            <a:pPr>
              <a:buNone/>
            </a:pPr>
            <a:r>
              <a:rPr lang="en-GB" sz="1100" kern="1200" dirty="0" smtClean="0">
                <a:solidFill>
                  <a:srgbClr val="3D6373"/>
                </a:solidFill>
                <a:latin typeface="Arial" pitchFamily="34" charset="0"/>
                <a:ea typeface="+mn-ea"/>
                <a:cs typeface="+mn-cs"/>
              </a:rPr>
              <a:t>West Sussex,</a:t>
            </a:r>
          </a:p>
          <a:p>
            <a:pPr>
              <a:buNone/>
            </a:pPr>
            <a:r>
              <a:rPr lang="en-GB" sz="1100" kern="1200" dirty="0" smtClean="0">
                <a:solidFill>
                  <a:srgbClr val="3D6373"/>
                </a:solidFill>
                <a:latin typeface="Arial" pitchFamily="34" charset="0"/>
                <a:ea typeface="+mn-ea"/>
                <a:cs typeface="+mn-cs"/>
              </a:rPr>
              <a:t>PO19 6PE.</a:t>
            </a:r>
          </a:p>
          <a:p>
            <a:pPr>
              <a:buNone/>
            </a:pPr>
            <a:r>
              <a:rPr lang="en-GB" sz="1100" kern="1200" dirty="0" smtClean="0">
                <a:solidFill>
                  <a:srgbClr val="3D6373"/>
                </a:solidFill>
                <a:latin typeface="Arial" pitchFamily="34" charset="0"/>
                <a:ea typeface="+mn-ea"/>
                <a:cs typeface="+mn-cs"/>
              </a:rPr>
              <a:t> </a:t>
            </a:r>
          </a:p>
          <a:p>
            <a:pPr>
              <a:buNone/>
            </a:pPr>
            <a:r>
              <a:rPr lang="en-GB" sz="1100" kern="1200" dirty="0" smtClean="0">
                <a:solidFill>
                  <a:srgbClr val="3D6373"/>
                </a:solidFill>
                <a:latin typeface="Arial" pitchFamily="34" charset="0"/>
                <a:ea typeface="+mn-ea"/>
                <a:cs typeface="+mn-cs"/>
              </a:rPr>
              <a:t>Tel: </a:t>
            </a:r>
            <a:r>
              <a:rPr lang="en-GB" sz="1100" kern="1200" smtClean="0">
                <a:solidFill>
                  <a:srgbClr val="3D6373"/>
                </a:solidFill>
                <a:latin typeface="Arial" pitchFamily="34" charset="0"/>
                <a:ea typeface="+mn-ea"/>
                <a:cs typeface="+mn-cs"/>
              </a:rPr>
              <a:t>01243 816287</a:t>
            </a:r>
            <a:endParaRPr lang="en-GB" sz="1100" kern="1200" dirty="0" smtClean="0">
              <a:solidFill>
                <a:srgbClr val="3D6373"/>
              </a:solidFill>
              <a:latin typeface="Arial" pitchFamily="34" charset="0"/>
              <a:ea typeface="+mn-ea"/>
              <a:cs typeface="+mn-cs"/>
            </a:endParaRPr>
          </a:p>
          <a:p>
            <a:pPr>
              <a:buNone/>
            </a:pPr>
            <a:r>
              <a:rPr lang="en-GB" sz="1100" kern="1200" dirty="0" smtClean="0">
                <a:solidFill>
                  <a:srgbClr val="3D6373"/>
                </a:solidFill>
                <a:latin typeface="Arial" pitchFamily="34" charset="0"/>
                <a:ea typeface="+mn-ea"/>
                <a:cs typeface="+mn-cs"/>
              </a:rPr>
              <a:t>Email: </a:t>
            </a:r>
            <a:r>
              <a:rPr lang="en-GB" sz="1100" kern="1200" dirty="0" smtClean="0">
                <a:solidFill>
                  <a:srgbClr val="3D6373"/>
                </a:solidFill>
                <a:hlinkClick r:id="rId3"/>
              </a:rPr>
              <a:t>n.fairchi</a:t>
            </a:r>
            <a:r>
              <a:rPr lang="en-GB" sz="1100" dirty="0" smtClean="0">
                <a:hlinkClick r:id="rId3"/>
              </a:rPr>
              <a:t>ld</a:t>
            </a:r>
            <a:r>
              <a:rPr lang="en-GB" sz="1100" kern="1200" dirty="0" smtClean="0">
                <a:solidFill>
                  <a:srgbClr val="3D6373"/>
                </a:solidFill>
                <a:hlinkClick r:id="rId3"/>
              </a:rPr>
              <a:t>@chi.ac.uk</a:t>
            </a:r>
            <a:r>
              <a:rPr lang="en-GB" sz="1100" kern="1200" dirty="0" smtClean="0">
                <a:solidFill>
                  <a:srgbClr val="3D6373"/>
                </a:solidFill>
                <a:latin typeface="Arial" pitchFamily="34" charset="0"/>
                <a:ea typeface="+mn-ea"/>
                <a:cs typeface="+mn-cs"/>
              </a:rPr>
              <a:t> </a:t>
            </a:r>
          </a:p>
          <a:p>
            <a:pPr>
              <a:buNone/>
            </a:pPr>
            <a:endParaRPr lang="en-GB" sz="11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9758BC3C-659D-4EA2-B119-D3448118F4B1}" type="datetime2">
              <a:rPr lang="en-GB" smtClean="0"/>
              <a:pPr/>
              <a:t>Monday, 22 September 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D64C-E3D0-467E-83E0-5FDB8954CAEE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BERA – Nikki Fairchild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691680" y="914790"/>
            <a:ext cx="6995120" cy="1074049"/>
          </a:xfrm>
        </p:spPr>
        <p:txBody>
          <a:bodyPr/>
          <a:lstStyle/>
          <a:p>
            <a:r>
              <a:rPr lang="en-GB" dirty="0" smtClean="0"/>
              <a:t>Contact Details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 of this presentation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DED1B9DA-5211-4BD8-943B-81ECADFD2929}" type="datetime2">
              <a:rPr lang="en-GB" smtClean="0"/>
              <a:pPr/>
              <a:t>Monday, 22 September 2014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DB56-9A96-4102-A124-7522B8990317}" type="slidenum">
              <a:rPr lang="en-US"/>
              <a:pPr/>
              <a:t>2</a:t>
            </a:fld>
            <a:endParaRPr lang="en-US" dirty="0"/>
          </a:p>
        </p:txBody>
      </p:sp>
      <p:pic>
        <p:nvPicPr>
          <p:cNvPr id="3078" name="Picture 15" descr="GENERIC PP HEADER 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en-GB" sz="2800" dirty="0" smtClean="0"/>
              <a:t>Research question – why this study is important;</a:t>
            </a:r>
          </a:p>
          <a:p>
            <a:r>
              <a:rPr lang="en-GB" sz="2800" dirty="0"/>
              <a:t>My research journey;</a:t>
            </a:r>
          </a:p>
          <a:p>
            <a:r>
              <a:rPr lang="en-GB" sz="2800" dirty="0" smtClean="0"/>
              <a:t>Setting the Early Childhood Education and Care (ECEC) policy context;</a:t>
            </a:r>
          </a:p>
          <a:p>
            <a:r>
              <a:rPr lang="en-GB" sz="2800" dirty="0" smtClean="0"/>
              <a:t>Methodology;</a:t>
            </a:r>
          </a:p>
          <a:p>
            <a:r>
              <a:rPr lang="en-GB" sz="2800" dirty="0" smtClean="0"/>
              <a:t>Why Foucauldian discourse analysis?</a:t>
            </a:r>
          </a:p>
          <a:p>
            <a:r>
              <a:rPr lang="en-GB" sz="2800" dirty="0" smtClean="0"/>
              <a:t>Analysis;</a:t>
            </a:r>
          </a:p>
          <a:p>
            <a:r>
              <a:rPr lang="en-GB" sz="2800" dirty="0" smtClean="0"/>
              <a:t>What next?</a:t>
            </a:r>
          </a:p>
          <a:p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UoC – Nikki Fairchild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53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research journey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First year of my doctoral studies;</a:t>
            </a:r>
          </a:p>
          <a:p>
            <a:r>
              <a:rPr lang="en-GB" dirty="0" smtClean="0"/>
              <a:t>(Re)discovering critical inquiry and post-structuralism </a:t>
            </a:r>
            <a:r>
              <a:rPr lang="en-GB" sz="1600" dirty="0" smtClean="0"/>
              <a:t>(Crotty, 1998);</a:t>
            </a:r>
          </a:p>
          <a:p>
            <a:r>
              <a:rPr lang="en-GB" dirty="0" smtClean="0"/>
              <a:t>Deconstructing and problematizing ECEC and Education policy;</a:t>
            </a:r>
          </a:p>
          <a:p>
            <a:r>
              <a:rPr lang="en-GB" dirty="0" smtClean="0"/>
              <a:t>Reflecting on the notion of discourse, power, control and social justice (Foucault).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8ED2-32A3-492E-9411-7CD094010235}" type="datetime2">
              <a:rPr lang="en-GB" smtClean="0"/>
              <a:pPr/>
              <a:t>Monday, 22 September 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4A87-268F-43C0-8518-724CBFE63D0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UoC – Nikki Fairchild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44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GB" sz="2400" dirty="0"/>
              <a:t>‘What is the current discursive landscape surrounding Early Years Professionals in respect of performativity and New Managerialism’ </a:t>
            </a:r>
          </a:p>
          <a:p>
            <a:pPr marL="0" indent="0" eaLnBrk="1" hangingPunct="1">
              <a:buFont typeface="Arial" charset="0"/>
              <a:buNone/>
            </a:pPr>
            <a:endParaRPr lang="en-GB" sz="2400" dirty="0"/>
          </a:p>
          <a:p>
            <a:pPr marL="0" indent="0" eaLnBrk="1" hangingPunct="1">
              <a:buFont typeface="Arial" charset="0"/>
              <a:buNone/>
            </a:pPr>
            <a:r>
              <a:rPr lang="en-GB" sz="2400" dirty="0"/>
              <a:t>Why?.....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FD6B-1623-45C1-BAD0-FAA74F7ECFDA}" type="datetime2">
              <a:rPr lang="en-GB" smtClean="0"/>
              <a:pPr/>
              <a:t>Monday, 22 September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UoC - Nikki Fairchild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4A87-268F-43C0-8518-724CBFE63D0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2" y="3428206"/>
            <a:ext cx="1743075" cy="26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2852936"/>
            <a:ext cx="2762250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3973680"/>
            <a:ext cx="21463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38102"/>
            <a:ext cx="3733962" cy="251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086" y="2953723"/>
            <a:ext cx="3600400" cy="317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16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Setting the Early Childhood Education and Care (ECEC) policy context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en-GB" sz="3000" dirty="0" smtClean="0"/>
              <a:t>Rise of neo-liberalism since 1970s and impact on education </a:t>
            </a:r>
            <a:r>
              <a:rPr lang="en-GB" sz="1800" dirty="0" smtClean="0"/>
              <a:t>(Ball, 1990; Bowe and Ball, 1992; Tomlinson, 2005);</a:t>
            </a:r>
          </a:p>
          <a:p>
            <a:r>
              <a:rPr lang="en-GB" sz="3000" dirty="0" smtClean="0"/>
              <a:t>Promotion of the market model in ECEC</a:t>
            </a:r>
            <a:r>
              <a:rPr lang="en-GB" sz="1800" dirty="0" smtClean="0"/>
              <a:t> (Lloyd and Penn, 2013)</a:t>
            </a:r>
            <a:r>
              <a:rPr lang="en-GB" sz="2800" dirty="0" smtClean="0"/>
              <a:t>;</a:t>
            </a:r>
          </a:p>
          <a:p>
            <a:r>
              <a:rPr lang="en-GB" sz="3000" dirty="0" smtClean="0"/>
              <a:t>Significant review of ECEC policy since 2010 </a:t>
            </a:r>
            <a:r>
              <a:rPr lang="en-GB" sz="1800" dirty="0" smtClean="0"/>
              <a:t>(Tickell, 2011; DfE, 2012; Nutbrown, 2012).</a:t>
            </a: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FD6B-1623-45C1-BAD0-FAA74F7ECFDA}" type="datetime2">
              <a:rPr lang="en-GB" smtClean="0"/>
              <a:pPr/>
              <a:t>Monday, 22 September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UoC -  Nikki Fairchild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4A87-268F-43C0-8518-724CBFE63D0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89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 and 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Structured literature </a:t>
            </a:r>
            <a:r>
              <a:rPr lang="en-GB" sz="2400" dirty="0" smtClean="0"/>
              <a:t>search using key words (6 documents sourced);</a:t>
            </a:r>
            <a:endParaRPr lang="en-GB" sz="2400" dirty="0"/>
          </a:p>
          <a:p>
            <a:pPr eaLnBrk="1" hangingPunct="1"/>
            <a:r>
              <a:rPr lang="en-GB" sz="2400" dirty="0"/>
              <a:t>Qualitative </a:t>
            </a:r>
            <a:r>
              <a:rPr lang="en-GB" sz="2400" dirty="0" smtClean="0"/>
              <a:t>paradigm – </a:t>
            </a:r>
            <a:r>
              <a:rPr lang="en-GB" sz="2400" dirty="0"/>
              <a:t>documents (based on </a:t>
            </a:r>
            <a:r>
              <a:rPr lang="en-GB" sz="2400" dirty="0" smtClean="0"/>
              <a:t>policy made between 2010 and 2012) </a:t>
            </a:r>
            <a:r>
              <a:rPr lang="en-GB" sz="2400" dirty="0"/>
              <a:t>used as a data </a:t>
            </a:r>
            <a:r>
              <a:rPr lang="en-GB" sz="2400" dirty="0" smtClean="0"/>
              <a:t>source;</a:t>
            </a:r>
            <a:endParaRPr lang="en-GB" sz="2400" dirty="0"/>
          </a:p>
          <a:p>
            <a:pPr eaLnBrk="1" hangingPunct="1"/>
            <a:r>
              <a:rPr lang="en-GB" sz="2400" dirty="0"/>
              <a:t>Analysis of </a:t>
            </a:r>
            <a:r>
              <a:rPr lang="en-GB" sz="2400" dirty="0" smtClean="0"/>
              <a:t>secondary </a:t>
            </a:r>
            <a:r>
              <a:rPr lang="en-GB" sz="2400" dirty="0"/>
              <a:t>data </a:t>
            </a:r>
            <a:r>
              <a:rPr lang="en-GB" sz="2400" dirty="0" smtClean="0"/>
              <a:t>sources;</a:t>
            </a:r>
          </a:p>
          <a:p>
            <a:pPr eaLnBrk="1" hangingPunct="1"/>
            <a:r>
              <a:rPr lang="en-GB" sz="2400" dirty="0" smtClean="0"/>
              <a:t>Applied Graham’s </a:t>
            </a:r>
            <a:r>
              <a:rPr lang="en-GB" sz="2400" dirty="0"/>
              <a:t>(2011) - describe, recognise and </a:t>
            </a:r>
            <a:r>
              <a:rPr lang="en-GB" sz="2400" dirty="0" smtClean="0"/>
              <a:t>classify;</a:t>
            </a:r>
            <a:endParaRPr lang="en-GB" sz="2400" dirty="0"/>
          </a:p>
          <a:p>
            <a:pPr eaLnBrk="1" hangingPunct="1"/>
            <a:r>
              <a:rPr lang="en-GB" sz="2400" dirty="0" smtClean="0"/>
              <a:t>Discourse </a:t>
            </a:r>
            <a:r>
              <a:rPr lang="en-GB" sz="2400" dirty="0"/>
              <a:t>analysis on documents based on work of Foucault </a:t>
            </a:r>
            <a:r>
              <a:rPr lang="en-GB" sz="1400" dirty="0" smtClean="0"/>
              <a:t>(1974, 1975, 1989);</a:t>
            </a:r>
            <a:endParaRPr lang="en-GB" sz="1400" dirty="0"/>
          </a:p>
          <a:p>
            <a:pPr eaLnBrk="1" hangingPunct="1"/>
            <a:r>
              <a:rPr lang="en-GB" sz="2400" dirty="0" smtClean="0"/>
              <a:t>Utilised notion of policy as discourse </a:t>
            </a:r>
            <a:r>
              <a:rPr lang="en-GB" sz="1400" dirty="0" smtClean="0"/>
              <a:t>(Bowe and Ball</a:t>
            </a:r>
            <a:r>
              <a:rPr lang="en-GB" sz="1400" dirty="0"/>
              <a:t>, 1992; Ball, </a:t>
            </a:r>
            <a:r>
              <a:rPr lang="en-GB" sz="1400" dirty="0" smtClean="0"/>
              <a:t>2006). </a:t>
            </a:r>
            <a:endParaRPr lang="en-GB" sz="14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FD6B-1623-45C1-BAD0-FAA74F7ECFDA}" type="datetime2">
              <a:rPr lang="en-GB" smtClean="0"/>
              <a:pPr/>
              <a:t>Monday, 22 September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UoC - Nikki Fairchild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4A87-268F-43C0-8518-724CBFE63D0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64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Why Foucauldian Discourse Analysis?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Reflection on notion  of ‘policy as discourse’ </a:t>
            </a:r>
            <a:r>
              <a:rPr lang="en-GB" sz="1400" dirty="0"/>
              <a:t>(Ball, 1990; Bowe and Ball, 1992</a:t>
            </a:r>
            <a:r>
              <a:rPr lang="en-GB" sz="1400" dirty="0" smtClean="0"/>
              <a:t>);</a:t>
            </a:r>
            <a:endParaRPr lang="en-GB" sz="1400" dirty="0"/>
          </a:p>
          <a:p>
            <a:r>
              <a:rPr lang="en-GB" dirty="0" smtClean="0"/>
              <a:t>Allows for problematizing and multiple readings of the circulation of power;</a:t>
            </a:r>
          </a:p>
          <a:p>
            <a:r>
              <a:rPr lang="en-GB" dirty="0" smtClean="0"/>
              <a:t>Reveal how texts define position and control readers/listeners;</a:t>
            </a:r>
          </a:p>
          <a:p>
            <a:r>
              <a:rPr lang="en-GB" dirty="0" smtClean="0"/>
              <a:t>Examine effects texts/discourses allow for construction of social subjectivities.</a:t>
            </a:r>
          </a:p>
          <a:p>
            <a:pPr marL="0" indent="0">
              <a:buNone/>
            </a:pPr>
            <a:r>
              <a:rPr lang="en-GB" sz="1400" dirty="0" smtClean="0"/>
              <a:t>(Olssen, Codd &amp; O’Neill, 2004)</a:t>
            </a:r>
          </a:p>
          <a:p>
            <a:pPr marL="0" indent="0">
              <a:buNone/>
            </a:pPr>
            <a:endParaRPr lang="en-GB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FD6B-1623-45C1-BAD0-FAA74F7ECFDA}" type="datetime2">
              <a:rPr lang="en-GB" smtClean="0"/>
              <a:pPr/>
              <a:t>Monday, 22 September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UoC – Nikki Fairchild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4A87-268F-43C0-8518-724CBFE63D0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43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Six documents selected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000" dirty="0"/>
              <a:t>Statutory Framework for the Early Years Foundation </a:t>
            </a:r>
            <a:r>
              <a:rPr lang="en-GB" sz="2000" dirty="0" smtClean="0"/>
              <a:t>Stage (DfE </a:t>
            </a:r>
            <a:r>
              <a:rPr lang="en-GB" sz="2000" dirty="0"/>
              <a:t>2012</a:t>
            </a:r>
            <a:r>
              <a:rPr lang="en-GB" sz="2000" dirty="0" smtClean="0"/>
              <a:t>).</a:t>
            </a:r>
            <a:endParaRPr lang="en-GB" sz="2000" dirty="0"/>
          </a:p>
          <a:p>
            <a:pPr lvl="0"/>
            <a:r>
              <a:rPr lang="en-GB" sz="2000" dirty="0" smtClean="0"/>
              <a:t>‘</a:t>
            </a:r>
            <a:r>
              <a:rPr lang="en-GB" sz="2000" dirty="0"/>
              <a:t>The marketisation of early years education and childcare in England’ (Lloyd 2012)</a:t>
            </a:r>
          </a:p>
          <a:p>
            <a:pPr lvl="0"/>
            <a:r>
              <a:rPr lang="en-GB" sz="2000" dirty="0"/>
              <a:t>Early Intervention: The Next Steps (Allen 2011). </a:t>
            </a:r>
          </a:p>
          <a:p>
            <a:pPr lvl="0"/>
            <a:r>
              <a:rPr lang="en-GB" sz="2000" dirty="0"/>
              <a:t>Longitudinal Study of Early Years Professional Status: an exploration of progress, leadership and impact. Final Report (Hadfield et al 2012</a:t>
            </a:r>
            <a:r>
              <a:rPr lang="en-GB" sz="2000" dirty="0" smtClean="0"/>
              <a:t>).</a:t>
            </a:r>
            <a:endParaRPr lang="en-GB" sz="2000" dirty="0"/>
          </a:p>
          <a:p>
            <a:r>
              <a:rPr lang="en-GB" sz="2000" dirty="0"/>
              <a:t>The report of Her Majesty’s Chief Inspector of Education, Childrens Services and Skills – Early Years (Ofsted </a:t>
            </a:r>
            <a:r>
              <a:rPr lang="en-GB" sz="2000" dirty="0" smtClean="0"/>
              <a:t>2012). </a:t>
            </a:r>
          </a:p>
          <a:p>
            <a:pPr lvl="0"/>
            <a:r>
              <a:rPr lang="en-GB" sz="2000" b="1" dirty="0"/>
              <a:t>Foundations for Quality: The independent review of early education and childcare qualifications. Final Report (Nutbrown 2012).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FD6B-1623-45C1-BAD0-FAA74F7ECFDA}" type="datetime2">
              <a:rPr lang="en-GB" smtClean="0"/>
              <a:pPr/>
              <a:t>Monday, 22 September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Nikki Fairchild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4A87-268F-43C0-8518-724CBFE63D0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9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and Findings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Governmentality </a:t>
            </a:r>
            <a:r>
              <a:rPr lang="en-GB" sz="1400" b="1" dirty="0" smtClean="0"/>
              <a:t>(O’Farrell, 2005)</a:t>
            </a:r>
            <a:endParaRPr lang="en-GB" sz="1400" dirty="0" smtClean="0"/>
          </a:p>
          <a:p>
            <a:r>
              <a:rPr lang="en-GB" dirty="0" smtClean="0"/>
              <a:t>Dominant discourses 		common sense notions;</a:t>
            </a:r>
          </a:p>
          <a:p>
            <a:r>
              <a:rPr lang="en-GB" dirty="0" smtClean="0"/>
              <a:t>Government </a:t>
            </a:r>
            <a:r>
              <a:rPr lang="en-GB" dirty="0"/>
              <a:t>policy intervention can be justified ‘through strongly mediated “public” dissatisfaction with educational institutions’ </a:t>
            </a:r>
            <a:r>
              <a:rPr lang="en-GB" sz="1400" dirty="0"/>
              <a:t>(Popkewitz and </a:t>
            </a:r>
            <a:r>
              <a:rPr lang="en-GB" sz="1400" dirty="0" smtClean="0"/>
              <a:t>Brennan, 1997:208).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FD6B-1623-45C1-BAD0-FAA74F7ECFDA}" type="datetime2">
              <a:rPr lang="en-GB" smtClean="0"/>
              <a:pPr/>
              <a:t>Monday, 22 September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UoC – Nikki Fairchild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4A87-268F-43C0-8518-724CBFE63D0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Notched Right Arrow 6"/>
          <p:cNvSpPr/>
          <p:nvPr/>
        </p:nvSpPr>
        <p:spPr>
          <a:xfrm>
            <a:off x="4860032" y="2708920"/>
            <a:ext cx="648072" cy="38633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95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1606</Words>
  <Application>Microsoft Office PowerPoint</Application>
  <PresentationFormat>On-screen Show (4:3)</PresentationFormat>
  <Paragraphs>190</Paragraphs>
  <Slides>18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‘A New Direction’: The Changing Face of English Early Childhood Education and Care Policy</vt:lpstr>
      <vt:lpstr>Aims of this presentation</vt:lpstr>
      <vt:lpstr>My research journey</vt:lpstr>
      <vt:lpstr>Research question</vt:lpstr>
      <vt:lpstr>Setting the Early Childhood Education and Care (ECEC) policy context</vt:lpstr>
      <vt:lpstr>Methodology and methods</vt:lpstr>
      <vt:lpstr>Why Foucauldian Discourse Analysis?</vt:lpstr>
      <vt:lpstr>Six documents selected</vt:lpstr>
      <vt:lpstr>Analysis and Findings (1)</vt:lpstr>
      <vt:lpstr>PowerPoint Presentation</vt:lpstr>
      <vt:lpstr>Analysis (2)</vt:lpstr>
      <vt:lpstr>Analysis (2) </vt:lpstr>
      <vt:lpstr>PowerPoint Presentation</vt:lpstr>
      <vt:lpstr>Analysis (3)</vt:lpstr>
      <vt:lpstr>What next?</vt:lpstr>
      <vt:lpstr> Bibliography (1)</vt:lpstr>
      <vt:lpstr> Bibliography (2)</vt:lpstr>
      <vt:lpstr>Contact Details</vt:lpstr>
    </vt:vector>
  </TitlesOfParts>
  <Company>University of Chichester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 Services</dc:creator>
  <cp:lastModifiedBy>Nikki Fairchild</cp:lastModifiedBy>
  <cp:revision>143</cp:revision>
  <cp:lastPrinted>2009-03-23T16:54:46Z</cp:lastPrinted>
  <dcterms:created xsi:type="dcterms:W3CDTF">2009-05-06T11:15:46Z</dcterms:created>
  <dcterms:modified xsi:type="dcterms:W3CDTF">2014-09-22T15:20:27Z</dcterms:modified>
</cp:coreProperties>
</file>