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gif" ContentType="image/gif"/>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76" r:id="rId3"/>
    <p:sldId id="259" r:id="rId4"/>
    <p:sldId id="258" r:id="rId5"/>
    <p:sldId id="260" r:id="rId6"/>
    <p:sldId id="262" r:id="rId7"/>
    <p:sldId id="263" r:id="rId8"/>
    <p:sldId id="264" r:id="rId9"/>
    <p:sldId id="265" r:id="rId10"/>
    <p:sldId id="277" r:id="rId11"/>
    <p:sldId id="282" r:id="rId12"/>
    <p:sldId id="266" r:id="rId13"/>
    <p:sldId id="267" r:id="rId14"/>
    <p:sldId id="268" r:id="rId15"/>
    <p:sldId id="269" r:id="rId16"/>
    <p:sldId id="278" r:id="rId17"/>
    <p:sldId id="270" r:id="rId18"/>
    <p:sldId id="271" r:id="rId19"/>
    <p:sldId id="279" r:id="rId20"/>
    <p:sldId id="272" r:id="rId21"/>
    <p:sldId id="275" r:id="rId22"/>
    <p:sldId id="27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DE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13"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9A07D5-6795-40C5-B3EE-F1B07D345765}" type="datetimeFigureOut">
              <a:rPr lang="en-GB" smtClean="0"/>
              <a:pPr/>
              <a:t>18/06/2018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24C5DE-50CC-4DE7-B922-BC71CA2B8933}"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C8E82B-24FB-4BC3-8B29-CF9E760A424E}" type="datetimeFigureOut">
              <a:rPr lang="en-GB" smtClean="0"/>
              <a:pPr/>
              <a:t>18/06/2018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06ED53-8A3E-42FF-9EC1-A730D995B2A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BAA22A-5D8A-4BBF-ABAB-B67275DEFCBB}"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BAA22A-5D8A-4BBF-ABAB-B67275DEFCBB}"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7C06ED53-8A3E-42FF-9EC1-A730D995B2AF}" type="slidenum">
              <a:rPr lang="en-GB" smtClean="0"/>
              <a:pPr/>
              <a:t>21</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BAA22A-5D8A-4BBF-ABAB-B67275DEFCBB}"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BAA22A-5D8A-4BBF-ABAB-B67275DEFCBB}"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solidFill>
                <a:srgbClr val="FF0000"/>
              </a:solidFill>
            </a:endParaRPr>
          </a:p>
        </p:txBody>
      </p:sp>
      <p:sp>
        <p:nvSpPr>
          <p:cNvPr id="4" name="Slide Number Placeholder 3"/>
          <p:cNvSpPr>
            <a:spLocks noGrp="1"/>
          </p:cNvSpPr>
          <p:nvPr>
            <p:ph type="sldNum" sz="quarter" idx="10"/>
          </p:nvPr>
        </p:nvSpPr>
        <p:spPr/>
        <p:txBody>
          <a:bodyPr/>
          <a:lstStyle/>
          <a:p>
            <a:fld id="{DDBAA22A-5D8A-4BBF-ABAB-B67275DEFCBB}"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DBAA22A-5D8A-4BBF-ABAB-B67275DEFCBB}" type="slidenum">
              <a:rPr lang="en-GB" smtClean="0"/>
              <a:pPr/>
              <a:t>9</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3B513-B08A-40C3-8A61-72E027B1F980}" type="datetimeFigureOut">
              <a:rPr lang="en-GB" smtClean="0"/>
              <a:pPr/>
              <a:t>18/06/2018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EB277A-F1C3-4C10-821C-840C5D847B0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93B513-B08A-40C3-8A61-72E027B1F980}" type="datetimeFigureOut">
              <a:rPr lang="en-GB" smtClean="0"/>
              <a:pPr/>
              <a:t>18/06/2018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B277A-F1C3-4C10-821C-840C5D847B0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5.jpeg"/><Relationship Id="rId4" Type="http://schemas.openxmlformats.org/officeDocument/2006/relationships/image" Target="../media/image6.gi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image" Target="../media/image5.jpeg"/><Relationship Id="rId4" Type="http://schemas.openxmlformats.org/officeDocument/2006/relationships/image" Target="../media/image6.gi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ebarchive.nationalarchives.gov.uk/20101012121855/http:/www.bis.gov.uk/policies/higher-education/shape-and-structure/higher-ambitions" TargetMode="External"/><Relationship Id="rId2" Type="http://schemas.openxmlformats.org/officeDocument/2006/relationships/hyperlink" Target="http://www.bfi.org.uk/sites/bfi.org.uk/files/downloads/future-film-skills-an-action-plan-2017.pdf" TargetMode="External"/><Relationship Id="rId1" Type="http://schemas.openxmlformats.org/officeDocument/2006/relationships/slideLayout" Target="../slideLayouts/slideLayout2.xml"/><Relationship Id="rId4" Type="http://schemas.openxmlformats.org/officeDocument/2006/relationships/hyperlink" Target="http://www.hepi.ac.uk/wp-content/uploads/2015/06/AS-PRINTED-HEA_Student-Academic-Experiance-Survey-Report_PRINT3.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692696"/>
            <a:ext cx="6336704" cy="3096343"/>
          </a:xfrm>
        </p:spPr>
        <p:txBody>
          <a:bodyPr>
            <a:normAutofit fontScale="90000"/>
          </a:bodyPr>
          <a:lstStyle/>
          <a:p>
            <a:r>
              <a:rPr lang="en-GB" i="1" dirty="0" smtClean="0"/>
              <a:t/>
            </a:r>
            <a:br>
              <a:rPr lang="en-GB" i="1" dirty="0" smtClean="0"/>
            </a:br>
            <a:r>
              <a:rPr lang="en-GB" i="1" dirty="0" smtClean="0"/>
              <a:t/>
            </a:r>
            <a:br>
              <a:rPr lang="en-GB" i="1" dirty="0" smtClean="0"/>
            </a:br>
            <a:r>
              <a:rPr lang="en-GB" sz="4000" i="1" dirty="0" smtClean="0"/>
              <a:t>‘It was part of why I went                              for the course – </a:t>
            </a:r>
            <a:r>
              <a:rPr lang="en-GB" sz="4000" i="1" dirty="0" err="1" smtClean="0"/>
              <a:t>specialisms</a:t>
            </a:r>
            <a:r>
              <a:rPr lang="en-GB" sz="4000" i="1" dirty="0" smtClean="0"/>
              <a:t>                           feel like a no-brainer’</a:t>
            </a:r>
            <a:r>
              <a:rPr lang="en-GB" sz="3600" dirty="0" smtClean="0"/>
              <a:t/>
            </a:r>
            <a:br>
              <a:rPr lang="en-GB" sz="3600" dirty="0" smtClean="0"/>
            </a:br>
            <a:r>
              <a:rPr lang="en-GB" sz="3600" dirty="0" smtClean="0"/>
              <a:t/>
            </a:r>
            <a:br>
              <a:rPr lang="en-GB" sz="3600" dirty="0" smtClean="0"/>
            </a:br>
            <a:r>
              <a:rPr lang="en-GB" sz="3600" dirty="0" smtClean="0"/>
              <a:t> Four student viewpoints that challenge the UK Film Industry and Government assumptions</a:t>
            </a:r>
            <a:r>
              <a:rPr lang="en-GB" dirty="0" smtClean="0"/>
              <a:t/>
            </a:r>
            <a:br>
              <a:rPr lang="en-GB" dirty="0" smtClean="0"/>
            </a:br>
            <a:r>
              <a:rPr lang="en-GB" dirty="0" smtClean="0"/>
              <a:t/>
            </a:r>
            <a:br>
              <a:rPr lang="en-GB" dirty="0" smtClean="0"/>
            </a:br>
            <a:endParaRPr lang="en-GB" dirty="0"/>
          </a:p>
        </p:txBody>
      </p:sp>
      <p:sp>
        <p:nvSpPr>
          <p:cNvPr id="1026" name="Film"/>
          <p:cNvSpPr>
            <a:spLocks noEditPoints="1" noChangeArrowheads="1"/>
          </p:cNvSpPr>
          <p:nvPr/>
        </p:nvSpPr>
        <p:spPr bwMode="auto">
          <a:xfrm>
            <a:off x="467544" y="54868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27" name="Film"/>
          <p:cNvSpPr>
            <a:spLocks noEditPoints="1" noChangeArrowheads="1"/>
          </p:cNvSpPr>
          <p:nvPr/>
        </p:nvSpPr>
        <p:spPr bwMode="auto">
          <a:xfrm>
            <a:off x="467544" y="342900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5" name="TextBox 4"/>
          <p:cNvSpPr txBox="1"/>
          <p:nvPr/>
        </p:nvSpPr>
        <p:spPr>
          <a:xfrm>
            <a:off x="3707904" y="4653136"/>
            <a:ext cx="3672408" cy="707886"/>
          </a:xfrm>
          <a:prstGeom prst="rect">
            <a:avLst/>
          </a:prstGeom>
          <a:noFill/>
        </p:spPr>
        <p:txBody>
          <a:bodyPr wrap="square" rtlCol="0">
            <a:spAutoFit/>
          </a:bodyPr>
          <a:lstStyle/>
          <a:p>
            <a:pPr algn="ctr"/>
            <a:r>
              <a:rPr lang="en-GB" sz="4000" dirty="0" err="1" smtClean="0"/>
              <a:t>Marzenna</a:t>
            </a:r>
            <a:r>
              <a:rPr lang="en-GB" sz="4000" dirty="0" smtClean="0"/>
              <a:t> </a:t>
            </a:r>
            <a:r>
              <a:rPr lang="en-GB" sz="4000" dirty="0" err="1" smtClean="0"/>
              <a:t>Hiles</a:t>
            </a:r>
            <a:endParaRPr lang="en-GB"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843808" y="620688"/>
            <a:ext cx="5976664" cy="5328592"/>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4000" u="sng" dirty="0" smtClean="0"/>
              <a:t>T</a:t>
            </a:r>
            <a:r>
              <a:rPr lang="en-GB" sz="4000" b="1" u="sng" dirty="0" smtClean="0"/>
              <a:t>he Participants</a:t>
            </a:r>
            <a:br>
              <a:rPr lang="en-GB" sz="4000" b="1" u="sng" dirty="0" smtClean="0"/>
            </a:br>
            <a:r>
              <a:rPr lang="en-GB" sz="4000" b="1" dirty="0" smtClean="0"/>
              <a:t/>
            </a:r>
            <a:br>
              <a:rPr lang="en-GB" sz="4000" b="1" dirty="0" smtClean="0"/>
            </a:br>
            <a:r>
              <a:rPr lang="en-GB" sz="3600" dirty="0" smtClean="0"/>
              <a:t>Participants: 32 students from a film production course using cohort </a:t>
            </a:r>
            <a:r>
              <a:rPr lang="en-GB" sz="3600" dirty="0" err="1" smtClean="0"/>
              <a:t>specialisms</a:t>
            </a:r>
            <a:r>
              <a:rPr lang="en-GB" sz="3600" dirty="0" smtClean="0"/>
              <a:t>.</a:t>
            </a:r>
            <a:br>
              <a:rPr lang="en-GB" sz="3600" dirty="0" smtClean="0"/>
            </a:br>
            <a:r>
              <a:rPr lang="en-GB" sz="3600" dirty="0" smtClean="0"/>
              <a:t/>
            </a:r>
            <a:br>
              <a:rPr lang="en-GB" sz="3600" dirty="0" smtClean="0"/>
            </a:br>
            <a:r>
              <a:rPr lang="en-GB" sz="3600" dirty="0" err="1" smtClean="0"/>
              <a:t>Specialisms</a:t>
            </a:r>
            <a:r>
              <a:rPr lang="en-GB" sz="3600" dirty="0" smtClean="0"/>
              <a:t> included directing, cinematography, editing, producing etc.</a:t>
            </a:r>
            <a:br>
              <a:rPr lang="en-GB" sz="3600" dirty="0" smtClean="0"/>
            </a:br>
            <a:r>
              <a:rPr lang="en-GB" sz="3100" b="1" dirty="0" smtClean="0"/>
              <a:t/>
            </a:r>
            <a:br>
              <a:rPr lang="en-GB" sz="3100" b="1"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The Q SET</a:t>
            </a:r>
            <a:br>
              <a:rPr lang="en-GB" sz="3600" dirty="0" smtClean="0"/>
            </a:br>
            <a:r>
              <a:rPr lang="en-GB" sz="3600" dirty="0" smtClean="0"/>
              <a:t/>
            </a:r>
            <a:br>
              <a:rPr lang="en-GB" sz="3600" dirty="0" smtClean="0"/>
            </a:br>
            <a:endParaRPr lang="en-GB" sz="3600" dirty="0"/>
          </a:p>
        </p:txBody>
      </p:sp>
      <p:pic>
        <p:nvPicPr>
          <p:cNvPr id="7" name="Picture 5" descr="C:\Users\M\AppData\Local\Microsoft\Windows\INetCache\IE\8825HB8S\Alphabet-Letter-Q-3863-small[1].png"/>
          <p:cNvPicPr>
            <a:picLocks noChangeAspect="1" noChangeArrowheads="1"/>
          </p:cNvPicPr>
          <p:nvPr/>
        </p:nvPicPr>
        <p:blipFill>
          <a:blip r:embed="rId3" cstate="print"/>
          <a:srcRect/>
          <a:stretch>
            <a:fillRect/>
          </a:stretch>
        </p:blipFill>
        <p:spPr bwMode="auto">
          <a:xfrm>
            <a:off x="467544" y="548680"/>
            <a:ext cx="1887106" cy="223224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843808" y="620688"/>
            <a:ext cx="5976664" cy="5328592"/>
          </a:xfrm>
          <a:solidFill>
            <a:srgbClr val="F8EDEC"/>
          </a:solidFill>
        </p:spPr>
        <p:txBody>
          <a:bodyPr>
            <a:noAutofit/>
          </a:bodyPr>
          <a:lstStyle/>
          <a:p>
            <a:r>
              <a:rPr lang="en-GB" sz="2800" dirty="0" err="1" smtClean="0"/>
              <a:t>PQMethod</a:t>
            </a:r>
            <a:r>
              <a:rPr lang="en-GB" sz="2800" dirty="0" smtClean="0"/>
              <a:t> software, </a:t>
            </a:r>
            <a:br>
              <a:rPr lang="en-GB" sz="2800" dirty="0" smtClean="0"/>
            </a:br>
            <a:r>
              <a:rPr lang="en-GB" sz="2800" dirty="0" smtClean="0"/>
              <a:t>Q Sorts were correlated                                     and factor analysed using                            Principal Component Analysis (PCA), followed by </a:t>
            </a:r>
            <a:r>
              <a:rPr lang="en-GB" sz="2800" dirty="0" err="1" smtClean="0"/>
              <a:t>Varimax</a:t>
            </a:r>
            <a:r>
              <a:rPr lang="en-GB" sz="2800" dirty="0" smtClean="0"/>
              <a:t> rotation.</a:t>
            </a:r>
            <a:br>
              <a:rPr lang="en-GB" sz="2800" dirty="0" smtClean="0"/>
            </a:br>
            <a:r>
              <a:rPr lang="en-GB" sz="2800" dirty="0" smtClean="0"/>
              <a:t/>
            </a:r>
            <a:br>
              <a:rPr lang="en-GB" sz="2800" dirty="0" smtClean="0"/>
            </a:br>
            <a:r>
              <a:rPr lang="en-GB" sz="2800" dirty="0" smtClean="0"/>
              <a:t>This compared Q Sorts and showed which students had sorted their                             Q sorts in similar ways.  </a:t>
            </a:r>
            <a:br>
              <a:rPr lang="en-GB" sz="2800" dirty="0" smtClean="0"/>
            </a:br>
            <a:r>
              <a:rPr lang="en-GB" sz="2800" dirty="0" smtClean="0"/>
              <a:t/>
            </a:r>
            <a:br>
              <a:rPr lang="en-GB" sz="2800" dirty="0" smtClean="0"/>
            </a:br>
            <a:r>
              <a:rPr lang="en-GB" sz="2800" dirty="0" smtClean="0"/>
              <a:t>A four factor solution was deemed to best represent the data</a:t>
            </a:r>
            <a:endParaRPr lang="en-GB" sz="2800" dirty="0"/>
          </a:p>
        </p:txBody>
      </p:sp>
      <p:pic>
        <p:nvPicPr>
          <p:cNvPr id="7" name="Picture 5" descr="C:\Users\M\AppData\Local\Microsoft\Windows\INetCache\IE\8825HB8S\Alphabet-Letter-Q-3863-small[1].png"/>
          <p:cNvPicPr>
            <a:picLocks noChangeAspect="1" noChangeArrowheads="1"/>
          </p:cNvPicPr>
          <p:nvPr/>
        </p:nvPicPr>
        <p:blipFill>
          <a:blip r:embed="rId3" cstate="print"/>
          <a:srcRect/>
          <a:stretch>
            <a:fillRect/>
          </a:stretch>
        </p:blipFill>
        <p:spPr bwMode="auto">
          <a:xfrm>
            <a:off x="467544" y="548680"/>
            <a:ext cx="1887106" cy="223224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99592" y="548680"/>
            <a:ext cx="8064896"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Four viewpoints (factors) were identified</a:t>
            </a:r>
            <a:r>
              <a:rPr lang="en-GB" sz="2700" dirty="0" smtClean="0"/>
              <a:t>:</a:t>
            </a:r>
            <a:br>
              <a:rPr lang="en-GB" sz="2700" dirty="0" smtClean="0"/>
            </a:br>
            <a:r>
              <a:rPr lang="en-GB" sz="2700" dirty="0" smtClean="0"/>
              <a:t/>
            </a:r>
            <a:br>
              <a:rPr lang="en-GB" sz="2700" dirty="0" smtClean="0"/>
            </a:br>
            <a:r>
              <a:rPr lang="en-GB" sz="3600" b="1" dirty="0" smtClean="0"/>
              <a:t>A: Collaborative Learners</a:t>
            </a:r>
            <a:br>
              <a:rPr lang="en-GB" sz="3600" b="1" dirty="0" smtClean="0"/>
            </a:br>
            <a:r>
              <a:rPr lang="en-GB" sz="3600" b="1" dirty="0" smtClean="0"/>
              <a:t/>
            </a:r>
            <a:br>
              <a:rPr lang="en-GB" sz="3600" b="1" dirty="0" smtClean="0"/>
            </a:br>
            <a:r>
              <a:rPr lang="en-GB" sz="3600" b="1" dirty="0" smtClean="0"/>
              <a:t>B: Alienated Generalists</a:t>
            </a:r>
            <a:br>
              <a:rPr lang="en-GB" sz="3600" b="1" dirty="0" smtClean="0"/>
            </a:br>
            <a:r>
              <a:rPr lang="en-GB" sz="3600" b="1" dirty="0" smtClean="0"/>
              <a:t/>
            </a:r>
            <a:br>
              <a:rPr lang="en-GB" sz="3600" b="1" dirty="0" smtClean="0"/>
            </a:br>
            <a:r>
              <a:rPr lang="en-GB" sz="3600" b="1" dirty="0" smtClean="0"/>
              <a:t>C: Industry Driven</a:t>
            </a:r>
            <a:br>
              <a:rPr lang="en-GB" sz="3600" b="1" dirty="0" smtClean="0"/>
            </a:br>
            <a:r>
              <a:rPr lang="en-GB" sz="3600" b="1" dirty="0" smtClean="0"/>
              <a:t/>
            </a:r>
            <a:br>
              <a:rPr lang="en-GB" sz="3600" b="1" dirty="0" smtClean="0"/>
            </a:br>
            <a:r>
              <a:rPr lang="en-GB" sz="3600" b="1" dirty="0" smtClean="0"/>
              <a:t>D: Specialism Enthusiasts</a:t>
            </a:r>
            <a:br>
              <a:rPr lang="en-GB" sz="3600" b="1" dirty="0" smtClean="0"/>
            </a:br>
            <a:r>
              <a:rPr lang="en-GB" sz="2700" dirty="0" smtClean="0"/>
              <a:t/>
            </a:r>
            <a:br>
              <a:rPr lang="en-GB" sz="27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2064" name="Picture 16" descr="C:\Users\M\AppData\Local\Microsoft\Windows\INetCache\IE\8825HB8S\ls8_kids1[1].gif"/>
          <p:cNvPicPr>
            <a:picLocks noChangeAspect="1" noChangeArrowheads="1"/>
          </p:cNvPicPr>
          <p:nvPr/>
        </p:nvPicPr>
        <p:blipFill>
          <a:blip r:embed="rId3" cstate="print"/>
          <a:srcRect/>
          <a:stretch>
            <a:fillRect/>
          </a:stretch>
        </p:blipFill>
        <p:spPr bwMode="auto">
          <a:xfrm>
            <a:off x="5580112" y="1556792"/>
            <a:ext cx="1224136" cy="692862"/>
          </a:xfrm>
          <a:prstGeom prst="rect">
            <a:avLst/>
          </a:prstGeom>
          <a:noFill/>
        </p:spPr>
      </p:pic>
      <p:pic>
        <p:nvPicPr>
          <p:cNvPr id="1026" name="Picture 2" descr="C:\Users\M\AppData\Local\Microsoft\Windows\INetCache\IE\OJR300HK\separados-por-la-pared_2991424[1].jpg"/>
          <p:cNvPicPr>
            <a:picLocks noChangeAspect="1" noChangeArrowheads="1"/>
          </p:cNvPicPr>
          <p:nvPr/>
        </p:nvPicPr>
        <p:blipFill>
          <a:blip r:embed="rId4" cstate="print"/>
          <a:srcRect/>
          <a:stretch>
            <a:fillRect/>
          </a:stretch>
        </p:blipFill>
        <p:spPr bwMode="auto">
          <a:xfrm>
            <a:off x="5364088" y="2636912"/>
            <a:ext cx="1152128" cy="864096"/>
          </a:xfrm>
          <a:prstGeom prst="rect">
            <a:avLst/>
          </a:prstGeom>
          <a:noFill/>
        </p:spPr>
      </p:pic>
      <p:pic>
        <p:nvPicPr>
          <p:cNvPr id="1042" name="Picture 18" descr="C:\Users\M\AppData\Local\Microsoft\Windows\INetCache\IE\8825HB8S\Film-Directors-Chair[1].gif"/>
          <p:cNvPicPr>
            <a:picLocks noChangeAspect="1" noChangeArrowheads="1"/>
          </p:cNvPicPr>
          <p:nvPr/>
        </p:nvPicPr>
        <p:blipFill>
          <a:blip r:embed="rId5" cstate="print"/>
          <a:srcRect/>
          <a:stretch>
            <a:fillRect/>
          </a:stretch>
        </p:blipFill>
        <p:spPr bwMode="auto">
          <a:xfrm>
            <a:off x="4283968" y="3573016"/>
            <a:ext cx="961427" cy="864096"/>
          </a:xfrm>
          <a:prstGeom prst="rect">
            <a:avLst/>
          </a:prstGeom>
          <a:noFill/>
        </p:spPr>
      </p:pic>
      <p:pic>
        <p:nvPicPr>
          <p:cNvPr id="1075" name="Picture 51" descr="C:\Users\M\AppData\Local\Microsoft\Windows\INetCache\IE\OJR300HK\tigretones13[1].jpg"/>
          <p:cNvPicPr>
            <a:picLocks noChangeAspect="1" noChangeArrowheads="1"/>
          </p:cNvPicPr>
          <p:nvPr/>
        </p:nvPicPr>
        <p:blipFill>
          <a:blip r:embed="rId6" cstate="print"/>
          <a:srcRect/>
          <a:stretch>
            <a:fillRect/>
          </a:stretch>
        </p:blipFill>
        <p:spPr bwMode="auto">
          <a:xfrm>
            <a:off x="5652120" y="4509120"/>
            <a:ext cx="680341" cy="1093081"/>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555776" y="548680"/>
            <a:ext cx="6408712"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b="1" dirty="0" smtClean="0"/>
              <a:t>Collaborative Learners </a:t>
            </a:r>
            <a:r>
              <a:rPr lang="en-GB" sz="3100" dirty="0" smtClean="0"/>
              <a:t/>
            </a:r>
            <a:br>
              <a:rPr lang="en-GB" sz="3100" dirty="0" smtClean="0"/>
            </a:br>
            <a:r>
              <a:rPr lang="en-GB" sz="3100" dirty="0" smtClean="0"/>
              <a:t>6 male and 5 female students</a:t>
            </a:r>
            <a:br>
              <a:rPr lang="en-GB" sz="3100" dirty="0" smtClean="0"/>
            </a:br>
            <a:r>
              <a:rPr lang="en-GB" sz="3100" dirty="0" smtClean="0"/>
              <a:t/>
            </a:r>
            <a:br>
              <a:rPr lang="en-GB" sz="3100" dirty="0" smtClean="0"/>
            </a:br>
            <a:r>
              <a:rPr lang="en-GB" sz="3100" dirty="0" smtClean="0"/>
              <a:t>Collaborators – get along – no power issues – better friends outside specialism </a:t>
            </a:r>
            <a:br>
              <a:rPr lang="en-GB" sz="3100" dirty="0" smtClean="0"/>
            </a:br>
            <a:r>
              <a:rPr lang="en-GB" sz="3100" dirty="0" smtClean="0"/>
              <a:t>Storytellers</a:t>
            </a:r>
            <a:br>
              <a:rPr lang="en-GB" sz="3100" dirty="0" smtClean="0"/>
            </a:br>
            <a:r>
              <a:rPr lang="en-GB" sz="3100" dirty="0" smtClean="0"/>
              <a:t>Tutors matter – have most interaction</a:t>
            </a:r>
            <a:br>
              <a:rPr lang="en-GB" sz="3100" dirty="0" smtClean="0"/>
            </a:br>
            <a:r>
              <a:rPr lang="en-GB" sz="3100" dirty="0" smtClean="0"/>
              <a:t>Most satisfied with specialism choices </a:t>
            </a:r>
            <a:br>
              <a:rPr lang="en-GB" sz="3100" dirty="0" smtClean="0"/>
            </a:br>
            <a:r>
              <a:rPr lang="en-GB" sz="3100" dirty="0" smtClean="0"/>
              <a:t>Value formal learning and learning for its own sake – would study for an MA</a:t>
            </a:r>
            <a:br>
              <a:rPr lang="en-GB" sz="3100" dirty="0" smtClean="0"/>
            </a:br>
            <a:r>
              <a:rPr lang="en-GB" sz="3100" dirty="0" smtClean="0"/>
              <a:t>Value specialising </a:t>
            </a:r>
            <a:br>
              <a:rPr lang="en-GB" sz="3100" dirty="0" smtClean="0"/>
            </a:br>
            <a:r>
              <a:rPr lang="en-GB" sz="3100" dirty="0" smtClean="0"/>
              <a:t>Most realistic about future employment – would be runners</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4" name="Picture 16" descr="C:\Users\M\AppData\Local\Microsoft\Windows\INetCache\IE\8825HB8S\ls8_kids1[1].gif"/>
          <p:cNvPicPr>
            <a:picLocks noChangeAspect="1" noChangeArrowheads="1"/>
          </p:cNvPicPr>
          <p:nvPr/>
        </p:nvPicPr>
        <p:blipFill>
          <a:blip r:embed="rId3" cstate="print"/>
          <a:srcRect/>
          <a:stretch>
            <a:fillRect/>
          </a:stretch>
        </p:blipFill>
        <p:spPr bwMode="auto">
          <a:xfrm>
            <a:off x="323528" y="2852936"/>
            <a:ext cx="1800200" cy="1018914"/>
          </a:xfrm>
          <a:prstGeom prst="rect">
            <a:avLst/>
          </a:prstGeom>
          <a:noFill/>
        </p:spPr>
      </p:pic>
      <p:sp>
        <p:nvSpPr>
          <p:cNvPr id="7" name="Right Arrow 6"/>
          <p:cNvSpPr/>
          <p:nvPr/>
        </p:nvSpPr>
        <p:spPr>
          <a:xfrm>
            <a:off x="2267744" y="220486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267744" y="386104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267744" y="350100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267744" y="4293096"/>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2267744" y="558924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2267744" y="306896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ight Arrow 15"/>
          <p:cNvSpPr/>
          <p:nvPr/>
        </p:nvSpPr>
        <p:spPr>
          <a:xfrm>
            <a:off x="2267744" y="5157192"/>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555776" y="548680"/>
            <a:ext cx="6408712"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b="1" dirty="0" smtClean="0"/>
              <a:t>Alienated Generalists </a:t>
            </a:r>
            <a:br>
              <a:rPr lang="en-GB" sz="3100" b="1" dirty="0" smtClean="0"/>
            </a:br>
            <a:r>
              <a:rPr lang="en-GB" sz="3100" dirty="0" smtClean="0"/>
              <a:t>3 male and 2 female students</a:t>
            </a:r>
            <a:br>
              <a:rPr lang="en-GB" sz="3100" dirty="0" smtClean="0"/>
            </a:br>
            <a:r>
              <a:rPr lang="en-GB" sz="3100" dirty="0" smtClean="0"/>
              <a:t/>
            </a:r>
            <a:br>
              <a:rPr lang="en-GB" sz="3100" dirty="0" smtClean="0"/>
            </a:br>
            <a:r>
              <a:rPr lang="en-GB" sz="3100" dirty="0" smtClean="0"/>
              <a:t>Anti-specialising, pro being generalists</a:t>
            </a:r>
            <a:br>
              <a:rPr lang="en-GB" sz="3100" dirty="0" smtClean="0"/>
            </a:br>
            <a:r>
              <a:rPr lang="en-GB" sz="3100" dirty="0" smtClean="0"/>
              <a:t>Specialising narrows job opportunities</a:t>
            </a:r>
            <a:br>
              <a:rPr lang="en-GB" sz="3100" dirty="0" smtClean="0"/>
            </a:br>
            <a:r>
              <a:rPr lang="en-GB" sz="3100" dirty="0" smtClean="0"/>
              <a:t>Collaboration needs to be taught more</a:t>
            </a:r>
            <a:br>
              <a:rPr lang="en-GB" sz="3100" dirty="0" smtClean="0"/>
            </a:br>
            <a:r>
              <a:rPr lang="en-GB" sz="3100" dirty="0" smtClean="0"/>
              <a:t>Students need to understand the other </a:t>
            </a:r>
            <a:r>
              <a:rPr lang="en-GB" sz="3100" dirty="0" err="1" smtClean="0"/>
              <a:t>specialisms</a:t>
            </a:r>
            <a:r>
              <a:rPr lang="en-GB" sz="3100" dirty="0" smtClean="0"/>
              <a:t/>
            </a:r>
            <a:br>
              <a:rPr lang="en-GB" sz="3100" dirty="0" smtClean="0"/>
            </a:br>
            <a:r>
              <a:rPr lang="en-GB" sz="3100" dirty="0" smtClean="0"/>
              <a:t>Power issues – some roles have too much</a:t>
            </a:r>
            <a:br>
              <a:rPr lang="en-GB" sz="3100" dirty="0" smtClean="0"/>
            </a:br>
            <a:r>
              <a:rPr lang="en-GB" sz="3100" dirty="0" smtClean="0"/>
              <a:t>Tutors have negative attitude to other </a:t>
            </a:r>
            <a:r>
              <a:rPr lang="en-GB" sz="3100" dirty="0" err="1" smtClean="0"/>
              <a:t>specialisms</a:t>
            </a:r>
            <a:r>
              <a:rPr lang="en-GB" sz="3100" dirty="0" smtClean="0"/>
              <a:t/>
            </a:r>
            <a:br>
              <a:rPr lang="en-GB" sz="3100" dirty="0" smtClean="0"/>
            </a:br>
            <a:r>
              <a:rPr lang="en-GB" sz="3100" dirty="0" smtClean="0"/>
              <a:t>Studying MA or starting as runners not seen as an option</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4" name="Picture 2" descr="C:\Users\M\AppData\Local\Microsoft\Windows\INetCache\IE\OJR300HK\separados-por-la-pared_2991424[1].jpg"/>
          <p:cNvPicPr>
            <a:picLocks noChangeAspect="1" noChangeArrowheads="1"/>
          </p:cNvPicPr>
          <p:nvPr/>
        </p:nvPicPr>
        <p:blipFill>
          <a:blip r:embed="rId3" cstate="print"/>
          <a:srcRect/>
          <a:stretch>
            <a:fillRect/>
          </a:stretch>
        </p:blipFill>
        <p:spPr bwMode="auto">
          <a:xfrm>
            <a:off x="323528" y="2708920"/>
            <a:ext cx="1728192" cy="1296144"/>
          </a:xfrm>
          <a:prstGeom prst="rect">
            <a:avLst/>
          </a:prstGeom>
          <a:noFill/>
        </p:spPr>
      </p:pic>
      <p:sp>
        <p:nvSpPr>
          <p:cNvPr id="5" name="Right Arrow 4"/>
          <p:cNvSpPr/>
          <p:nvPr/>
        </p:nvSpPr>
        <p:spPr>
          <a:xfrm>
            <a:off x="2267744" y="220486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2267744" y="2636912"/>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267744" y="306896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267744" y="350100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2267744" y="472514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267744" y="4293096"/>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2267744" y="558924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555776" y="548680"/>
            <a:ext cx="6408712"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b="1" dirty="0" smtClean="0"/>
              <a:t>Industry Driven</a:t>
            </a:r>
            <a:r>
              <a:rPr lang="en-GB" sz="3100" dirty="0" smtClean="0"/>
              <a:t/>
            </a:r>
            <a:br>
              <a:rPr lang="en-GB" sz="3100" dirty="0" smtClean="0"/>
            </a:br>
            <a:r>
              <a:rPr lang="en-GB" sz="3100" dirty="0" smtClean="0"/>
              <a:t>5 male and 1 female student</a:t>
            </a:r>
            <a:br>
              <a:rPr lang="en-GB" sz="3100" dirty="0" smtClean="0"/>
            </a:br>
            <a:r>
              <a:rPr lang="en-GB" sz="3100" dirty="0" smtClean="0"/>
              <a:t/>
            </a:r>
            <a:br>
              <a:rPr lang="en-GB" sz="3100" dirty="0" smtClean="0"/>
            </a:br>
            <a:r>
              <a:rPr lang="en-GB" sz="3100" dirty="0" smtClean="0"/>
              <a:t>Highly competitive</a:t>
            </a:r>
            <a:br>
              <a:rPr lang="en-GB" sz="3100" dirty="0" smtClean="0"/>
            </a:br>
            <a:r>
              <a:rPr lang="en-GB" sz="3100" dirty="0" smtClean="0"/>
              <a:t>See things in terms of the industry </a:t>
            </a:r>
            <a:br>
              <a:rPr lang="en-GB" sz="3100" dirty="0" smtClean="0"/>
            </a:br>
            <a:r>
              <a:rPr lang="en-GB" sz="3100" dirty="0" smtClean="0"/>
              <a:t>Better friends in same specialism</a:t>
            </a:r>
            <a:br>
              <a:rPr lang="en-GB" sz="3100" dirty="0" smtClean="0"/>
            </a:br>
            <a:r>
              <a:rPr lang="en-GB" sz="3100" dirty="0" smtClean="0"/>
              <a:t>Specialising gets you work</a:t>
            </a:r>
            <a:br>
              <a:rPr lang="en-GB" sz="3100" dirty="0" smtClean="0"/>
            </a:br>
            <a:r>
              <a:rPr lang="en-GB" sz="3100" dirty="0" smtClean="0"/>
              <a:t>Very little interest in learning about other </a:t>
            </a:r>
            <a:r>
              <a:rPr lang="en-GB" sz="3100" dirty="0" err="1" smtClean="0"/>
              <a:t>specialisms</a:t>
            </a:r>
            <a:r>
              <a:rPr lang="en-GB" sz="3100" dirty="0" smtClean="0"/>
              <a:t/>
            </a:r>
            <a:br>
              <a:rPr lang="en-GB" sz="3100" dirty="0" smtClean="0"/>
            </a:br>
            <a:r>
              <a:rPr lang="en-GB" sz="3100" dirty="0" smtClean="0"/>
              <a:t>Everything learned mainly self-taught</a:t>
            </a:r>
            <a:br>
              <a:rPr lang="en-GB" sz="3100" dirty="0" smtClean="0"/>
            </a:br>
            <a:r>
              <a:rPr lang="en-GB" sz="3100" dirty="0" smtClean="0"/>
              <a:t>Ambivalent towards tutors</a:t>
            </a:r>
            <a:br>
              <a:rPr lang="en-GB" sz="3100" dirty="0" smtClean="0"/>
            </a:br>
            <a:r>
              <a:rPr lang="en-GB" sz="3100" dirty="0" smtClean="0"/>
              <a:t>Will leave with proper skills</a:t>
            </a:r>
            <a:br>
              <a:rPr lang="en-GB" sz="3100" dirty="0" smtClean="0"/>
            </a:br>
            <a:r>
              <a:rPr lang="en-GB" sz="3100" dirty="0" smtClean="0"/>
              <a:t>Would not start out as runners</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4" name="Picture 18" descr="C:\Users\M\AppData\Local\Microsoft\Windows\INetCache\IE\8825HB8S\Film-Directors-Chair[1].gif"/>
          <p:cNvPicPr>
            <a:picLocks noChangeAspect="1" noChangeArrowheads="1"/>
          </p:cNvPicPr>
          <p:nvPr/>
        </p:nvPicPr>
        <p:blipFill>
          <a:blip r:embed="rId3" cstate="print"/>
          <a:srcRect/>
          <a:stretch>
            <a:fillRect/>
          </a:stretch>
        </p:blipFill>
        <p:spPr bwMode="auto">
          <a:xfrm>
            <a:off x="523330" y="2852936"/>
            <a:ext cx="1384374" cy="1244225"/>
          </a:xfrm>
          <a:prstGeom prst="rect">
            <a:avLst/>
          </a:prstGeom>
          <a:noFill/>
        </p:spPr>
      </p:pic>
      <p:sp>
        <p:nvSpPr>
          <p:cNvPr id="5" name="Right Arrow 4"/>
          <p:cNvSpPr/>
          <p:nvPr/>
        </p:nvSpPr>
        <p:spPr>
          <a:xfrm>
            <a:off x="2267744" y="220486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2267744" y="256490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267744" y="2996952"/>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267744" y="342900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2267744" y="472514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267744" y="386104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2267744" y="558924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2267744" y="5157192"/>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ight Arrow 13"/>
          <p:cNvSpPr/>
          <p:nvPr/>
        </p:nvSpPr>
        <p:spPr>
          <a:xfrm>
            <a:off x="2267744" y="602128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555776" y="548680"/>
            <a:ext cx="6408712"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b="1" dirty="0" smtClean="0"/>
              <a:t>Specialism Enthusiasts</a:t>
            </a:r>
            <a:r>
              <a:rPr lang="en-GB" sz="3100" dirty="0" smtClean="0"/>
              <a:t/>
            </a:r>
            <a:br>
              <a:rPr lang="en-GB" sz="3100" dirty="0" smtClean="0"/>
            </a:br>
            <a:r>
              <a:rPr lang="en-GB" sz="3100" dirty="0" smtClean="0"/>
              <a:t>6 male and 1 female student</a:t>
            </a:r>
            <a:br>
              <a:rPr lang="en-GB" sz="3100" dirty="0" smtClean="0"/>
            </a:br>
            <a:r>
              <a:rPr lang="en-GB" sz="3100" dirty="0" smtClean="0"/>
              <a:t/>
            </a:r>
            <a:br>
              <a:rPr lang="en-GB" sz="3100" dirty="0" smtClean="0"/>
            </a:br>
            <a:r>
              <a:rPr lang="en-GB" sz="3100" dirty="0" smtClean="0"/>
              <a:t>Storytellers</a:t>
            </a:r>
            <a:br>
              <a:rPr lang="en-GB" sz="3100" dirty="0" smtClean="0"/>
            </a:br>
            <a:r>
              <a:rPr lang="en-GB" sz="3100" dirty="0" smtClean="0"/>
              <a:t>Very interested in specialising phenomenon; as means to tell stories and share their ideas</a:t>
            </a:r>
            <a:br>
              <a:rPr lang="en-GB" sz="3100" dirty="0" smtClean="0"/>
            </a:br>
            <a:r>
              <a:rPr lang="en-GB" sz="3100" dirty="0" err="1" smtClean="0"/>
              <a:t>Specialisms</a:t>
            </a:r>
            <a:r>
              <a:rPr lang="en-GB" sz="3100" dirty="0" smtClean="0"/>
              <a:t> generate hierarchies </a:t>
            </a:r>
            <a:br>
              <a:rPr lang="en-GB" sz="3100" dirty="0" smtClean="0"/>
            </a:br>
            <a:r>
              <a:rPr lang="en-GB" sz="3100" dirty="0" smtClean="0"/>
              <a:t>Stated there are gender inequalities</a:t>
            </a:r>
            <a:br>
              <a:rPr lang="en-GB" sz="3100" dirty="0" smtClean="0"/>
            </a:br>
            <a:r>
              <a:rPr lang="en-GB" sz="3100" dirty="0" smtClean="0"/>
              <a:t>Critical of film industry culture</a:t>
            </a:r>
            <a:br>
              <a:rPr lang="en-GB" sz="3100" dirty="0" smtClean="0"/>
            </a:br>
            <a:r>
              <a:rPr lang="en-GB" sz="3100" dirty="0" smtClean="0"/>
              <a:t>Had the least interaction with tutors</a:t>
            </a:r>
            <a:br>
              <a:rPr lang="en-GB" sz="3100" dirty="0" smtClean="0"/>
            </a:br>
            <a:r>
              <a:rPr lang="en-GB" sz="3100" dirty="0" smtClean="0"/>
              <a:t>Want to make specialism choices again</a:t>
            </a:r>
            <a:br>
              <a:rPr lang="en-GB" sz="3100" dirty="0" smtClean="0"/>
            </a:br>
            <a:r>
              <a:rPr lang="en-GB" sz="3100" dirty="0" smtClean="0"/>
              <a:t>Further post-grad studies not an option</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5" name="Picture 51" descr="C:\Users\M\AppData\Local\Microsoft\Windows\INetCache\IE\OJR300HK\tigretones13[1].jpg"/>
          <p:cNvPicPr>
            <a:picLocks noChangeAspect="1" noChangeArrowheads="1"/>
          </p:cNvPicPr>
          <p:nvPr/>
        </p:nvPicPr>
        <p:blipFill>
          <a:blip r:embed="rId3" cstate="print"/>
          <a:srcRect/>
          <a:stretch>
            <a:fillRect/>
          </a:stretch>
        </p:blipFill>
        <p:spPr bwMode="auto">
          <a:xfrm>
            <a:off x="827584" y="2636912"/>
            <a:ext cx="1040381" cy="1671546"/>
          </a:xfrm>
          <a:prstGeom prst="rect">
            <a:avLst/>
          </a:prstGeom>
          <a:noFill/>
        </p:spPr>
      </p:pic>
      <p:sp>
        <p:nvSpPr>
          <p:cNvPr id="4" name="Right Arrow 3"/>
          <p:cNvSpPr/>
          <p:nvPr/>
        </p:nvSpPr>
        <p:spPr>
          <a:xfrm>
            <a:off x="2267744" y="206084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2267744" y="5013176"/>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a:off x="2267744" y="544522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a:off x="2267744" y="5805264"/>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a:off x="2267744" y="3717032"/>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a:off x="2267744" y="458112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2267744" y="2420888"/>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a:off x="2267744" y="4149080"/>
            <a:ext cx="288032"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9552" y="548680"/>
            <a:ext cx="8280920" cy="5832648"/>
          </a:xfrm>
          <a:solidFill>
            <a:srgbClr val="F8EDEC"/>
          </a:solidFill>
        </p:spPr>
        <p:txBody>
          <a:bodyPr>
            <a:normAutofit fontScale="90000"/>
          </a:bodyPr>
          <a:lstStyle/>
          <a:p>
            <a:pPr algn="l">
              <a:buFont typeface="Arial" pitchFamily="34" charset="0"/>
              <a:buChar char="•"/>
            </a:pP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b="1" dirty="0" smtClean="0"/>
              <a:t>Points of consensus</a:t>
            </a:r>
            <a:r>
              <a:rPr lang="en-GB" sz="3100" dirty="0" smtClean="0"/>
              <a:t/>
            </a:r>
            <a:br>
              <a:rPr lang="en-GB" sz="3100" dirty="0" smtClean="0"/>
            </a:br>
            <a:r>
              <a:rPr lang="en-GB" sz="3100" dirty="0" smtClean="0"/>
              <a:t/>
            </a:r>
            <a:br>
              <a:rPr lang="en-GB" sz="3100" dirty="0" smtClean="0"/>
            </a:br>
            <a:r>
              <a:rPr lang="en-GB" sz="3100" dirty="0" smtClean="0"/>
              <a:t>All factor viewpoints showed some consensus:</a:t>
            </a:r>
            <a:br>
              <a:rPr lang="en-GB" sz="3100" dirty="0" smtClean="0"/>
            </a:br>
            <a:r>
              <a:rPr lang="en-GB" sz="3100" dirty="0" smtClean="0"/>
              <a:t/>
            </a:r>
            <a:br>
              <a:rPr lang="en-GB" sz="3100" dirty="0" smtClean="0"/>
            </a:br>
            <a:r>
              <a:rPr lang="en-GB" sz="3100" dirty="0" smtClean="0"/>
              <a:t>Filmmaking is teamwork.</a:t>
            </a:r>
            <a:br>
              <a:rPr lang="en-GB" sz="3100" dirty="0" smtClean="0"/>
            </a:br>
            <a:r>
              <a:rPr lang="en-GB" sz="3100" dirty="0" smtClean="0"/>
              <a:t>Course does not need to be more specialised.</a:t>
            </a:r>
            <a:br>
              <a:rPr lang="en-GB" sz="3100" dirty="0" smtClean="0"/>
            </a:br>
            <a:r>
              <a:rPr lang="en-GB" sz="3100" dirty="0" smtClean="0"/>
              <a:t>Tutors did not force students to choose their </a:t>
            </a:r>
            <a:r>
              <a:rPr lang="en-GB" sz="3100" dirty="0" err="1" smtClean="0"/>
              <a:t>specialisms</a:t>
            </a:r>
            <a:r>
              <a:rPr lang="en-GB" sz="3100" dirty="0" smtClean="0"/>
              <a:t>.</a:t>
            </a:r>
            <a:br>
              <a:rPr lang="en-GB" sz="3100" dirty="0" smtClean="0"/>
            </a:br>
            <a:r>
              <a:rPr lang="en-GB" sz="3100" dirty="0" smtClean="0"/>
              <a:t>All expected, to different degrees, to start out higher up than just runners. </a:t>
            </a:r>
            <a:br>
              <a:rPr lang="en-GB" sz="3100" dirty="0" smtClean="0"/>
            </a:br>
            <a:r>
              <a:rPr lang="en-GB" sz="3100" dirty="0" smtClean="0"/>
              <a:t>Tutors have some sort of role in the </a:t>
            </a:r>
            <a:r>
              <a:rPr lang="en-GB" sz="3100" dirty="0" err="1" smtClean="0"/>
              <a:t>specialisms</a:t>
            </a:r>
            <a:r>
              <a:rPr lang="en-GB" sz="3100" dirty="0" smtClean="0"/>
              <a:t>.</a:t>
            </a:r>
            <a:br>
              <a:rPr lang="en-GB" sz="3100" dirty="0" smtClean="0"/>
            </a:br>
            <a:r>
              <a:rPr lang="en-GB" sz="3100" dirty="0" smtClean="0"/>
              <a:t/>
            </a:r>
            <a:br>
              <a:rPr lang="en-GB" sz="3100" dirty="0" smtClean="0"/>
            </a:br>
            <a:r>
              <a:rPr lang="en-GB" sz="3100" dirty="0" smtClean="0"/>
              <a:t>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7" name="Picture 51" descr="C:\Users\M\AppData\Local\Microsoft\Windows\INetCache\IE\OJR300HK\tigretones13[1].jpg"/>
          <p:cNvPicPr>
            <a:picLocks noChangeAspect="1" noChangeArrowheads="1"/>
          </p:cNvPicPr>
          <p:nvPr/>
        </p:nvPicPr>
        <p:blipFill>
          <a:blip r:embed="rId3" cstate="print"/>
          <a:srcRect/>
          <a:stretch>
            <a:fillRect/>
          </a:stretch>
        </p:blipFill>
        <p:spPr bwMode="auto">
          <a:xfrm>
            <a:off x="7956376" y="764704"/>
            <a:ext cx="520191" cy="835773"/>
          </a:xfrm>
          <a:prstGeom prst="rect">
            <a:avLst/>
          </a:prstGeom>
          <a:noFill/>
        </p:spPr>
      </p:pic>
      <p:pic>
        <p:nvPicPr>
          <p:cNvPr id="8" name="Picture 18" descr="C:\Users\M\AppData\Local\Microsoft\Windows\INetCache\IE\8825HB8S\Film-Directors-Chair[1].gif"/>
          <p:cNvPicPr>
            <a:picLocks noChangeAspect="1" noChangeArrowheads="1"/>
          </p:cNvPicPr>
          <p:nvPr/>
        </p:nvPicPr>
        <p:blipFill>
          <a:blip r:embed="rId4" cstate="print"/>
          <a:srcRect/>
          <a:stretch>
            <a:fillRect/>
          </a:stretch>
        </p:blipFill>
        <p:spPr bwMode="auto">
          <a:xfrm>
            <a:off x="7092280" y="908720"/>
            <a:ext cx="648072" cy="582464"/>
          </a:xfrm>
          <a:prstGeom prst="rect">
            <a:avLst/>
          </a:prstGeom>
          <a:noFill/>
        </p:spPr>
      </p:pic>
      <p:pic>
        <p:nvPicPr>
          <p:cNvPr id="9" name="Picture 2" descr="C:\Users\M\AppData\Local\Microsoft\Windows\INetCache\IE\OJR300HK\separados-por-la-pared_2991424[1].jpg"/>
          <p:cNvPicPr>
            <a:picLocks noChangeAspect="1" noChangeArrowheads="1"/>
          </p:cNvPicPr>
          <p:nvPr/>
        </p:nvPicPr>
        <p:blipFill>
          <a:blip r:embed="rId5" cstate="print"/>
          <a:srcRect/>
          <a:stretch>
            <a:fillRect/>
          </a:stretch>
        </p:blipFill>
        <p:spPr bwMode="auto">
          <a:xfrm>
            <a:off x="6012160" y="908720"/>
            <a:ext cx="864096" cy="648072"/>
          </a:xfrm>
          <a:prstGeom prst="rect">
            <a:avLst/>
          </a:prstGeom>
          <a:noFill/>
        </p:spPr>
      </p:pic>
      <p:pic>
        <p:nvPicPr>
          <p:cNvPr id="10" name="Picture 16" descr="C:\Users\M\AppData\Local\Microsoft\Windows\INetCache\IE\8825HB8S\ls8_kids1[1].gif"/>
          <p:cNvPicPr>
            <a:picLocks noChangeAspect="1" noChangeArrowheads="1"/>
          </p:cNvPicPr>
          <p:nvPr/>
        </p:nvPicPr>
        <p:blipFill>
          <a:blip r:embed="rId6" cstate="print"/>
          <a:srcRect/>
          <a:stretch>
            <a:fillRect/>
          </a:stretch>
        </p:blipFill>
        <p:spPr bwMode="auto">
          <a:xfrm>
            <a:off x="4716016" y="908720"/>
            <a:ext cx="1080121" cy="611349"/>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9552" y="548680"/>
            <a:ext cx="8280920"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b="1" dirty="0" smtClean="0"/>
              <a:t>Points of disagreement</a:t>
            </a:r>
            <a:r>
              <a:rPr lang="en-GB" sz="3100" dirty="0" smtClean="0"/>
              <a:t/>
            </a:r>
            <a:br>
              <a:rPr lang="en-GB" sz="3100" dirty="0" smtClean="0"/>
            </a:br>
            <a:r>
              <a:rPr lang="en-GB" sz="3100" dirty="0" smtClean="0"/>
              <a:t/>
            </a:r>
            <a:br>
              <a:rPr lang="en-GB" sz="3100" dirty="0" smtClean="0"/>
            </a:br>
            <a:r>
              <a:rPr lang="en-GB" sz="3100" b="1" dirty="0" smtClean="0"/>
              <a:t>Specialism Enthusiasts </a:t>
            </a:r>
            <a:r>
              <a:rPr lang="en-GB" sz="3100" dirty="0" smtClean="0"/>
              <a:t>felt strongly there were issues around gender imbalance, </a:t>
            </a:r>
            <a:r>
              <a:rPr lang="en-GB" sz="3100" b="1" dirty="0" smtClean="0"/>
              <a:t>Alienated Generalists </a:t>
            </a:r>
            <a:r>
              <a:rPr lang="en-GB" sz="3100" dirty="0" smtClean="0"/>
              <a:t>acknowledged this but did not feel it was a problem.</a:t>
            </a:r>
            <a:br>
              <a:rPr lang="en-GB" sz="3100" dirty="0" smtClean="0"/>
            </a:br>
            <a:r>
              <a:rPr lang="en-GB" sz="3100" dirty="0" smtClean="0"/>
              <a:t/>
            </a:r>
            <a:br>
              <a:rPr lang="en-GB" sz="3100" dirty="0" smtClean="0"/>
            </a:br>
            <a:r>
              <a:rPr lang="en-GB" sz="3100" dirty="0" smtClean="0"/>
              <a:t>Only </a:t>
            </a:r>
            <a:r>
              <a:rPr lang="en-GB" sz="3100" b="1" dirty="0" smtClean="0"/>
              <a:t>Alienated Generalists </a:t>
            </a:r>
            <a:r>
              <a:rPr lang="en-GB" sz="3100" dirty="0" smtClean="0"/>
              <a:t>and </a:t>
            </a:r>
            <a:r>
              <a:rPr lang="en-GB" sz="3100" b="1" dirty="0" smtClean="0"/>
              <a:t>Specialism Enthusiasts </a:t>
            </a:r>
            <a:r>
              <a:rPr lang="en-GB" sz="3100" dirty="0" smtClean="0"/>
              <a:t>believed strongly that </a:t>
            </a:r>
            <a:r>
              <a:rPr lang="en-GB" sz="3100" i="1" dirty="0" smtClean="0"/>
              <a:t>Documentary is outcast specialism.</a:t>
            </a: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9552" y="548680"/>
            <a:ext cx="8280920" cy="5832648"/>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b="1" dirty="0" smtClean="0"/>
              <a:t>Points of disagreement</a:t>
            </a:r>
            <a:r>
              <a:rPr lang="en-GB" sz="3100" dirty="0" smtClean="0"/>
              <a:t/>
            </a:r>
            <a:br>
              <a:rPr lang="en-GB" sz="3100" dirty="0" smtClean="0"/>
            </a:br>
            <a:r>
              <a:rPr lang="en-GB" sz="3100" dirty="0" smtClean="0"/>
              <a:t/>
            </a:r>
            <a:br>
              <a:rPr lang="en-GB" sz="3100" dirty="0" smtClean="0"/>
            </a:br>
            <a:r>
              <a:rPr lang="en-GB" sz="3100" b="1" dirty="0" smtClean="0"/>
              <a:t>Collaborative Learners </a:t>
            </a:r>
            <a:r>
              <a:rPr lang="en-GB" sz="3100" dirty="0" smtClean="0"/>
              <a:t>valued formal teaching but </a:t>
            </a:r>
            <a:r>
              <a:rPr lang="en-GB" sz="3100" b="1" dirty="0" smtClean="0"/>
              <a:t>Industry Driven </a:t>
            </a:r>
            <a:r>
              <a:rPr lang="en-GB" sz="3100" dirty="0" smtClean="0"/>
              <a:t>stated being self-taught.</a:t>
            </a:r>
            <a:br>
              <a:rPr lang="en-GB" sz="3100" dirty="0" smtClean="0"/>
            </a:br>
            <a:r>
              <a:rPr lang="en-GB" sz="3100" dirty="0" smtClean="0"/>
              <a:t/>
            </a:r>
            <a:br>
              <a:rPr lang="en-GB" sz="3100" dirty="0" smtClean="0"/>
            </a:br>
            <a:r>
              <a:rPr lang="en-GB" sz="3100" b="1" dirty="0" smtClean="0"/>
              <a:t>Alienated Generalists </a:t>
            </a:r>
            <a:r>
              <a:rPr lang="en-GB" sz="3100" dirty="0" smtClean="0"/>
              <a:t>said specialising narrows job opportunities and does not get you ready for the industry – rest disagreed.</a:t>
            </a:r>
            <a:br>
              <a:rPr lang="en-GB" sz="3100" dirty="0" smtClean="0"/>
            </a:br>
            <a:r>
              <a:rPr lang="en-GB" sz="3100" dirty="0" smtClean="0"/>
              <a:t/>
            </a:r>
            <a:br>
              <a:rPr lang="en-GB" sz="3100" dirty="0" smtClean="0"/>
            </a:br>
            <a:r>
              <a:rPr lang="en-GB" sz="3100" b="1" dirty="0" smtClean="0"/>
              <a:t>Alienated Generalists </a:t>
            </a:r>
            <a:r>
              <a:rPr lang="en-GB" sz="3100" dirty="0" smtClean="0"/>
              <a:t>said the big problem is they don’t know enough about each other’s jobs – rest disagreed.</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83768" y="692696"/>
            <a:ext cx="6336704" cy="3096343"/>
          </a:xfrm>
        </p:spPr>
        <p:txBody>
          <a:bodyPr>
            <a:normAutofit/>
          </a:bodyPr>
          <a:lstStyle/>
          <a:p>
            <a:r>
              <a:rPr lang="en-GB" i="1" dirty="0" smtClean="0"/>
              <a:t/>
            </a:r>
            <a:br>
              <a:rPr lang="en-GB" i="1" dirty="0" smtClean="0"/>
            </a:br>
            <a:r>
              <a:rPr lang="en-GB" i="1" dirty="0" smtClean="0"/>
              <a:t/>
            </a:r>
            <a:br>
              <a:rPr lang="en-GB" i="1" dirty="0" smtClean="0"/>
            </a:br>
            <a:endParaRPr lang="en-GB" dirty="0"/>
          </a:p>
        </p:txBody>
      </p:sp>
      <p:sp>
        <p:nvSpPr>
          <p:cNvPr id="1026" name="Film"/>
          <p:cNvSpPr>
            <a:spLocks noEditPoints="1" noChangeArrowheads="1"/>
          </p:cNvSpPr>
          <p:nvPr/>
        </p:nvSpPr>
        <p:spPr bwMode="auto">
          <a:xfrm>
            <a:off x="467544" y="54868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1027" name="Film"/>
          <p:cNvSpPr>
            <a:spLocks noEditPoints="1" noChangeArrowheads="1"/>
          </p:cNvSpPr>
          <p:nvPr/>
        </p:nvSpPr>
        <p:spPr bwMode="auto">
          <a:xfrm>
            <a:off x="467544" y="342900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dirty="0"/>
          </a:p>
        </p:txBody>
      </p:sp>
      <p:sp>
        <p:nvSpPr>
          <p:cNvPr id="6" name="TextBox 5"/>
          <p:cNvSpPr txBox="1"/>
          <p:nvPr/>
        </p:nvSpPr>
        <p:spPr>
          <a:xfrm>
            <a:off x="2915816" y="476672"/>
            <a:ext cx="5544616" cy="6555641"/>
          </a:xfrm>
          <a:prstGeom prst="rect">
            <a:avLst/>
          </a:prstGeom>
          <a:noFill/>
        </p:spPr>
        <p:txBody>
          <a:bodyPr wrap="square" rtlCol="0">
            <a:spAutoFit/>
          </a:bodyPr>
          <a:lstStyle/>
          <a:p>
            <a:r>
              <a:rPr lang="en-GB" sz="2800" i="1" dirty="0" smtClean="0"/>
              <a:t>HE film production degrees – there are many voices clamouring for attention</a:t>
            </a:r>
          </a:p>
          <a:p>
            <a:endParaRPr lang="en-GB" sz="2400" dirty="0" smtClean="0"/>
          </a:p>
          <a:p>
            <a:pPr>
              <a:buFont typeface="Arial" pitchFamily="34" charset="0"/>
              <a:buChar char="•"/>
            </a:pPr>
            <a:r>
              <a:rPr lang="en-GB" sz="2400" dirty="0" smtClean="0"/>
              <a:t>BFI (2017) Future Film Skills: an action plan.  Skills review of the UK film and screen industries</a:t>
            </a:r>
          </a:p>
          <a:p>
            <a:endParaRPr lang="en-GB" sz="2400" dirty="0" smtClean="0"/>
          </a:p>
          <a:p>
            <a:pPr>
              <a:buFont typeface="Arial" pitchFamily="34" charset="0"/>
              <a:buChar char="•"/>
            </a:pPr>
            <a:r>
              <a:rPr lang="en-GB" sz="2400" dirty="0" smtClean="0"/>
              <a:t>BIS (2009) Higher Ambitions; the future of universities in a knowledge economy</a:t>
            </a:r>
          </a:p>
          <a:p>
            <a:endParaRPr lang="en-GB" sz="2400" dirty="0" smtClean="0"/>
          </a:p>
          <a:p>
            <a:pPr>
              <a:buFont typeface="Arial" pitchFamily="34" charset="0"/>
              <a:buChar char="•"/>
            </a:pPr>
            <a:r>
              <a:rPr lang="en-GB" sz="2400" dirty="0" smtClean="0"/>
              <a:t>HEPI-HEA (2015) 2015 Student Academic Experience Survey report summary and recommendations</a:t>
            </a:r>
          </a:p>
          <a:p>
            <a:endParaRPr lang="en-GB" sz="2400" dirty="0" smtClean="0"/>
          </a:p>
          <a:p>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31640" y="-243408"/>
            <a:ext cx="7812360" cy="8710077"/>
          </a:xfrm>
          <a:prstGeom prst="rect">
            <a:avLst/>
          </a:prstGeom>
          <a:noFill/>
        </p:spPr>
        <p:txBody>
          <a:bodyPr wrap="square" rtlCol="0">
            <a:spAutoFit/>
          </a:bodyPr>
          <a:lstStyle/>
          <a:p>
            <a:endParaRPr lang="en-GB" sz="2800" dirty="0" smtClean="0"/>
          </a:p>
          <a:p>
            <a:r>
              <a:rPr lang="en-GB" sz="2800" dirty="0" smtClean="0"/>
              <a:t>RESEARCH PROJECT OUTCOMES: four</a:t>
            </a:r>
            <a:r>
              <a:rPr lang="en-GB" sz="2400" dirty="0" smtClean="0"/>
              <a:t> </a:t>
            </a:r>
            <a:r>
              <a:rPr lang="en-GB" sz="2800" dirty="0" smtClean="0"/>
              <a:t>viewpoints</a:t>
            </a:r>
          </a:p>
          <a:p>
            <a:endParaRPr lang="en-GB" sz="2800" dirty="0" smtClean="0"/>
          </a:p>
          <a:p>
            <a:r>
              <a:rPr lang="en-GB" sz="2800" b="1" dirty="0" smtClean="0"/>
              <a:t>Alienated Generalists </a:t>
            </a:r>
            <a:r>
              <a:rPr lang="en-GB" sz="2800" dirty="0" smtClean="0"/>
              <a:t>– want a broad, general Higher Education and are anti-specialising</a:t>
            </a:r>
          </a:p>
          <a:p>
            <a:endParaRPr lang="en-GB" sz="2800" dirty="0" smtClean="0"/>
          </a:p>
          <a:p>
            <a:r>
              <a:rPr lang="en-GB" sz="2800" b="1" dirty="0" smtClean="0"/>
              <a:t>Industry Driven </a:t>
            </a:r>
            <a:r>
              <a:rPr lang="en-GB" sz="2800" dirty="0" smtClean="0"/>
              <a:t>– Pro-specialising  and accept industry methods without question</a:t>
            </a:r>
          </a:p>
          <a:p>
            <a:endParaRPr lang="en-GB" sz="2800" dirty="0" smtClean="0"/>
          </a:p>
          <a:p>
            <a:r>
              <a:rPr lang="en-GB" sz="2800" b="1" dirty="0" smtClean="0"/>
              <a:t>Specialism Enthusiasts </a:t>
            </a:r>
            <a:r>
              <a:rPr lang="en-GB" sz="2800" dirty="0" smtClean="0"/>
              <a:t>– Pro-specialising and aware of negative aspects of industry</a:t>
            </a:r>
          </a:p>
          <a:p>
            <a:endParaRPr lang="en-GB" sz="2800" dirty="0" smtClean="0"/>
          </a:p>
          <a:p>
            <a:r>
              <a:rPr lang="en-GB" sz="2800" b="1" dirty="0" smtClean="0"/>
              <a:t>Collaborative Learners </a:t>
            </a:r>
            <a:r>
              <a:rPr lang="en-GB" sz="2800" dirty="0" smtClean="0"/>
              <a:t>– Pro-specialising but value education in its own right, would undertake post-graduate studies.</a:t>
            </a:r>
          </a:p>
          <a:p>
            <a:endParaRPr lang="en-GB" sz="2800" dirty="0" smtClean="0"/>
          </a:p>
          <a:p>
            <a:endParaRPr lang="en-GB" sz="2800" dirty="0" smtClean="0"/>
          </a:p>
          <a:p>
            <a:endParaRPr lang="en-GB" sz="2800" dirty="0" smtClean="0"/>
          </a:p>
          <a:p>
            <a:endParaRPr lang="en-GB" sz="2800" dirty="0" smtClean="0"/>
          </a:p>
          <a:p>
            <a:endParaRPr lang="en-GB" sz="2800" dirty="0" smtClean="0"/>
          </a:p>
        </p:txBody>
      </p:sp>
      <p:pic>
        <p:nvPicPr>
          <p:cNvPr id="4" name="Picture 51" descr="C:\Users\M\AppData\Local\Microsoft\Windows\INetCache\IE\OJR300HK\tigretones13[1].jpg"/>
          <p:cNvPicPr>
            <a:picLocks noChangeAspect="1" noChangeArrowheads="1"/>
          </p:cNvPicPr>
          <p:nvPr/>
        </p:nvPicPr>
        <p:blipFill>
          <a:blip r:embed="rId3" cstate="print"/>
          <a:srcRect/>
          <a:stretch>
            <a:fillRect/>
          </a:stretch>
        </p:blipFill>
        <p:spPr bwMode="auto">
          <a:xfrm>
            <a:off x="539552" y="3717032"/>
            <a:ext cx="520191" cy="835773"/>
          </a:xfrm>
          <a:prstGeom prst="rect">
            <a:avLst/>
          </a:prstGeom>
          <a:noFill/>
        </p:spPr>
      </p:pic>
      <p:pic>
        <p:nvPicPr>
          <p:cNvPr id="7" name="Picture 18" descr="C:\Users\M\AppData\Local\Microsoft\Windows\INetCache\IE\8825HB8S\Film-Directors-Chair[1].gif"/>
          <p:cNvPicPr>
            <a:picLocks noChangeAspect="1" noChangeArrowheads="1"/>
          </p:cNvPicPr>
          <p:nvPr/>
        </p:nvPicPr>
        <p:blipFill>
          <a:blip r:embed="rId4" cstate="print"/>
          <a:srcRect/>
          <a:stretch>
            <a:fillRect/>
          </a:stretch>
        </p:blipFill>
        <p:spPr bwMode="auto">
          <a:xfrm>
            <a:off x="467544" y="2492896"/>
            <a:ext cx="648072" cy="582464"/>
          </a:xfrm>
          <a:prstGeom prst="rect">
            <a:avLst/>
          </a:prstGeom>
          <a:noFill/>
        </p:spPr>
      </p:pic>
      <p:pic>
        <p:nvPicPr>
          <p:cNvPr id="8" name="Picture 2" descr="C:\Users\M\AppData\Local\Microsoft\Windows\INetCache\IE\OJR300HK\separados-por-la-pared_2991424[1].jpg"/>
          <p:cNvPicPr>
            <a:picLocks noChangeAspect="1" noChangeArrowheads="1"/>
          </p:cNvPicPr>
          <p:nvPr/>
        </p:nvPicPr>
        <p:blipFill>
          <a:blip r:embed="rId5" cstate="print"/>
          <a:srcRect/>
          <a:stretch>
            <a:fillRect/>
          </a:stretch>
        </p:blipFill>
        <p:spPr bwMode="auto">
          <a:xfrm>
            <a:off x="323528" y="1196752"/>
            <a:ext cx="864096" cy="648072"/>
          </a:xfrm>
          <a:prstGeom prst="rect">
            <a:avLst/>
          </a:prstGeom>
          <a:noFill/>
        </p:spPr>
      </p:pic>
      <p:pic>
        <p:nvPicPr>
          <p:cNvPr id="9" name="Picture 16" descr="C:\Users\M\AppData\Local\Microsoft\Windows\INetCache\IE\8825HB8S\ls8_kids1[1].gif"/>
          <p:cNvPicPr>
            <a:picLocks noChangeAspect="1" noChangeArrowheads="1"/>
          </p:cNvPicPr>
          <p:nvPr/>
        </p:nvPicPr>
        <p:blipFill>
          <a:blip r:embed="rId6" cstate="print"/>
          <a:srcRect/>
          <a:stretch>
            <a:fillRect/>
          </a:stretch>
        </p:blipFill>
        <p:spPr bwMode="auto">
          <a:xfrm>
            <a:off x="251520" y="5157192"/>
            <a:ext cx="1080121" cy="611349"/>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Specialist or Generalist</a:t>
            </a:r>
            <a:endParaRPr lang="en-GB" dirty="0"/>
          </a:p>
        </p:txBody>
      </p:sp>
      <p:sp>
        <p:nvSpPr>
          <p:cNvPr id="3" name="Content Placeholder 2"/>
          <p:cNvSpPr>
            <a:spLocks noGrp="1"/>
          </p:cNvSpPr>
          <p:nvPr>
            <p:ph idx="1"/>
          </p:nvPr>
        </p:nvSpPr>
        <p:spPr>
          <a:xfrm>
            <a:off x="611560" y="1484784"/>
            <a:ext cx="8352928" cy="4824536"/>
          </a:xfrm>
        </p:spPr>
        <p:txBody>
          <a:bodyPr>
            <a:normAutofit fontScale="92500" lnSpcReduction="10000"/>
          </a:bodyPr>
          <a:lstStyle/>
          <a:p>
            <a:r>
              <a:rPr lang="en-GB" dirty="0" smtClean="0"/>
              <a:t>Within the UK, some universities are adopting  broad, USA based Liberal Arts degrees, whilst    others are offering even more specialised courses that promote industry based, high-level skills</a:t>
            </a:r>
          </a:p>
          <a:p>
            <a:endParaRPr lang="en-GB" dirty="0" smtClean="0"/>
          </a:p>
          <a:p>
            <a:r>
              <a:rPr lang="en-GB" dirty="0" smtClean="0"/>
              <a:t>In light of UK Government and BFI policies,        calling for HEIs to teach specialist skills,                   can we ignore the needs of students more      interested in a general Higher Education or           those students who value learning for its own       sake and are open to post-graduate studies?</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435280" cy="6192688"/>
          </a:xfrm>
        </p:spPr>
        <p:txBody>
          <a:bodyPr>
            <a:normAutofit/>
          </a:bodyPr>
          <a:lstStyle/>
          <a:p>
            <a:r>
              <a:rPr lang="en-GB" sz="1600" dirty="0" smtClean="0"/>
              <a:t>Ashton, D. and Noonan, C., (2013) eds. </a:t>
            </a:r>
            <a:r>
              <a:rPr lang="en-GB" sz="1600" i="1" dirty="0" smtClean="0"/>
              <a:t>Cultural work and Higher Education.</a:t>
            </a:r>
            <a:r>
              <a:rPr lang="en-GB" sz="1600" dirty="0" smtClean="0"/>
              <a:t>  London: Palgrave Macmillan.</a:t>
            </a:r>
          </a:p>
          <a:p>
            <a:r>
              <a:rPr lang="en-GB" sz="1600" dirty="0" smtClean="0"/>
              <a:t>Barnett, R., (2007). </a:t>
            </a:r>
            <a:r>
              <a:rPr lang="en-GB" sz="1600" i="1" dirty="0" smtClean="0"/>
              <a:t>A</a:t>
            </a:r>
            <a:r>
              <a:rPr lang="en-GB" sz="1600" dirty="0" smtClean="0"/>
              <a:t> </a:t>
            </a:r>
            <a:r>
              <a:rPr lang="en-GB" sz="1600" i="1" dirty="0" smtClean="0"/>
              <a:t>will to learn, being a student in an age of uncertainty.  </a:t>
            </a:r>
            <a:r>
              <a:rPr lang="en-GB" sz="1600" dirty="0" smtClean="0"/>
              <a:t>England: Open University Press.</a:t>
            </a:r>
          </a:p>
          <a:p>
            <a:r>
              <a:rPr lang="en-GB" sz="1600" dirty="0" smtClean="0"/>
              <a:t>BFI (2017). </a:t>
            </a:r>
            <a:r>
              <a:rPr lang="en-GB" sz="1600" i="1" dirty="0" smtClean="0"/>
              <a:t>Future Film Skills: an action plan.  Skills review of the UK film and screen industries. </a:t>
            </a:r>
            <a:r>
              <a:rPr lang="en-GB" sz="1600" dirty="0" smtClean="0"/>
              <a:t>Available at</a:t>
            </a:r>
          </a:p>
          <a:p>
            <a:r>
              <a:rPr lang="en-GB" sz="1600" u="sng" dirty="0" smtClean="0">
                <a:hlinkClick r:id="rId2"/>
              </a:rPr>
              <a:t>http://www.bfi.org.uk/sites/bfi.org.uk/files/downloads/future-film-skills-an-action-plan-2017.pdf</a:t>
            </a:r>
            <a:endParaRPr lang="en-GB" sz="1600" dirty="0" smtClean="0"/>
          </a:p>
          <a:p>
            <a:r>
              <a:rPr lang="en-GB" sz="1600" dirty="0" smtClean="0"/>
              <a:t>BIS. Department for Business Innovation and Skills (2009) </a:t>
            </a:r>
            <a:r>
              <a:rPr lang="en-GB" sz="1600" i="1" dirty="0" smtClean="0"/>
              <a:t>Higher ambitions; the future of universities in a knowledge economy</a:t>
            </a:r>
            <a:r>
              <a:rPr lang="en-GB" sz="1600" dirty="0" smtClean="0"/>
              <a:t>. London: HMS. Available at  </a:t>
            </a:r>
            <a:r>
              <a:rPr lang="en-GB" sz="1600" u="sng" dirty="0" smtClean="0">
                <a:hlinkClick r:id="rId3"/>
              </a:rPr>
              <a:t>http://webarchive.nationalarchives.gov.uk/20101012121855/http://www.bis.gov.uk/policies/higher-education/shape-and-structure/higher-ambitions</a:t>
            </a:r>
            <a:r>
              <a:rPr lang="en-GB" sz="1600" dirty="0" smtClean="0"/>
              <a:t>                                                                                         </a:t>
            </a:r>
          </a:p>
          <a:p>
            <a:r>
              <a:rPr lang="en-GB" sz="1600" dirty="0" smtClean="0"/>
              <a:t>Blair, H., (2001).  ‘You're only as good as your last job’: the labour process and labour market in the British film industry.  </a:t>
            </a:r>
            <a:r>
              <a:rPr lang="en-GB" sz="1600" i="1" dirty="0" smtClean="0"/>
              <a:t>Work Employment Society</a:t>
            </a:r>
            <a:r>
              <a:rPr lang="en-GB" sz="1600" dirty="0" smtClean="0"/>
              <a:t>, 15, 149-169.</a:t>
            </a:r>
          </a:p>
          <a:p>
            <a:r>
              <a:rPr lang="en-GB" sz="1600" dirty="0" smtClean="0"/>
              <a:t>HEPI – HEA (2015). </a:t>
            </a:r>
            <a:r>
              <a:rPr lang="en-GB" sz="1600" i="1" dirty="0" smtClean="0"/>
              <a:t>2015 Student Academic Experience Survey Report Summary and Recommendations.</a:t>
            </a:r>
            <a:r>
              <a:rPr lang="en-GB" sz="1600" dirty="0" smtClean="0"/>
              <a:t> Available at: </a:t>
            </a:r>
            <a:r>
              <a:rPr lang="en-GB" sz="1600" u="sng" dirty="0" smtClean="0">
                <a:hlinkClick r:id="rId4"/>
              </a:rPr>
              <a:t>http://www.hepi.ac.uk/wp-content/uploads/2015/06/AS-PRINTED-HEA_Student-Academic-Experiance-Survey-Report_PRINT3.pdf</a:t>
            </a:r>
            <a:r>
              <a:rPr lang="en-GB" sz="1600" dirty="0" smtClean="0"/>
              <a:t>                                       </a:t>
            </a:r>
          </a:p>
          <a:p>
            <a:r>
              <a:rPr lang="en-GB" sz="1600" dirty="0" smtClean="0"/>
              <a:t> Porter, S., R., (2010).  Do college student surveys have any validity?  Paper presented at </a:t>
            </a:r>
            <a:r>
              <a:rPr lang="en-GB" sz="1600" i="1" dirty="0" smtClean="0"/>
              <a:t>Association for Institutional Research 2010.</a:t>
            </a:r>
            <a:r>
              <a:rPr lang="en-GB" sz="1600" dirty="0" smtClean="0"/>
              <a:t>  Chicago, IL. 2010. </a:t>
            </a:r>
          </a:p>
          <a:p>
            <a:r>
              <a:rPr lang="en-GB" sz="1600" dirty="0" err="1" smtClean="0"/>
              <a:t>Sabal</a:t>
            </a:r>
            <a:r>
              <a:rPr lang="en-GB" sz="1600" dirty="0" smtClean="0"/>
              <a:t>, R., (2009b).  The individual in collaborative media production.  </a:t>
            </a:r>
            <a:r>
              <a:rPr lang="en-GB" sz="1600" i="1" dirty="0" smtClean="0"/>
              <a:t>Journal of Film and Video</a:t>
            </a:r>
            <a:r>
              <a:rPr lang="en-GB" sz="1600" dirty="0" smtClean="0"/>
              <a:t>.  Spring 2009, 61 (1) 6-17.</a:t>
            </a:r>
          </a:p>
          <a:p>
            <a:r>
              <a:rPr lang="en-GB" sz="1600" dirty="0" smtClean="0"/>
              <a:t>Watts, S. And </a:t>
            </a:r>
            <a:r>
              <a:rPr lang="en-GB" sz="1600" dirty="0" err="1" smtClean="0"/>
              <a:t>Stenner</a:t>
            </a:r>
            <a:r>
              <a:rPr lang="en-GB" sz="1600" dirty="0" smtClean="0"/>
              <a:t>, P. (2012).  </a:t>
            </a:r>
            <a:r>
              <a:rPr lang="en-GB" sz="1600" i="1" dirty="0" smtClean="0"/>
              <a:t>Doing Q methodological research.  Theory, method and interpretation.</a:t>
            </a:r>
            <a:r>
              <a:rPr lang="en-GB" sz="1600" dirty="0" smtClean="0"/>
              <a:t> London: Sage Publications Ltd. </a:t>
            </a:r>
          </a:p>
          <a:p>
            <a:endParaRPr lang="en-GB" sz="1600" dirty="0" smtClean="0">
              <a:solidFill>
                <a:srgbClr val="FF0000"/>
              </a:solidFill>
            </a:endParaRPr>
          </a:p>
          <a:p>
            <a:endParaRPr lang="en-GB"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Film"/>
          <p:cNvSpPr>
            <a:spLocks noEditPoints="1" noChangeArrowheads="1"/>
          </p:cNvSpPr>
          <p:nvPr/>
        </p:nvSpPr>
        <p:spPr bwMode="auto">
          <a:xfrm>
            <a:off x="467544" y="54868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27" name="Film"/>
          <p:cNvSpPr>
            <a:spLocks noEditPoints="1" noChangeArrowheads="1"/>
          </p:cNvSpPr>
          <p:nvPr/>
        </p:nvSpPr>
        <p:spPr bwMode="auto">
          <a:xfrm>
            <a:off x="467544" y="342900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pic>
        <p:nvPicPr>
          <p:cNvPr id="2052" name="Picture 4" descr="C:\Users\M\AppData\Local\Microsoft\Windows\INetCache\IE\TIAPXR51\5840-Insane-Man-In-A-Strait-Jacket-And-Padded-Room-Clipart-Illustration[1].jpg"/>
          <p:cNvPicPr>
            <a:picLocks noChangeAspect="1" noChangeArrowheads="1"/>
          </p:cNvPicPr>
          <p:nvPr/>
        </p:nvPicPr>
        <p:blipFill>
          <a:blip r:embed="rId3" cstate="print"/>
          <a:stretch>
            <a:fillRect/>
          </a:stretch>
        </p:blipFill>
        <p:spPr bwMode="auto">
          <a:xfrm>
            <a:off x="6168558" y="3717032"/>
            <a:ext cx="2759647" cy="2645900"/>
          </a:xfrm>
          <a:prstGeom prst="rect">
            <a:avLst/>
          </a:prstGeom>
          <a:noFill/>
        </p:spPr>
      </p:pic>
      <p:sp>
        <p:nvSpPr>
          <p:cNvPr id="5" name="TextBox 4"/>
          <p:cNvSpPr txBox="1"/>
          <p:nvPr/>
        </p:nvSpPr>
        <p:spPr>
          <a:xfrm>
            <a:off x="2771800" y="908720"/>
            <a:ext cx="5328592" cy="4524315"/>
          </a:xfrm>
          <a:prstGeom prst="rect">
            <a:avLst/>
          </a:prstGeom>
          <a:noFill/>
        </p:spPr>
        <p:txBody>
          <a:bodyPr wrap="square" rtlCol="0">
            <a:spAutoFit/>
          </a:bodyPr>
          <a:lstStyle/>
          <a:p>
            <a:r>
              <a:rPr lang="en-GB" sz="3200" i="1" dirty="0" smtClean="0"/>
              <a:t>To represent student views</a:t>
            </a:r>
          </a:p>
          <a:p>
            <a:endParaRPr lang="en-GB" sz="3200" dirty="0" smtClean="0"/>
          </a:p>
          <a:p>
            <a:pPr>
              <a:buFont typeface="Arial" pitchFamily="34" charset="0"/>
              <a:buChar char="•"/>
            </a:pPr>
            <a:r>
              <a:rPr lang="en-GB" sz="3200" dirty="0" smtClean="0"/>
              <a:t>UK National Student Survey</a:t>
            </a:r>
          </a:p>
          <a:p>
            <a:endParaRPr lang="en-GB" sz="3200" dirty="0" smtClean="0"/>
          </a:p>
          <a:p>
            <a:pPr>
              <a:buFont typeface="Arial" pitchFamily="34" charset="0"/>
              <a:buChar char="•"/>
            </a:pPr>
            <a:r>
              <a:rPr lang="en-GB" sz="3200" dirty="0" smtClean="0"/>
              <a:t>TEF: Teaching Excellence and Student Outcomes                  Framework</a:t>
            </a:r>
          </a:p>
          <a:p>
            <a:endParaRPr lang="en-GB" sz="3200" dirty="0" smtClean="0"/>
          </a:p>
          <a:p>
            <a:pPr>
              <a:buFont typeface="Arial" pitchFamily="34" charset="0"/>
              <a:buChar char="•"/>
            </a:pPr>
            <a:r>
              <a:rPr lang="en-GB" sz="3200" dirty="0" smtClean="0"/>
              <a:t>Office for Students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Film"/>
          <p:cNvSpPr>
            <a:spLocks noEditPoints="1" noChangeArrowheads="1"/>
          </p:cNvSpPr>
          <p:nvPr/>
        </p:nvSpPr>
        <p:spPr bwMode="auto">
          <a:xfrm>
            <a:off x="467544" y="54868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1027" name="Film"/>
          <p:cNvSpPr>
            <a:spLocks noEditPoints="1" noChangeArrowheads="1"/>
          </p:cNvSpPr>
          <p:nvPr/>
        </p:nvSpPr>
        <p:spPr bwMode="auto">
          <a:xfrm>
            <a:off x="467544" y="3429000"/>
            <a:ext cx="1809750" cy="2895600"/>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pic>
        <p:nvPicPr>
          <p:cNvPr id="6" name="Picture 5" descr="004.jpg"/>
          <p:cNvPicPr>
            <a:picLocks noChangeAspect="1"/>
          </p:cNvPicPr>
          <p:nvPr/>
        </p:nvPicPr>
        <p:blipFill>
          <a:blip r:embed="rId3" cstate="print"/>
          <a:stretch>
            <a:fillRect/>
          </a:stretch>
        </p:blipFill>
        <p:spPr>
          <a:xfrm>
            <a:off x="2699792" y="3789040"/>
            <a:ext cx="5832648" cy="2520280"/>
          </a:xfrm>
          <a:prstGeom prst="rect">
            <a:avLst/>
          </a:prstGeom>
        </p:spPr>
      </p:pic>
      <p:sp>
        <p:nvSpPr>
          <p:cNvPr id="7" name="TextBox 6"/>
          <p:cNvSpPr txBox="1"/>
          <p:nvPr/>
        </p:nvSpPr>
        <p:spPr>
          <a:xfrm>
            <a:off x="2627784" y="476672"/>
            <a:ext cx="6516216" cy="2677656"/>
          </a:xfrm>
          <a:prstGeom prst="rect">
            <a:avLst/>
          </a:prstGeom>
          <a:noFill/>
        </p:spPr>
        <p:txBody>
          <a:bodyPr wrap="square" rtlCol="0">
            <a:spAutoFit/>
          </a:bodyPr>
          <a:lstStyle/>
          <a:p>
            <a:r>
              <a:rPr lang="en-GB" sz="2800" u="sng" dirty="0" smtClean="0"/>
              <a:t>Generalist course</a:t>
            </a:r>
            <a:r>
              <a:rPr lang="en-GB" sz="2800" dirty="0" smtClean="0"/>
              <a:t>:                                                          learn about all aspects of film making</a:t>
            </a:r>
          </a:p>
          <a:p>
            <a:endParaRPr lang="en-GB" sz="2800" dirty="0" smtClean="0"/>
          </a:p>
          <a:p>
            <a:r>
              <a:rPr lang="en-GB" sz="2800" u="sng" dirty="0" smtClean="0"/>
              <a:t>Specialist course</a:t>
            </a:r>
            <a:r>
              <a:rPr lang="en-GB" sz="2800" dirty="0" smtClean="0"/>
              <a:t>:                                                            in second or third year put into                         cohort </a:t>
            </a:r>
            <a:r>
              <a:rPr lang="en-GB" sz="2800" dirty="0" err="1" smtClean="0"/>
              <a:t>specialisms</a:t>
            </a:r>
            <a:endParaRPr lang="en-GB" sz="2800" dirty="0"/>
          </a:p>
        </p:txBody>
      </p:sp>
      <p:sp>
        <p:nvSpPr>
          <p:cNvPr id="8" name="TextBox 7"/>
          <p:cNvSpPr txBox="1"/>
          <p:nvPr/>
        </p:nvSpPr>
        <p:spPr>
          <a:xfrm rot="20341172">
            <a:off x="2841878" y="5512464"/>
            <a:ext cx="2052860" cy="369332"/>
          </a:xfrm>
          <a:prstGeom prst="rect">
            <a:avLst/>
          </a:prstGeom>
          <a:solidFill>
            <a:schemeClr val="bg1"/>
          </a:solidFill>
          <a:ln>
            <a:solidFill>
              <a:schemeClr val="tx2"/>
            </a:solidFill>
          </a:ln>
        </p:spPr>
        <p:txBody>
          <a:bodyPr wrap="square" rtlCol="0">
            <a:spAutoFit/>
          </a:bodyPr>
          <a:lstStyle/>
          <a:p>
            <a:pPr algn="ctr"/>
            <a:r>
              <a:rPr lang="en-GB" dirty="0" smtClean="0"/>
              <a:t>EDITING STUDENTS</a:t>
            </a:r>
            <a:endParaRPr lang="en-GB" dirty="0"/>
          </a:p>
        </p:txBody>
      </p:sp>
      <p:sp>
        <p:nvSpPr>
          <p:cNvPr id="9" name="TextBox 8"/>
          <p:cNvSpPr txBox="1"/>
          <p:nvPr/>
        </p:nvSpPr>
        <p:spPr>
          <a:xfrm rot="20373540">
            <a:off x="4710230" y="5391347"/>
            <a:ext cx="2232248" cy="369332"/>
          </a:xfrm>
          <a:prstGeom prst="rect">
            <a:avLst/>
          </a:prstGeom>
          <a:solidFill>
            <a:schemeClr val="bg1"/>
          </a:solidFill>
          <a:ln>
            <a:solidFill>
              <a:schemeClr val="tx2"/>
            </a:solidFill>
          </a:ln>
        </p:spPr>
        <p:txBody>
          <a:bodyPr wrap="square" rtlCol="0">
            <a:spAutoFit/>
          </a:bodyPr>
          <a:lstStyle/>
          <a:p>
            <a:pPr algn="ctr"/>
            <a:r>
              <a:rPr lang="en-GB" dirty="0" smtClean="0"/>
              <a:t>DIRECTING STUDENTS</a:t>
            </a:r>
            <a:endParaRPr lang="en-GB" dirty="0"/>
          </a:p>
        </p:txBody>
      </p:sp>
      <p:sp>
        <p:nvSpPr>
          <p:cNvPr id="10" name="TextBox 9"/>
          <p:cNvSpPr txBox="1"/>
          <p:nvPr/>
        </p:nvSpPr>
        <p:spPr>
          <a:xfrm rot="20308188">
            <a:off x="6552065" y="5212065"/>
            <a:ext cx="2339300" cy="646331"/>
          </a:xfrm>
          <a:prstGeom prst="rect">
            <a:avLst/>
          </a:prstGeom>
          <a:solidFill>
            <a:schemeClr val="bg1"/>
          </a:solidFill>
          <a:ln>
            <a:solidFill>
              <a:schemeClr val="tx2"/>
            </a:solidFill>
          </a:ln>
        </p:spPr>
        <p:txBody>
          <a:bodyPr wrap="square" rtlCol="0">
            <a:spAutoFit/>
          </a:bodyPr>
          <a:lstStyle/>
          <a:p>
            <a:pPr algn="ctr"/>
            <a:r>
              <a:rPr lang="en-GB" dirty="0" smtClean="0"/>
              <a:t>CINEMATOGRAPHY STUDENTS</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123728" y="620688"/>
            <a:ext cx="4752528" cy="923330"/>
          </a:xfrm>
          <a:prstGeom prst="rect">
            <a:avLst/>
          </a:prstGeom>
          <a:noFill/>
        </p:spPr>
        <p:txBody>
          <a:bodyPr wrap="square" rtlCol="0">
            <a:spAutoFit/>
          </a:bodyPr>
          <a:lstStyle/>
          <a:p>
            <a:pPr algn="ctr"/>
            <a:r>
              <a:rPr lang="en-GB" sz="5400" dirty="0" smtClean="0"/>
              <a:t>METHODOLOGY</a:t>
            </a:r>
            <a:endParaRPr lang="en-GB" sz="5400" dirty="0"/>
          </a:p>
        </p:txBody>
      </p:sp>
      <p:sp>
        <p:nvSpPr>
          <p:cNvPr id="6" name="Title 5"/>
          <p:cNvSpPr>
            <a:spLocks noGrp="1"/>
          </p:cNvSpPr>
          <p:nvPr>
            <p:ph type="ctrTitle"/>
          </p:nvPr>
        </p:nvSpPr>
        <p:spPr>
          <a:xfrm>
            <a:off x="2843808" y="1628800"/>
            <a:ext cx="5904656" cy="4680520"/>
          </a:xfrm>
          <a:solidFill>
            <a:srgbClr val="F8EDEC"/>
          </a:solidFill>
        </p:spPr>
        <p:txBody>
          <a:bodyPr>
            <a:noAutofit/>
          </a:bodyPr>
          <a:lstStyle/>
          <a:p>
            <a:pPr algn="l"/>
            <a:r>
              <a:rPr lang="en-GB" sz="2800" b="1" dirty="0" smtClean="0"/>
              <a:t>William Stephenson</a:t>
            </a:r>
            <a:r>
              <a:rPr lang="en-GB" sz="2400" dirty="0" smtClean="0"/>
              <a:t/>
            </a:r>
            <a:br>
              <a:rPr lang="en-GB" sz="2400" dirty="0" smtClean="0"/>
            </a:br>
            <a:r>
              <a:rPr lang="en-GB" sz="2800" dirty="0" smtClean="0"/>
              <a:t>Systematic analysis of qualitative data</a:t>
            </a:r>
            <a:br>
              <a:rPr lang="en-GB" sz="2800" dirty="0" smtClean="0"/>
            </a:br>
            <a:r>
              <a:rPr lang="en-GB" sz="2800" dirty="0" smtClean="0"/>
              <a:t/>
            </a:r>
            <a:br>
              <a:rPr lang="en-GB" sz="2800" dirty="0" smtClean="0"/>
            </a:br>
            <a:r>
              <a:rPr lang="en-GB" sz="2800" dirty="0" smtClean="0"/>
              <a:t>Seeks patterns of opinions on a topic</a:t>
            </a:r>
            <a:br>
              <a:rPr lang="en-GB" sz="2800" dirty="0" smtClean="0"/>
            </a:br>
            <a:r>
              <a:rPr lang="en-GB" sz="2800" dirty="0" smtClean="0"/>
              <a:t/>
            </a:r>
            <a:br>
              <a:rPr lang="en-GB" sz="2800" dirty="0" smtClean="0"/>
            </a:br>
            <a:r>
              <a:rPr lang="en-GB" sz="2800" dirty="0" smtClean="0"/>
              <a:t>Seeks participants’ subjective views</a:t>
            </a:r>
            <a:br>
              <a:rPr lang="en-GB" sz="2800" dirty="0" smtClean="0"/>
            </a:br>
            <a:r>
              <a:rPr lang="en-GB" sz="2800" dirty="0" smtClean="0"/>
              <a:t/>
            </a:r>
            <a:br>
              <a:rPr lang="en-GB" sz="2800" dirty="0" smtClean="0"/>
            </a:br>
            <a:r>
              <a:rPr lang="en-GB" sz="2800" dirty="0" smtClean="0"/>
              <a:t>Uses factor analysis to correlate multiple sets of data and identify participants with similar viewpoints</a:t>
            </a:r>
            <a:endParaRPr lang="en-GB" sz="2800" dirty="0"/>
          </a:p>
        </p:txBody>
      </p:sp>
      <p:pic>
        <p:nvPicPr>
          <p:cNvPr id="3077" name="Picture 5" descr="C:\Users\M\AppData\Local\Microsoft\Windows\INetCache\IE\8825HB8S\Alphabet-Letter-Q-3863-small[1].png"/>
          <p:cNvPicPr>
            <a:picLocks noChangeAspect="1" noChangeArrowheads="1"/>
          </p:cNvPicPr>
          <p:nvPr/>
        </p:nvPicPr>
        <p:blipFill>
          <a:blip r:embed="rId3" cstate="print"/>
          <a:srcRect/>
          <a:stretch>
            <a:fillRect/>
          </a:stretch>
        </p:blipFill>
        <p:spPr bwMode="auto">
          <a:xfrm>
            <a:off x="467545" y="836712"/>
            <a:ext cx="1887106" cy="223224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843808" y="548680"/>
            <a:ext cx="5760640" cy="2232248"/>
          </a:xfrm>
          <a:solidFill>
            <a:srgbClr val="F8EDEC"/>
          </a:solidFill>
        </p:spPr>
        <p:txBody>
          <a:bodyPr>
            <a:normAutofit fontScale="90000"/>
          </a:bodyPr>
          <a:lstStyle/>
          <a:p>
            <a:pPr algn="l">
              <a:buFont typeface="Wingdings" pitchFamily="2" charset="2"/>
              <a:buChar char="§"/>
            </a:pP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u="sng" dirty="0" smtClean="0"/>
              <a:t>T</a:t>
            </a:r>
            <a:r>
              <a:rPr lang="en-GB" sz="3100" u="sng" dirty="0" smtClean="0"/>
              <a:t>he Q CONCOURSE  </a:t>
            </a:r>
            <a:r>
              <a:rPr lang="en-GB" sz="3100" dirty="0" smtClean="0"/>
              <a:t/>
            </a:r>
            <a:br>
              <a:rPr lang="en-GB" sz="3100" dirty="0" smtClean="0"/>
            </a:br>
            <a:r>
              <a:rPr lang="en-GB" sz="3100" dirty="0" smtClean="0"/>
              <a:t>data from three focus groups and                                  two questionnaires from two UK film production degrees using cohort </a:t>
            </a:r>
            <a:r>
              <a:rPr lang="en-GB" sz="3100" dirty="0" err="1" smtClean="0"/>
              <a:t>specialisms</a:t>
            </a:r>
            <a:r>
              <a:rPr lang="en-GB" sz="3100" dirty="0" smtClean="0"/>
              <a:t> – six themes </a:t>
            </a:r>
            <a:br>
              <a:rPr lang="en-GB" sz="3100" dirty="0" smtClean="0"/>
            </a:br>
            <a:r>
              <a:rPr lang="en-GB" sz="3100" dirty="0" smtClean="0"/>
              <a:t>  </a:t>
            </a:r>
            <a:r>
              <a:rPr lang="en-GB" sz="3100" b="1" dirty="0" smtClean="0"/>
              <a:t/>
            </a:r>
            <a:br>
              <a:rPr lang="en-GB" sz="3100" b="1" dirty="0" smtClean="0"/>
            </a:br>
            <a:r>
              <a:rPr lang="en-GB" sz="3100" b="1" dirty="0" smtClean="0"/>
              <a:t/>
            </a:r>
            <a:br>
              <a:rPr lang="en-GB" sz="3100" b="1" dirty="0" smtClean="0"/>
            </a:br>
            <a:r>
              <a:rPr lang="en-GB" sz="3100" b="1" dirty="0" smtClean="0">
                <a:solidFill>
                  <a:srgbClr val="C00000"/>
                </a:solidFill>
              </a:rPr>
              <a:t>.</a:t>
            </a:r>
            <a:br>
              <a:rPr lang="en-GB" sz="3100" b="1" dirty="0" smtClean="0">
                <a:solidFill>
                  <a:srgbClr val="C00000"/>
                </a:solidFill>
              </a:rPr>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pic>
        <p:nvPicPr>
          <p:cNvPr id="7" name="Picture 5" descr="C:\Users\M\AppData\Local\Microsoft\Windows\INetCache\IE\8825HB8S\Alphabet-Letter-Q-3863-small[1].png"/>
          <p:cNvPicPr>
            <a:picLocks noChangeAspect="1" noChangeArrowheads="1"/>
          </p:cNvPicPr>
          <p:nvPr/>
        </p:nvPicPr>
        <p:blipFill>
          <a:blip r:embed="rId3" cstate="print"/>
          <a:srcRect/>
          <a:stretch>
            <a:fillRect/>
          </a:stretch>
        </p:blipFill>
        <p:spPr bwMode="auto">
          <a:xfrm>
            <a:off x="467544" y="548680"/>
            <a:ext cx="1887106" cy="2232248"/>
          </a:xfrm>
          <a:prstGeom prst="rect">
            <a:avLst/>
          </a:prstGeom>
          <a:noFill/>
        </p:spPr>
      </p:pic>
      <p:sp>
        <p:nvSpPr>
          <p:cNvPr id="4" name="TextBox 3"/>
          <p:cNvSpPr txBox="1"/>
          <p:nvPr/>
        </p:nvSpPr>
        <p:spPr>
          <a:xfrm>
            <a:off x="2771800" y="2924944"/>
            <a:ext cx="6372200" cy="3539430"/>
          </a:xfrm>
          <a:prstGeom prst="rect">
            <a:avLst/>
          </a:prstGeom>
          <a:noFill/>
        </p:spPr>
        <p:txBody>
          <a:bodyPr wrap="square" rtlCol="0">
            <a:spAutoFit/>
          </a:bodyPr>
          <a:lstStyle/>
          <a:p>
            <a:r>
              <a:rPr lang="en-GB" sz="3200" b="1" dirty="0" smtClean="0">
                <a:solidFill>
                  <a:srgbClr val="C00000"/>
                </a:solidFill>
              </a:rPr>
              <a:t>Inter cohort dynamics </a:t>
            </a:r>
            <a:br>
              <a:rPr lang="en-GB" sz="3200" b="1" dirty="0" smtClean="0">
                <a:solidFill>
                  <a:srgbClr val="C00000"/>
                </a:solidFill>
              </a:rPr>
            </a:br>
            <a:r>
              <a:rPr lang="en-GB" sz="3200" b="1" dirty="0" smtClean="0">
                <a:solidFill>
                  <a:srgbClr val="C00000"/>
                </a:solidFill>
              </a:rPr>
              <a:t>Intra cohort identity</a:t>
            </a:r>
            <a:br>
              <a:rPr lang="en-GB" sz="3200" b="1" dirty="0" smtClean="0">
                <a:solidFill>
                  <a:srgbClr val="C00000"/>
                </a:solidFill>
              </a:rPr>
            </a:br>
            <a:r>
              <a:rPr lang="en-GB" sz="3200" b="1" dirty="0" smtClean="0">
                <a:solidFill>
                  <a:srgbClr val="C00000"/>
                </a:solidFill>
              </a:rPr>
              <a:t>Pedagogy</a:t>
            </a:r>
            <a:br>
              <a:rPr lang="en-GB" sz="3200" b="1" dirty="0" smtClean="0">
                <a:solidFill>
                  <a:srgbClr val="C00000"/>
                </a:solidFill>
              </a:rPr>
            </a:br>
            <a:r>
              <a:rPr lang="en-GB" sz="3200" b="1" dirty="0" smtClean="0">
                <a:solidFill>
                  <a:srgbClr val="C00000"/>
                </a:solidFill>
              </a:rPr>
              <a:t>Views on specialising</a:t>
            </a:r>
            <a:br>
              <a:rPr lang="en-GB" sz="3200" b="1" dirty="0" smtClean="0">
                <a:solidFill>
                  <a:srgbClr val="C00000"/>
                </a:solidFill>
              </a:rPr>
            </a:br>
            <a:r>
              <a:rPr lang="en-GB" sz="3200" b="1" dirty="0" smtClean="0">
                <a:solidFill>
                  <a:srgbClr val="C00000"/>
                </a:solidFill>
              </a:rPr>
              <a:t>Collaboration</a:t>
            </a:r>
            <a:br>
              <a:rPr lang="en-GB" sz="3200" b="1" dirty="0" smtClean="0">
                <a:solidFill>
                  <a:srgbClr val="C00000"/>
                </a:solidFill>
              </a:rPr>
            </a:br>
            <a:r>
              <a:rPr lang="en-GB" sz="3200" b="1" dirty="0" smtClean="0">
                <a:solidFill>
                  <a:srgbClr val="C00000"/>
                </a:solidFill>
              </a:rPr>
              <a:t>Reflecting the industry</a:t>
            </a:r>
            <a:br>
              <a:rPr lang="en-GB" sz="3200" b="1" dirty="0" smtClean="0">
                <a:solidFill>
                  <a:srgbClr val="C00000"/>
                </a:solidFill>
              </a:rPr>
            </a:br>
            <a:endParaRPr lang="en-GB"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2843808" y="620688"/>
            <a:ext cx="5976664" cy="5328592"/>
          </a:xfrm>
          <a:solidFill>
            <a:srgbClr val="F8EDEC"/>
          </a:solidFill>
        </p:spPr>
        <p:txBody>
          <a:bodyPr>
            <a:normAutofit fontScale="90000"/>
          </a:bodyPr>
          <a:lstStyle/>
          <a:p>
            <a:pPr algn="l"/>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4000" u="sng" dirty="0" smtClean="0"/>
              <a:t>T</a:t>
            </a:r>
            <a:r>
              <a:rPr lang="en-GB" sz="4000" b="1" u="sng" dirty="0" smtClean="0"/>
              <a:t>he Q Set  </a:t>
            </a:r>
            <a:br>
              <a:rPr lang="en-GB" sz="4000" b="1" u="sng" dirty="0" smtClean="0"/>
            </a:br>
            <a:r>
              <a:rPr lang="en-GB" sz="4000" b="1" dirty="0" smtClean="0"/>
              <a:t/>
            </a:r>
            <a:br>
              <a:rPr lang="en-GB" sz="4000" b="1" dirty="0" smtClean="0"/>
            </a:br>
            <a:r>
              <a:rPr lang="en-GB" sz="4000" b="1" dirty="0" smtClean="0"/>
              <a:t>8</a:t>
            </a:r>
            <a:r>
              <a:rPr lang="en-GB" sz="4000" dirty="0" smtClean="0"/>
              <a:t> concourse statements </a:t>
            </a:r>
            <a:br>
              <a:rPr lang="en-GB" sz="4000" dirty="0" smtClean="0"/>
            </a:br>
            <a:r>
              <a:rPr lang="en-GB" sz="4000" dirty="0" smtClean="0"/>
              <a:t>were chosen to represent   each of the </a:t>
            </a:r>
            <a:r>
              <a:rPr lang="en-GB" sz="4000" b="1" dirty="0" smtClean="0"/>
              <a:t>6</a:t>
            </a:r>
            <a:r>
              <a:rPr lang="en-GB" sz="4000" dirty="0" smtClean="0"/>
              <a:t> themes and these were made into cards</a:t>
            </a:r>
            <a:br>
              <a:rPr lang="en-GB" sz="4000" dirty="0" smtClean="0"/>
            </a:br>
            <a:r>
              <a:rPr lang="en-GB" sz="4000" dirty="0" smtClean="0"/>
              <a:t/>
            </a:r>
            <a:br>
              <a:rPr lang="en-GB" sz="4000" dirty="0" smtClean="0"/>
            </a:br>
            <a:r>
              <a:rPr lang="en-GB" sz="4000" dirty="0" smtClean="0"/>
              <a:t>giving </a:t>
            </a:r>
            <a:r>
              <a:rPr lang="en-GB" sz="4000" b="1" dirty="0" smtClean="0"/>
              <a:t>48</a:t>
            </a:r>
            <a:r>
              <a:rPr lang="en-GB" sz="4000" dirty="0" smtClean="0"/>
              <a:t> statements (cards)</a:t>
            </a:r>
            <a:br>
              <a:rPr lang="en-GB" sz="4000" dirty="0" smtClean="0"/>
            </a:br>
            <a:r>
              <a:rPr lang="en-GB" sz="3100" b="1" dirty="0" smtClean="0"/>
              <a:t/>
            </a:r>
            <a:br>
              <a:rPr lang="en-GB" sz="3100" b="1"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The Q SET</a:t>
            </a:r>
            <a:br>
              <a:rPr lang="en-GB" sz="3600" dirty="0" smtClean="0"/>
            </a:br>
            <a:r>
              <a:rPr lang="en-GB" sz="3600" dirty="0" smtClean="0"/>
              <a:t/>
            </a:r>
            <a:br>
              <a:rPr lang="en-GB" sz="3600" dirty="0" smtClean="0"/>
            </a:br>
            <a:endParaRPr lang="en-GB" sz="3600" dirty="0"/>
          </a:p>
        </p:txBody>
      </p:sp>
      <p:pic>
        <p:nvPicPr>
          <p:cNvPr id="7" name="Picture 5" descr="C:\Users\M\AppData\Local\Microsoft\Windows\INetCache\IE\8825HB8S\Alphabet-Letter-Q-3863-small[1].png"/>
          <p:cNvPicPr>
            <a:picLocks noChangeAspect="1" noChangeArrowheads="1"/>
          </p:cNvPicPr>
          <p:nvPr/>
        </p:nvPicPr>
        <p:blipFill>
          <a:blip r:embed="rId3" cstate="print"/>
          <a:srcRect/>
          <a:stretch>
            <a:fillRect/>
          </a:stretch>
        </p:blipFill>
        <p:spPr bwMode="auto">
          <a:xfrm>
            <a:off x="467544" y="548680"/>
            <a:ext cx="1887106" cy="2232248"/>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0"/>
            <a:ext cx="9144000" cy="6858000"/>
          </a:xfrm>
          <a:solidFill>
            <a:schemeClr val="bg1"/>
          </a:solidFill>
        </p:spPr>
        <p:txBody>
          <a:bodyPr>
            <a:normAutofit fontScale="90000"/>
          </a:bodyPr>
          <a:lstStyle/>
          <a:p>
            <a:pPr algn="l">
              <a:buFont typeface="Arial" pitchFamily="34" charset="0"/>
              <a:buChar char="•"/>
            </a:pP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t>
            </a:r>
            <a:r>
              <a:rPr lang="en-GB" sz="3100" u="sng" dirty="0" smtClean="0"/>
              <a:t>Examples of Q Set statements:</a:t>
            </a:r>
            <a:br>
              <a:rPr lang="en-GB" sz="3100" u="sng" dirty="0" smtClean="0"/>
            </a:br>
            <a:r>
              <a:rPr lang="en-GB" sz="3100" u="sng" dirty="0" smtClean="0"/>
              <a:t/>
            </a:r>
            <a:br>
              <a:rPr lang="en-GB" sz="3100" u="sng" dirty="0" smtClean="0"/>
            </a:br>
            <a:r>
              <a:rPr lang="en-GB" sz="3100" dirty="0" smtClean="0"/>
              <a:t>	</a:t>
            </a:r>
            <a:r>
              <a:rPr lang="en-GB" sz="3100" i="1" dirty="0" smtClean="0"/>
              <a:t>It’s like the Hunger Games – 						support, compete, survive, win	</a:t>
            </a:r>
            <a:r>
              <a:rPr lang="en-GB" sz="3100" i="1" dirty="0" smtClean="0">
                <a:latin typeface="+mn-lt"/>
              </a:rPr>
              <a:t/>
            </a:r>
            <a:br>
              <a:rPr lang="en-GB" sz="3100" i="1" dirty="0" smtClean="0">
                <a:latin typeface="+mn-lt"/>
              </a:rPr>
            </a:br>
            <a:r>
              <a:rPr lang="en-GB" sz="3100" i="1" dirty="0" smtClean="0">
                <a:latin typeface="+mn-lt"/>
              </a:rPr>
              <a:t/>
            </a:r>
            <a:br>
              <a:rPr lang="en-GB" sz="3100" i="1" dirty="0" smtClean="0">
                <a:latin typeface="+mn-lt"/>
              </a:rPr>
            </a:br>
            <a:r>
              <a:rPr lang="en-GB" sz="3100" i="1" dirty="0" smtClean="0">
                <a:latin typeface="+mn-lt"/>
              </a:rPr>
              <a:t> 	I would go to my tutors for advice</a:t>
            </a:r>
            <a:br>
              <a:rPr lang="en-GB" sz="3100" i="1" dirty="0" smtClean="0">
                <a:latin typeface="+mn-lt"/>
              </a:rPr>
            </a:br>
            <a:r>
              <a:rPr lang="en-GB" sz="3100" i="1" dirty="0" smtClean="0">
                <a:latin typeface="+mn-lt"/>
              </a:rPr>
              <a:t/>
            </a:r>
            <a:br>
              <a:rPr lang="en-GB" sz="3100" i="1" dirty="0" smtClean="0">
                <a:latin typeface="+mn-lt"/>
              </a:rPr>
            </a:br>
            <a:r>
              <a:rPr lang="en-GB" sz="3100" i="1" dirty="0" smtClean="0">
                <a:latin typeface="+mn-lt"/>
              </a:rPr>
              <a:t>	Our films should stop being the director’s baby</a:t>
            </a:r>
            <a:br>
              <a:rPr lang="en-GB" sz="3100" i="1" dirty="0" smtClean="0">
                <a:latin typeface="+mn-lt"/>
              </a:rPr>
            </a:br>
            <a:r>
              <a:rPr lang="en-GB" sz="3100" i="1" dirty="0" smtClean="0">
                <a:latin typeface="+mn-lt"/>
              </a:rPr>
              <a:t/>
            </a:r>
            <a:br>
              <a:rPr lang="en-GB" sz="3100" i="1" dirty="0" smtClean="0">
                <a:latin typeface="+mn-lt"/>
              </a:rPr>
            </a:br>
            <a:r>
              <a:rPr lang="en-GB" sz="3100" i="1" dirty="0" smtClean="0">
                <a:latin typeface="+mn-lt"/>
              </a:rPr>
              <a:t>	</a:t>
            </a:r>
            <a:r>
              <a:rPr lang="en-GB" sz="3100" i="1" dirty="0" err="1" smtClean="0">
                <a:latin typeface="+mn-lt"/>
              </a:rPr>
              <a:t>Specialisms</a:t>
            </a:r>
            <a:r>
              <a:rPr lang="en-GB" sz="3100" i="1" dirty="0" smtClean="0">
                <a:latin typeface="+mn-lt"/>
              </a:rPr>
              <a:t> get us ready for the industry</a:t>
            </a:r>
            <a:br>
              <a:rPr lang="en-GB" sz="3100" i="1" dirty="0" smtClean="0">
                <a:latin typeface="+mn-lt"/>
              </a:rPr>
            </a:br>
            <a:r>
              <a:rPr lang="en-GB" sz="3100" i="1" dirty="0" smtClean="0">
                <a:latin typeface="+mn-lt"/>
              </a:rPr>
              <a:t/>
            </a:r>
            <a:br>
              <a:rPr lang="en-GB" sz="3100" i="1" dirty="0" smtClean="0">
                <a:latin typeface="+mn-lt"/>
              </a:rPr>
            </a:br>
            <a:r>
              <a:rPr lang="en-GB" sz="3100" i="1" dirty="0" smtClean="0"/>
              <a:t> 	Everything I have learnt has been mainly self-taught</a:t>
            </a:r>
            <a:r>
              <a:rPr lang="en-GB" sz="3100" i="1" dirty="0" smtClean="0">
                <a:latin typeface="+mn-lt"/>
              </a:rPr>
              <a:t/>
            </a:r>
            <a:br>
              <a:rPr lang="en-GB" sz="3100" i="1" dirty="0" smtClean="0">
                <a:latin typeface="+mn-lt"/>
              </a:rPr>
            </a:br>
            <a:r>
              <a:rPr lang="en-GB" sz="3100" i="1" dirty="0" smtClean="0">
                <a:latin typeface="+mn-lt"/>
              </a:rPr>
              <a:t/>
            </a:r>
            <a:br>
              <a:rPr lang="en-GB" sz="3100" i="1" dirty="0" smtClean="0">
                <a:latin typeface="+mn-lt"/>
              </a:rPr>
            </a:br>
            <a:r>
              <a:rPr lang="en-GB" sz="3600" dirty="0" smtClean="0"/>
              <a:t/>
            </a:r>
            <a:br>
              <a:rPr lang="en-GB" sz="3600" dirty="0" smtClean="0"/>
            </a:br>
            <a:r>
              <a:rPr lang="en-GB" sz="3600" dirty="0" smtClean="0"/>
              <a:t/>
            </a:r>
            <a:br>
              <a:rPr lang="en-GB" sz="3600" dirty="0" smtClean="0"/>
            </a:br>
            <a:r>
              <a:rPr lang="en-GB" sz="3100" dirty="0" smtClean="0"/>
              <a:t/>
            </a:r>
            <a:br>
              <a:rPr lang="en-GB" sz="31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r>
              <a:rPr lang="en-GB" sz="3600" dirty="0" smtClean="0"/>
              <a:t/>
            </a:r>
            <a:br>
              <a:rPr lang="en-GB" sz="3600" dirty="0" smtClean="0"/>
            </a:br>
            <a:endParaRPr lang="en-GB"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1524000" y="1124744"/>
          <a:ext cx="6095999" cy="504056"/>
        </p:xfrm>
        <a:graphic>
          <a:graphicData uri="http://schemas.openxmlformats.org/drawingml/2006/table">
            <a:tbl>
              <a:tblPr/>
              <a:tblGrid>
                <a:gridCol w="676951"/>
                <a:gridCol w="677381"/>
                <a:gridCol w="677381"/>
                <a:gridCol w="677381"/>
                <a:gridCol w="677381"/>
                <a:gridCol w="677381"/>
                <a:gridCol w="677381"/>
                <a:gridCol w="677381"/>
                <a:gridCol w="677381"/>
              </a:tblGrid>
              <a:tr h="504056">
                <a:tc>
                  <a:txBody>
                    <a:bodyPr/>
                    <a:lstStyle/>
                    <a:p>
                      <a:pPr algn="ctr">
                        <a:lnSpc>
                          <a:spcPct val="115000"/>
                        </a:lnSpc>
                        <a:spcAft>
                          <a:spcPts val="0"/>
                        </a:spcAft>
                      </a:pPr>
                      <a:r>
                        <a:rPr lang="en-GB" sz="1400" b="1" i="1" dirty="0">
                          <a:latin typeface="Calibri"/>
                          <a:ea typeface="Calibri"/>
                          <a:cs typeface="Times New Roman"/>
                        </a:rPr>
                        <a:t>- 4</a:t>
                      </a:r>
                      <a:endParaRPr lang="en-GB" sz="700" i="1"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-3</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-2</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-1</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0</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+1</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+2</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+3</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lnSpc>
                          <a:spcPct val="115000"/>
                        </a:lnSpc>
                        <a:spcAft>
                          <a:spcPts val="0"/>
                        </a:spcAft>
                      </a:pPr>
                      <a:r>
                        <a:rPr lang="en-GB" sz="1400" b="1" dirty="0">
                          <a:latin typeface="Calibri"/>
                          <a:ea typeface="Calibri"/>
                          <a:cs typeface="Times New Roman"/>
                        </a:rPr>
                        <a:t>+4</a:t>
                      </a:r>
                      <a:endParaRPr lang="en-GB" sz="700" dirty="0">
                        <a:latin typeface="Calibri"/>
                        <a:ea typeface="Calibri"/>
                        <a:cs typeface="Times New Roman"/>
                      </a:endParaRPr>
                    </a:p>
                  </a:txBody>
                  <a:tcPr marL="46449" marR="464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r>
            </a:tbl>
          </a:graphicData>
        </a:graphic>
      </p:graphicFrame>
      <p:graphicFrame>
        <p:nvGraphicFramePr>
          <p:cNvPr id="6" name="Table 5"/>
          <p:cNvGraphicFramePr>
            <a:graphicFrameLocks noGrp="1"/>
          </p:cNvGraphicFramePr>
          <p:nvPr/>
        </p:nvGraphicFramePr>
        <p:xfrm>
          <a:off x="1524000" y="1628800"/>
          <a:ext cx="6095999" cy="3384380"/>
        </p:xfrm>
        <a:graphic>
          <a:graphicData uri="http://schemas.openxmlformats.org/drawingml/2006/table">
            <a:tbl>
              <a:tblPr/>
              <a:tblGrid>
                <a:gridCol w="676951"/>
                <a:gridCol w="677381"/>
                <a:gridCol w="677381"/>
                <a:gridCol w="677381"/>
                <a:gridCol w="677381"/>
                <a:gridCol w="677381"/>
                <a:gridCol w="677381"/>
                <a:gridCol w="677381"/>
                <a:gridCol w="677381"/>
              </a:tblGrid>
              <a:tr h="486051">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r>
              <a:tr h="414047">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nSpc>
                          <a:spcPct val="115000"/>
                        </a:lnSpc>
                        <a:spcAft>
                          <a:spcPts val="0"/>
                        </a:spcAft>
                      </a:pPr>
                      <a:endParaRPr lang="en-GB" sz="700" dirty="0">
                        <a:latin typeface="Calibri"/>
                        <a:ea typeface="Calibri"/>
                        <a:cs typeface="Times New Roman"/>
                      </a:endParaRPr>
                    </a:p>
                  </a:txBody>
                  <a:tcPr marL="46449" marR="46449"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a:txBody>
                    <a:bodyPr/>
                    <a:lstStyle/>
                    <a:p>
                      <a:pPr>
                        <a:lnSpc>
                          <a:spcPct val="115000"/>
                        </a:lnSpc>
                        <a:spcAft>
                          <a:spcPts val="0"/>
                        </a:spcAft>
                      </a:pPr>
                      <a:endParaRPr lang="en-GB" sz="700" dirty="0">
                        <a:latin typeface="Calibri"/>
                        <a:ea typeface="Calibri"/>
                        <a:cs typeface="Times New Roman"/>
                      </a:endParaRPr>
                    </a:p>
                  </a:txBody>
                  <a:tcPr marL="46449" marR="46449" marT="0" marB="0">
                    <a:lnL>
                      <a:noFill/>
                    </a:lnL>
                    <a:lnR>
                      <a:noFill/>
                    </a:lnR>
                    <a:lnT>
                      <a:noFill/>
                    </a:lnT>
                    <a:lnB>
                      <a:noFill/>
                    </a:lnB>
                  </a:tcPr>
                </a:tc>
              </a:tr>
            </a:tbl>
          </a:graphicData>
        </a:graphic>
      </p:graphicFrame>
      <p:sp>
        <p:nvSpPr>
          <p:cNvPr id="2051"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TextBox 9"/>
          <p:cNvSpPr txBox="1"/>
          <p:nvPr/>
        </p:nvSpPr>
        <p:spPr>
          <a:xfrm>
            <a:off x="6084168" y="5229200"/>
            <a:ext cx="1656184" cy="646331"/>
          </a:xfrm>
          <a:prstGeom prst="rect">
            <a:avLst/>
          </a:prstGeom>
          <a:noFill/>
        </p:spPr>
        <p:txBody>
          <a:bodyPr wrap="square" rtlCol="0">
            <a:spAutoFit/>
          </a:bodyPr>
          <a:lstStyle/>
          <a:p>
            <a:pPr algn="ctr"/>
            <a:r>
              <a:rPr lang="en-GB" dirty="0" smtClean="0"/>
              <a:t>AGREE WITH MOST</a:t>
            </a:r>
            <a:endParaRPr lang="en-GB" dirty="0"/>
          </a:p>
        </p:txBody>
      </p:sp>
      <p:sp>
        <p:nvSpPr>
          <p:cNvPr id="12" name="TextBox 11"/>
          <p:cNvSpPr txBox="1"/>
          <p:nvPr/>
        </p:nvSpPr>
        <p:spPr>
          <a:xfrm>
            <a:off x="1403648" y="5157192"/>
            <a:ext cx="1584176" cy="646331"/>
          </a:xfrm>
          <a:prstGeom prst="rect">
            <a:avLst/>
          </a:prstGeom>
          <a:noFill/>
        </p:spPr>
        <p:txBody>
          <a:bodyPr wrap="square" rtlCol="0">
            <a:spAutoFit/>
          </a:bodyPr>
          <a:lstStyle/>
          <a:p>
            <a:pPr algn="ctr"/>
            <a:r>
              <a:rPr lang="en-GB" dirty="0" smtClean="0"/>
              <a:t>AGREE WITH LEAST</a:t>
            </a:r>
            <a:endParaRPr lang="en-GB" dirty="0"/>
          </a:p>
        </p:txBody>
      </p:sp>
      <p:sp>
        <p:nvSpPr>
          <p:cNvPr id="8" name="Rectangle 7"/>
          <p:cNvSpPr/>
          <p:nvPr/>
        </p:nvSpPr>
        <p:spPr>
          <a:xfrm>
            <a:off x="1115616" y="332656"/>
            <a:ext cx="2520280" cy="584775"/>
          </a:xfrm>
          <a:prstGeom prst="rect">
            <a:avLst/>
          </a:prstGeom>
        </p:spPr>
        <p:txBody>
          <a:bodyPr wrap="square">
            <a:spAutoFit/>
          </a:bodyPr>
          <a:lstStyle/>
          <a:p>
            <a:r>
              <a:rPr lang="en-GB" sz="3200" dirty="0" smtClean="0"/>
              <a:t>The Q SORT</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763</TotalTime>
  <Words>477</Words>
  <Application>Microsoft Office PowerPoint</Application>
  <PresentationFormat>On-screen Show (4:3)</PresentationFormat>
  <Paragraphs>100</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‘It was part of why I went                              for the course – specialisms                           feel like a no-brainer’   Four student viewpoints that challenge the UK Film Industry and Government assumptions  </vt:lpstr>
      <vt:lpstr>  </vt:lpstr>
      <vt:lpstr>Slide 3</vt:lpstr>
      <vt:lpstr>Slide 4</vt:lpstr>
      <vt:lpstr>William Stephenson Systematic analysis of qualitative data  Seeks patterns of opinions on a topic  Seeks participants’ subjective views  Uses factor analysis to correlate multiple sets of data and identify participants with similar viewpoints</vt:lpstr>
      <vt:lpstr>                The Q CONCOURSE   data from three focus groups and                                  two questionnaires from two UK film production degrees using cohort specialisms – six themes      .              </vt:lpstr>
      <vt:lpstr>          The Q Set    8 concourse statements  were chosen to represent   each of the 6 themes and these were made into cards  giving 48 statements (cards)        The Q SET  </vt:lpstr>
      <vt:lpstr>               Examples of Q Set statements:   It’s like the Hunger Games –       support, compete, survive, win     I would go to my tutors for advice   Our films should stop being the director’s baby   Specialisms get us ready for the industry    Everything I have learnt has been mainly self-taught            </vt:lpstr>
      <vt:lpstr>Slide 9</vt:lpstr>
      <vt:lpstr>          The Participants  Participants: 32 students from a film production course using cohort specialisms.  Specialisms included directing, cinematography, editing, producing etc.        The Q SET  </vt:lpstr>
      <vt:lpstr>PQMethod software,  Q Sorts were correlated                                     and factor analysed using                            Principal Component Analysis (PCA), followed by Varimax rotation.  This compared Q Sorts and showed which students had sorted their                             Q sorts in similar ways.    A four factor solution was deemed to best represent the data</vt:lpstr>
      <vt:lpstr>           Four viewpoints (factors) were identified:  A: Collaborative Learners  B: Alienated Generalists  C: Industry Driven  D: Specialism Enthusiasts             </vt:lpstr>
      <vt:lpstr>               Collaborative Learners  6 male and 5 female students  Collaborators – get along – no power issues – better friends outside specialism  Storytellers Tutors matter – have most interaction Most satisfied with specialism choices  Value formal learning and learning for its own sake – would study for an MA Value specialising  Most realistic about future employment – would be runners               </vt:lpstr>
      <vt:lpstr>               Alienated Generalists  3 male and 2 female students  Anti-specialising, pro being generalists Specialising narrows job opportunities Collaboration needs to be taught more Students need to understand the other specialisms Power issues – some roles have too much Tutors have negative attitude to other specialisms Studying MA or starting as runners not seen as an option               </vt:lpstr>
      <vt:lpstr>              Industry Driven 5 male and 1 female student  Highly competitive See things in terms of the industry  Better friends in same specialism Specialising gets you work Very little interest in learning about other specialisms Everything learned mainly self-taught Ambivalent towards tutors Will leave with proper skills Would not start out as runners              </vt:lpstr>
      <vt:lpstr>                Specialism Enthusiasts 6 male and 1 female student  Storytellers Very interested in specialising phenomenon; as means to tell stories and share their ideas Specialisms generate hierarchies  Stated there are gender inequalities Critical of film industry culture Had the least interaction with tutors Want to make specialism choices again Further post-grad studies not an option                 </vt:lpstr>
      <vt:lpstr>                  Points of consensus  All factor viewpoints showed some consensus:  Filmmaking is teamwork. Course does not need to be more specialised. Tutors did not force students to choose their specialisms. All expected, to different degrees, to start out higher up than just runners.  Tutors have some sort of role in the specialisms.                    </vt:lpstr>
      <vt:lpstr>                 Points of disagreement  Specialism Enthusiasts felt strongly there were issues around gender imbalance, Alienated Generalists acknowledged this but did not feel it was a problem.  Only Alienated Generalists and Specialism Enthusiasts believed strongly that Documentary is outcast specialism.                   </vt:lpstr>
      <vt:lpstr>                 Points of disagreement  Collaborative Learners valued formal teaching but Industry Driven stated being self-taught.  Alienated Generalists said specialising narrows job opportunities and does not get you ready for the industry – rest disagreed.  Alienated Generalists said the big problem is they don’t know enough about each other’s jobs – rest disagreed.                  </vt:lpstr>
      <vt:lpstr>Slide 20</vt:lpstr>
      <vt:lpstr>Specialist or Generalist</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Hiles</dc:creator>
  <cp:lastModifiedBy>M Hiles</cp:lastModifiedBy>
  <cp:revision>129</cp:revision>
  <dcterms:created xsi:type="dcterms:W3CDTF">2018-06-14T14:32:45Z</dcterms:created>
  <dcterms:modified xsi:type="dcterms:W3CDTF">2018-06-18T19:11:38Z</dcterms:modified>
</cp:coreProperties>
</file>