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287" r:id="rId5"/>
    <p:sldId id="288" r:id="rId6"/>
    <p:sldId id="289" r:id="rId7"/>
    <p:sldId id="290" r:id="rId8"/>
    <p:sldId id="291" r:id="rId9"/>
    <p:sldId id="292" r:id="rId10"/>
    <p:sldId id="293" r:id="rId11"/>
    <p:sldId id="294" r:id="rId12"/>
    <p:sldId id="295" r:id="rId13"/>
    <p:sldId id="296" r:id="rId14"/>
    <p:sldId id="297" r:id="rId15"/>
    <p:sldId id="298" r:id="rId16"/>
    <p:sldId id="300" r:id="rId17"/>
    <p:sldId id="301" r:id="rId18"/>
    <p:sldId id="302" r:id="rId19"/>
    <p:sldId id="304" r:id="rId20"/>
    <p:sldId id="281"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3D6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34" y="9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9CF3DB66-AB1E-46AE-BA7C-8913D7A17B7E}" type="datetime1">
              <a:rPr lang="en-GB" smtClean="0"/>
              <a:pPr/>
              <a:t>14/09/2016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F2530D80-6132-4644-B643-5270F9573CBF}" type="slidenum">
              <a:rPr lang="en-US"/>
              <a:pPr/>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452A4AC1-FD77-4213-A7D4-A8F7C5D432CF}" type="datetime1">
              <a:rPr lang="en-GB" smtClean="0"/>
              <a:pPr/>
              <a:t>14/09/2016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BE6A25E5-C3C7-40F4-9F70-A96CAA2128AC}"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482A19-03E1-4E9C-BD08-6404BE5E26BA}" type="slidenum">
              <a:rPr lang="en-GB" smtClean="0"/>
              <a:t>1</a:t>
            </a:fld>
            <a:endParaRPr lang="en-GB"/>
          </a:p>
        </p:txBody>
      </p:sp>
    </p:spTree>
    <p:extLst>
      <p:ext uri="{BB962C8B-B14F-4D97-AF65-F5344CB8AC3E}">
        <p14:creationId xmlns:p14="http://schemas.microsoft.com/office/powerpoint/2010/main" val="2653012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452A4AC1-FD77-4213-A7D4-A8F7C5D432CF}" type="datetime1">
              <a:rPr lang="en-GB" smtClean="0"/>
              <a:pPr/>
              <a:t>14/09/2016</a:t>
            </a:fld>
            <a:endParaRPr lang="en-US"/>
          </a:p>
        </p:txBody>
      </p:sp>
      <p:sp>
        <p:nvSpPr>
          <p:cNvPr id="5" name="Slide Number Placeholder 4"/>
          <p:cNvSpPr>
            <a:spLocks noGrp="1"/>
          </p:cNvSpPr>
          <p:nvPr>
            <p:ph type="sldNum" sz="quarter" idx="11"/>
          </p:nvPr>
        </p:nvSpPr>
        <p:spPr/>
        <p:txBody>
          <a:bodyPr/>
          <a:lstStyle/>
          <a:p>
            <a:fld id="{BE6A25E5-C3C7-40F4-9F70-A96CAA2128AC}" type="slidenum">
              <a:rPr lang="en-US" smtClean="0"/>
              <a:pPr/>
              <a:t>12</a:t>
            </a:fld>
            <a:endParaRPr lang="en-US"/>
          </a:p>
        </p:txBody>
      </p:sp>
    </p:spTree>
    <p:extLst>
      <p:ext uri="{BB962C8B-B14F-4D97-AF65-F5344CB8AC3E}">
        <p14:creationId xmlns:p14="http://schemas.microsoft.com/office/powerpoint/2010/main" val="2122556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Nikki</a:t>
            </a:r>
          </a:p>
        </p:txBody>
      </p:sp>
      <p:sp>
        <p:nvSpPr>
          <p:cNvPr id="4" name="Date Placeholder 3"/>
          <p:cNvSpPr>
            <a:spLocks noGrp="1"/>
          </p:cNvSpPr>
          <p:nvPr>
            <p:ph type="dt" idx="10"/>
          </p:nvPr>
        </p:nvSpPr>
        <p:spPr/>
        <p:txBody>
          <a:bodyPr/>
          <a:lstStyle/>
          <a:p>
            <a:fld id="{452A4AC1-FD77-4213-A7D4-A8F7C5D432CF}" type="datetime1">
              <a:rPr lang="en-GB" smtClean="0"/>
              <a:pPr/>
              <a:t>14/09/2016</a:t>
            </a:fld>
            <a:endParaRPr lang="en-US"/>
          </a:p>
        </p:txBody>
      </p:sp>
      <p:sp>
        <p:nvSpPr>
          <p:cNvPr id="5" name="Slide Number Placeholder 4"/>
          <p:cNvSpPr>
            <a:spLocks noGrp="1"/>
          </p:cNvSpPr>
          <p:nvPr>
            <p:ph type="sldNum" sz="quarter" idx="11"/>
          </p:nvPr>
        </p:nvSpPr>
        <p:spPr/>
        <p:txBody>
          <a:bodyPr/>
          <a:lstStyle/>
          <a:p>
            <a:fld id="{BE6A25E5-C3C7-40F4-9F70-A96CAA2128AC}" type="slidenum">
              <a:rPr lang="en-US" smtClean="0"/>
              <a:pPr/>
              <a:t>13</a:t>
            </a:fld>
            <a:endParaRPr lang="en-US"/>
          </a:p>
        </p:txBody>
      </p:sp>
    </p:spTree>
    <p:extLst>
      <p:ext uri="{BB962C8B-B14F-4D97-AF65-F5344CB8AC3E}">
        <p14:creationId xmlns:p14="http://schemas.microsoft.com/office/powerpoint/2010/main" val="4234715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482A19-03E1-4E9C-BD08-6404BE5E26BA}" type="slidenum">
              <a:rPr lang="en-GB" smtClean="0"/>
              <a:t>14</a:t>
            </a:fld>
            <a:endParaRPr lang="en-GB"/>
          </a:p>
        </p:txBody>
      </p:sp>
    </p:spTree>
    <p:extLst>
      <p:ext uri="{BB962C8B-B14F-4D97-AF65-F5344CB8AC3E}">
        <p14:creationId xmlns:p14="http://schemas.microsoft.com/office/powerpoint/2010/main" val="1279291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482A19-03E1-4E9C-BD08-6404BE5E26BA}" type="slidenum">
              <a:rPr lang="en-GB" smtClean="0"/>
              <a:t>15</a:t>
            </a:fld>
            <a:endParaRPr lang="en-GB"/>
          </a:p>
        </p:txBody>
      </p:sp>
    </p:spTree>
    <p:extLst>
      <p:ext uri="{BB962C8B-B14F-4D97-AF65-F5344CB8AC3E}">
        <p14:creationId xmlns:p14="http://schemas.microsoft.com/office/powerpoint/2010/main" val="1782881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79450"/>
            <a:ext cx="4572000" cy="3429000"/>
          </a:xfrm>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452A4AC1-FD77-4213-A7D4-A8F7C5D432CF}" type="datetime1">
              <a:rPr lang="en-GB" smtClean="0"/>
              <a:pPr/>
              <a:t>14/09/2016</a:t>
            </a:fld>
            <a:endParaRPr lang="en-US"/>
          </a:p>
        </p:txBody>
      </p:sp>
      <p:sp>
        <p:nvSpPr>
          <p:cNvPr id="5" name="Slide Number Placeholder 4"/>
          <p:cNvSpPr>
            <a:spLocks noGrp="1"/>
          </p:cNvSpPr>
          <p:nvPr>
            <p:ph type="sldNum" sz="quarter" idx="11"/>
          </p:nvPr>
        </p:nvSpPr>
        <p:spPr/>
        <p:txBody>
          <a:bodyPr/>
          <a:lstStyle/>
          <a:p>
            <a:fld id="{BE6A25E5-C3C7-40F4-9F70-A96CAA2128AC}" type="slidenum">
              <a:rPr lang="en-US" smtClean="0"/>
              <a:pPr/>
              <a:t>16</a:t>
            </a:fld>
            <a:endParaRPr lang="en-US"/>
          </a:p>
        </p:txBody>
      </p:sp>
    </p:spTree>
    <p:extLst>
      <p:ext uri="{BB962C8B-B14F-4D97-AF65-F5344CB8AC3E}">
        <p14:creationId xmlns:p14="http://schemas.microsoft.com/office/powerpoint/2010/main" val="4251594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452A4AC1-FD77-4213-A7D4-A8F7C5D432CF}" type="datetime1">
              <a:rPr lang="en-GB" smtClean="0"/>
              <a:pPr/>
              <a:t>14/09/2016</a:t>
            </a:fld>
            <a:endParaRPr lang="en-US"/>
          </a:p>
        </p:txBody>
      </p:sp>
      <p:sp>
        <p:nvSpPr>
          <p:cNvPr id="5" name="Slide Number Placeholder 4"/>
          <p:cNvSpPr>
            <a:spLocks noGrp="1"/>
          </p:cNvSpPr>
          <p:nvPr>
            <p:ph type="sldNum" sz="quarter" idx="11"/>
          </p:nvPr>
        </p:nvSpPr>
        <p:spPr/>
        <p:txBody>
          <a:bodyPr/>
          <a:lstStyle/>
          <a:p>
            <a:fld id="{BE6A25E5-C3C7-40F4-9F70-A96CAA2128AC}" type="slidenum">
              <a:rPr lang="en-US" smtClean="0"/>
              <a:pPr/>
              <a:t>17</a:t>
            </a:fld>
            <a:endParaRPr lang="en-US"/>
          </a:p>
        </p:txBody>
      </p:sp>
    </p:spTree>
    <p:extLst>
      <p:ext uri="{BB962C8B-B14F-4D97-AF65-F5344CB8AC3E}">
        <p14:creationId xmlns:p14="http://schemas.microsoft.com/office/powerpoint/2010/main" val="2062841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Rob and Nikki to do this slide</a:t>
            </a:r>
          </a:p>
        </p:txBody>
      </p:sp>
      <p:sp>
        <p:nvSpPr>
          <p:cNvPr id="4" name="Date Placeholder 3"/>
          <p:cNvSpPr>
            <a:spLocks noGrp="1"/>
          </p:cNvSpPr>
          <p:nvPr>
            <p:ph type="dt" idx="10"/>
          </p:nvPr>
        </p:nvSpPr>
        <p:spPr/>
        <p:txBody>
          <a:bodyPr/>
          <a:lstStyle/>
          <a:p>
            <a:fld id="{452A4AC1-FD77-4213-A7D4-A8F7C5D432CF}" type="datetime1">
              <a:rPr lang="en-GB" smtClean="0"/>
              <a:pPr/>
              <a:t>14/09/2016</a:t>
            </a:fld>
            <a:endParaRPr lang="en-US"/>
          </a:p>
        </p:txBody>
      </p:sp>
      <p:sp>
        <p:nvSpPr>
          <p:cNvPr id="5" name="Slide Number Placeholder 4"/>
          <p:cNvSpPr>
            <a:spLocks noGrp="1"/>
          </p:cNvSpPr>
          <p:nvPr>
            <p:ph type="sldNum" sz="quarter" idx="11"/>
          </p:nvPr>
        </p:nvSpPr>
        <p:spPr/>
        <p:txBody>
          <a:bodyPr/>
          <a:lstStyle/>
          <a:p>
            <a:fld id="{BE6A25E5-C3C7-40F4-9F70-A96CAA2128AC}" type="slidenum">
              <a:rPr lang="en-US" smtClean="0"/>
              <a:pPr/>
              <a:t>3</a:t>
            </a:fld>
            <a:endParaRPr lang="en-US"/>
          </a:p>
        </p:txBody>
      </p:sp>
    </p:spTree>
    <p:extLst>
      <p:ext uri="{BB962C8B-B14F-4D97-AF65-F5344CB8AC3E}">
        <p14:creationId xmlns:p14="http://schemas.microsoft.com/office/powerpoint/2010/main" val="2098588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Sandra and Eva</a:t>
            </a:r>
          </a:p>
        </p:txBody>
      </p:sp>
      <p:sp>
        <p:nvSpPr>
          <p:cNvPr id="4" name="Date Placeholder 3"/>
          <p:cNvSpPr>
            <a:spLocks noGrp="1"/>
          </p:cNvSpPr>
          <p:nvPr>
            <p:ph type="dt" idx="10"/>
          </p:nvPr>
        </p:nvSpPr>
        <p:spPr/>
        <p:txBody>
          <a:bodyPr/>
          <a:lstStyle/>
          <a:p>
            <a:fld id="{452A4AC1-FD77-4213-A7D4-A8F7C5D432CF}" type="datetime1">
              <a:rPr lang="en-GB" smtClean="0"/>
              <a:pPr/>
              <a:t>14/09/2016</a:t>
            </a:fld>
            <a:endParaRPr lang="en-US"/>
          </a:p>
        </p:txBody>
      </p:sp>
      <p:sp>
        <p:nvSpPr>
          <p:cNvPr id="5" name="Slide Number Placeholder 4"/>
          <p:cNvSpPr>
            <a:spLocks noGrp="1"/>
          </p:cNvSpPr>
          <p:nvPr>
            <p:ph type="sldNum" sz="quarter" idx="11"/>
          </p:nvPr>
        </p:nvSpPr>
        <p:spPr/>
        <p:txBody>
          <a:bodyPr/>
          <a:lstStyle/>
          <a:p>
            <a:fld id="{BE6A25E5-C3C7-40F4-9F70-A96CAA2128AC}" type="slidenum">
              <a:rPr lang="en-US" smtClean="0"/>
              <a:pPr/>
              <a:t>4</a:t>
            </a:fld>
            <a:endParaRPr lang="en-US"/>
          </a:p>
        </p:txBody>
      </p:sp>
    </p:spTree>
    <p:extLst>
      <p:ext uri="{BB962C8B-B14F-4D97-AF65-F5344CB8AC3E}">
        <p14:creationId xmlns:p14="http://schemas.microsoft.com/office/powerpoint/2010/main" val="3310460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Sandra</a:t>
            </a:r>
          </a:p>
        </p:txBody>
      </p:sp>
      <p:sp>
        <p:nvSpPr>
          <p:cNvPr id="4" name="Date Placeholder 3"/>
          <p:cNvSpPr>
            <a:spLocks noGrp="1"/>
          </p:cNvSpPr>
          <p:nvPr>
            <p:ph type="dt" idx="10"/>
          </p:nvPr>
        </p:nvSpPr>
        <p:spPr/>
        <p:txBody>
          <a:bodyPr/>
          <a:lstStyle/>
          <a:p>
            <a:fld id="{452A4AC1-FD77-4213-A7D4-A8F7C5D432CF}" type="datetime1">
              <a:rPr lang="en-GB" smtClean="0"/>
              <a:pPr/>
              <a:t>14/09/2016</a:t>
            </a:fld>
            <a:endParaRPr lang="en-US"/>
          </a:p>
        </p:txBody>
      </p:sp>
      <p:sp>
        <p:nvSpPr>
          <p:cNvPr id="5" name="Slide Number Placeholder 4"/>
          <p:cNvSpPr>
            <a:spLocks noGrp="1"/>
          </p:cNvSpPr>
          <p:nvPr>
            <p:ph type="sldNum" sz="quarter" idx="11"/>
          </p:nvPr>
        </p:nvSpPr>
        <p:spPr/>
        <p:txBody>
          <a:bodyPr/>
          <a:lstStyle/>
          <a:p>
            <a:fld id="{BE6A25E5-C3C7-40F4-9F70-A96CAA2128AC}" type="slidenum">
              <a:rPr lang="en-US" smtClean="0"/>
              <a:pPr/>
              <a:t>5</a:t>
            </a:fld>
            <a:endParaRPr lang="en-US"/>
          </a:p>
        </p:txBody>
      </p:sp>
    </p:spTree>
    <p:extLst>
      <p:ext uri="{BB962C8B-B14F-4D97-AF65-F5344CB8AC3E}">
        <p14:creationId xmlns:p14="http://schemas.microsoft.com/office/powerpoint/2010/main" val="1312060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452A4AC1-FD77-4213-A7D4-A8F7C5D432CF}" type="datetime1">
              <a:rPr lang="en-GB" smtClean="0"/>
              <a:pPr/>
              <a:t>14/09/2016</a:t>
            </a:fld>
            <a:endParaRPr lang="en-US"/>
          </a:p>
        </p:txBody>
      </p:sp>
      <p:sp>
        <p:nvSpPr>
          <p:cNvPr id="5" name="Slide Number Placeholder 4"/>
          <p:cNvSpPr>
            <a:spLocks noGrp="1"/>
          </p:cNvSpPr>
          <p:nvPr>
            <p:ph type="sldNum" sz="quarter" idx="11"/>
          </p:nvPr>
        </p:nvSpPr>
        <p:spPr/>
        <p:txBody>
          <a:bodyPr/>
          <a:lstStyle/>
          <a:p>
            <a:fld id="{BE6A25E5-C3C7-40F4-9F70-A96CAA2128AC}" type="slidenum">
              <a:rPr lang="en-US" smtClean="0"/>
              <a:pPr/>
              <a:t>7</a:t>
            </a:fld>
            <a:endParaRPr lang="en-US"/>
          </a:p>
        </p:txBody>
      </p:sp>
    </p:spTree>
    <p:extLst>
      <p:ext uri="{BB962C8B-B14F-4D97-AF65-F5344CB8AC3E}">
        <p14:creationId xmlns:p14="http://schemas.microsoft.com/office/powerpoint/2010/main" val="2139732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084263"/>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I am going to consider voice in the light of narrative methodology and how imagination can be used to construct voice. Molly Andrews (2014) states that ‘narrative and imagination are integrally tied to one another’ (p.1)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They bring into focus: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The ability to time travel, i.e. ‘moving backwards and forwards in our mind’s eye’ (p.3)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Provide a link between the ‘real, the not-real, the not yet real’ (p.2)</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Construction of the self and other – how one perceives and understands one’s own life is always connected to one’s view of others.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This last area is the one I want to focus on, and it’s this ability to construct the other and give voice to the other.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I’m going to illustrate through an example from my research which looks at early year practitioners’ understandings of child poverty. </a:t>
            </a:r>
          </a:p>
          <a:p>
            <a:endParaRPr lang="en-GB"/>
          </a:p>
        </p:txBody>
      </p:sp>
      <p:sp>
        <p:nvSpPr>
          <p:cNvPr id="4" name="Slide Number Placeholder 3"/>
          <p:cNvSpPr>
            <a:spLocks noGrp="1"/>
          </p:cNvSpPr>
          <p:nvPr>
            <p:ph type="sldNum" sz="quarter" idx="10"/>
          </p:nvPr>
        </p:nvSpPr>
        <p:spPr/>
        <p:txBody>
          <a:bodyPr/>
          <a:lstStyle/>
          <a:p>
            <a:fld id="{74482A19-03E1-4E9C-BD08-6404BE5E26BA}" type="slidenum">
              <a:rPr lang="en-GB" smtClean="0"/>
              <a:t>8</a:t>
            </a:fld>
            <a:endParaRPr lang="en-GB"/>
          </a:p>
        </p:txBody>
      </p:sp>
    </p:spTree>
    <p:extLst>
      <p:ext uri="{BB962C8B-B14F-4D97-AF65-F5344CB8AC3E}">
        <p14:creationId xmlns:p14="http://schemas.microsoft.com/office/powerpoint/2010/main" val="3243323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defTabSz="914400" fontAlgn="auto">
              <a:spcBef>
                <a:spcPts val="0"/>
              </a:spcBef>
              <a:spcAft>
                <a:spcPts val="0"/>
              </a:spcAft>
            </a:pPr>
            <a:r>
              <a:rPr lang="en-GB">
                <a:solidFill>
                  <a:prstClr val="black"/>
                </a:solidFill>
              </a:rPr>
              <a:t>This is an extract from an interview with a Key Worker who works in a </a:t>
            </a:r>
            <a:r>
              <a:rPr lang="en-GB" err="1">
                <a:solidFill>
                  <a:prstClr val="black"/>
                </a:solidFill>
              </a:rPr>
              <a:t>Daycare</a:t>
            </a:r>
            <a:r>
              <a:rPr lang="en-GB">
                <a:solidFill>
                  <a:prstClr val="black"/>
                </a:solidFill>
              </a:rPr>
              <a:t> setting with children under the age of 3. This story which I’ve called Damp Clothes,  is in response to a question I asked her about when she first became aware of poverty. She tells a story about a child who comes in with Damp Clothes. READ STORY </a:t>
            </a:r>
          </a:p>
          <a:p>
            <a:pPr lvl="0" defTabSz="914400" fontAlgn="auto">
              <a:spcBef>
                <a:spcPts val="0"/>
              </a:spcBef>
              <a:spcAft>
                <a:spcPts val="0"/>
              </a:spcAft>
            </a:pPr>
            <a:endParaRPr lang="en-GB">
              <a:solidFill>
                <a:prstClr val="black"/>
              </a:solidFill>
            </a:endParaRPr>
          </a:p>
          <a:p>
            <a:pPr lvl="0" defTabSz="914400" fontAlgn="auto">
              <a:spcBef>
                <a:spcPts val="0"/>
              </a:spcBef>
              <a:spcAft>
                <a:spcPts val="0"/>
              </a:spcAft>
            </a:pPr>
            <a:r>
              <a:rPr lang="en-GB">
                <a:solidFill>
                  <a:prstClr val="black"/>
                </a:solidFill>
              </a:rPr>
              <a:t>SHE NARRATES the STORY in 1</a:t>
            </a:r>
            <a:r>
              <a:rPr lang="en-GB" baseline="30000">
                <a:solidFill>
                  <a:prstClr val="black"/>
                </a:solidFill>
              </a:rPr>
              <a:t>st</a:t>
            </a:r>
            <a:r>
              <a:rPr lang="en-GB">
                <a:solidFill>
                  <a:prstClr val="black"/>
                </a:solidFill>
              </a:rPr>
              <a:t> person AND GIVES VOICE TO the different characters HERSELF AS AN EY P; the child; AND THE MOTHER. These are represented in different colours – black – the voice of the narrator; purple – the EYP giving voice to the child; green for the voice of the mother. Through the construction of the different voices you get a sense of the identity of the practitioner and the mother. </a:t>
            </a:r>
          </a:p>
          <a:p>
            <a:pPr lvl="0" defTabSz="914400" fontAlgn="auto">
              <a:spcBef>
                <a:spcPts val="0"/>
              </a:spcBef>
              <a:spcAft>
                <a:spcPts val="0"/>
              </a:spcAft>
            </a:pPr>
            <a:endParaRPr lang="en-GB">
              <a:solidFill>
                <a:prstClr val="black"/>
              </a:solidFill>
            </a:endParaRPr>
          </a:p>
          <a:p>
            <a:pPr lvl="0" defTabSz="914400" fontAlgn="auto">
              <a:spcBef>
                <a:spcPts val="0"/>
              </a:spcBef>
              <a:spcAft>
                <a:spcPts val="0"/>
              </a:spcAft>
            </a:pPr>
            <a:r>
              <a:rPr lang="en-GB">
                <a:solidFill>
                  <a:prstClr val="black"/>
                </a:solidFill>
              </a:rPr>
              <a:t>She uses her imagination to try and give an explanation of why the clothes might be damp (they were rushed in the morning) but then there are these little signs (it happened again/ the shoes were too small) suggesting that the mother might be finding things difficult. </a:t>
            </a:r>
          </a:p>
          <a:p>
            <a:pPr lvl="0" defTabSz="914400" fontAlgn="auto">
              <a:spcBef>
                <a:spcPts val="0"/>
              </a:spcBef>
              <a:spcAft>
                <a:spcPts val="0"/>
              </a:spcAft>
            </a:pPr>
            <a:endParaRPr lang="en-GB">
              <a:solidFill>
                <a:prstClr val="black"/>
              </a:solidFill>
            </a:endParaRPr>
          </a:p>
          <a:p>
            <a:pPr lvl="0" defTabSz="914400" fontAlgn="auto">
              <a:spcBef>
                <a:spcPts val="0"/>
              </a:spcBef>
              <a:spcAft>
                <a:spcPts val="0"/>
              </a:spcAft>
            </a:pPr>
            <a:r>
              <a:rPr lang="en-GB">
                <a:solidFill>
                  <a:prstClr val="black"/>
                </a:solidFill>
              </a:rPr>
              <a:t>As she recounts what she says to the mother she gives voice to the child ‘I think they’re saying their feet are hurting so they might need some…..’ The ‘I think’……….suggests this may or may not be something the child has said. </a:t>
            </a:r>
          </a:p>
          <a:p>
            <a:pPr lvl="0" defTabSz="914400" fontAlgn="auto">
              <a:spcBef>
                <a:spcPts val="0"/>
              </a:spcBef>
              <a:spcAft>
                <a:spcPts val="0"/>
              </a:spcAft>
            </a:pPr>
            <a:endParaRPr lang="en-GB">
              <a:solidFill>
                <a:prstClr val="black"/>
              </a:solidFill>
            </a:endParaRPr>
          </a:p>
          <a:p>
            <a:pPr lvl="0" defTabSz="914400" fontAlgn="auto">
              <a:spcBef>
                <a:spcPts val="0"/>
              </a:spcBef>
              <a:spcAft>
                <a:spcPts val="0"/>
              </a:spcAft>
            </a:pPr>
            <a:r>
              <a:rPr lang="en-GB">
                <a:solidFill>
                  <a:prstClr val="black"/>
                </a:solidFill>
              </a:rPr>
              <a:t>She goes onto give voice to the parent and it’s her interpretation of the parents’ facial expression – and through her imagination she gives voice to the parents’ inner thoughts ‘Oh God……..I can’t get them any more shoes’ – suggesting the panic the parent might be feeling about being found out – I can’t provide for my child. </a:t>
            </a:r>
          </a:p>
          <a:p>
            <a:pPr lvl="0" defTabSz="914400" fontAlgn="auto">
              <a:spcBef>
                <a:spcPts val="0"/>
              </a:spcBef>
              <a:spcAft>
                <a:spcPts val="0"/>
              </a:spcAft>
            </a:pPr>
            <a:endParaRPr lang="en-GB">
              <a:solidFill>
                <a:prstClr val="black"/>
              </a:solidFill>
            </a:endParaRPr>
          </a:p>
          <a:p>
            <a:endParaRPr lang="en-GB"/>
          </a:p>
        </p:txBody>
      </p:sp>
      <p:sp>
        <p:nvSpPr>
          <p:cNvPr id="4" name="Slide Number Placeholder 3"/>
          <p:cNvSpPr>
            <a:spLocks noGrp="1"/>
          </p:cNvSpPr>
          <p:nvPr>
            <p:ph type="sldNum" sz="quarter" idx="10"/>
          </p:nvPr>
        </p:nvSpPr>
        <p:spPr/>
        <p:txBody>
          <a:bodyPr/>
          <a:lstStyle/>
          <a:p>
            <a:fld id="{74482A19-03E1-4E9C-BD08-6404BE5E26BA}" type="slidenum">
              <a:rPr lang="en-GB" smtClean="0"/>
              <a:t>9</a:t>
            </a:fld>
            <a:endParaRPr lang="en-GB"/>
          </a:p>
        </p:txBody>
      </p:sp>
    </p:spTree>
    <p:extLst>
      <p:ext uri="{BB962C8B-B14F-4D97-AF65-F5344CB8AC3E}">
        <p14:creationId xmlns:p14="http://schemas.microsoft.com/office/powerpoint/2010/main" val="32723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482A19-03E1-4E9C-BD08-6404BE5E26BA}" type="slidenum">
              <a:rPr lang="en-GB" smtClean="0"/>
              <a:t>10</a:t>
            </a:fld>
            <a:endParaRPr lang="en-GB"/>
          </a:p>
        </p:txBody>
      </p:sp>
    </p:spTree>
    <p:extLst>
      <p:ext uri="{BB962C8B-B14F-4D97-AF65-F5344CB8AC3E}">
        <p14:creationId xmlns:p14="http://schemas.microsoft.com/office/powerpoint/2010/main" val="608570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Everybody </a:t>
            </a:r>
          </a:p>
        </p:txBody>
      </p:sp>
      <p:sp>
        <p:nvSpPr>
          <p:cNvPr id="4" name="Date Placeholder 3"/>
          <p:cNvSpPr>
            <a:spLocks noGrp="1"/>
          </p:cNvSpPr>
          <p:nvPr>
            <p:ph type="dt" idx="10"/>
          </p:nvPr>
        </p:nvSpPr>
        <p:spPr/>
        <p:txBody>
          <a:bodyPr/>
          <a:lstStyle/>
          <a:p>
            <a:fld id="{452A4AC1-FD77-4213-A7D4-A8F7C5D432CF}" type="datetime1">
              <a:rPr lang="en-GB" smtClean="0"/>
              <a:pPr/>
              <a:t>14/09/2016</a:t>
            </a:fld>
            <a:endParaRPr lang="en-US"/>
          </a:p>
        </p:txBody>
      </p:sp>
      <p:sp>
        <p:nvSpPr>
          <p:cNvPr id="5" name="Slide Number Placeholder 4"/>
          <p:cNvSpPr>
            <a:spLocks noGrp="1"/>
          </p:cNvSpPr>
          <p:nvPr>
            <p:ph type="sldNum" sz="quarter" idx="11"/>
          </p:nvPr>
        </p:nvSpPr>
        <p:spPr/>
        <p:txBody>
          <a:bodyPr/>
          <a:lstStyle/>
          <a:p>
            <a:fld id="{BE6A25E5-C3C7-40F4-9F70-A96CAA2128AC}" type="slidenum">
              <a:rPr lang="en-US" smtClean="0"/>
              <a:pPr/>
              <a:t>11</a:t>
            </a:fld>
            <a:endParaRPr lang="en-US"/>
          </a:p>
        </p:txBody>
      </p:sp>
    </p:spTree>
    <p:extLst>
      <p:ext uri="{BB962C8B-B14F-4D97-AF65-F5344CB8AC3E}">
        <p14:creationId xmlns:p14="http://schemas.microsoft.com/office/powerpoint/2010/main" val="3921375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7" descr="CORP PP MAIN BACKGROUND.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lvl1pPr algn="ctr" defTabSz="457200" rtl="0" fontAlgn="base">
              <a:spcBef>
                <a:spcPct val="0"/>
              </a:spcBef>
              <a:spcAft>
                <a:spcPct val="0"/>
              </a:spcAft>
              <a:defRPr lang="en-US" sz="4800" kern="1200" dirty="0">
                <a:solidFill>
                  <a:schemeClr val="bg1"/>
                </a:solidFill>
                <a:effectLst>
                  <a:outerShdw blurRad="38100" dist="38100" dir="2700000" algn="tl">
                    <a:srgbClr val="C0C0C0"/>
                  </a:outerShdw>
                </a:effectLst>
                <a:latin typeface="Arial" pitchFamily="34" charset="0"/>
                <a:ea typeface="+mn-ea"/>
                <a:cs typeface="+mn-cs"/>
              </a:defRPr>
            </a:lvl1p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61673271-CA69-4E07-A5F6-AB3E78C0ABA4}" type="datetime2">
              <a:rPr lang="en-GB" smtClean="0"/>
              <a:pPr/>
              <a:t>Wednesday, 14 September 2016</a:t>
            </a:fld>
            <a:endParaRPr lang="en-US"/>
          </a:p>
        </p:txBody>
      </p:sp>
      <p:sp>
        <p:nvSpPr>
          <p:cNvPr id="5" name="Footer Placeholder 4"/>
          <p:cNvSpPr>
            <a:spLocks noGrp="1"/>
          </p:cNvSpPr>
          <p:nvPr>
            <p:ph type="ftr" sz="quarter" idx="11"/>
          </p:nvPr>
        </p:nvSpPr>
        <p:spPr/>
        <p:txBody>
          <a:bodyPr/>
          <a:lstStyle>
            <a:lvl1pPr>
              <a:defRPr/>
            </a:lvl1pPr>
          </a:lstStyle>
          <a:p>
            <a:r>
              <a:rPr lang="en-US"/>
              <a:t>Nikki Fairchild</a:t>
            </a:r>
          </a:p>
        </p:txBody>
      </p:sp>
      <p:sp>
        <p:nvSpPr>
          <p:cNvPr id="6" name="Slide Number Placeholder 5"/>
          <p:cNvSpPr>
            <a:spLocks noGrp="1"/>
          </p:cNvSpPr>
          <p:nvPr>
            <p:ph type="sldNum" sz="quarter" idx="12"/>
          </p:nvPr>
        </p:nvSpPr>
        <p:spPr/>
        <p:txBody>
          <a:bodyPr/>
          <a:lstStyle>
            <a:lvl1pPr>
              <a:defRPr/>
            </a:lvl1pPr>
          </a:lstStyle>
          <a:p>
            <a:fld id="{8EBC3518-D61B-4A8D-BAB9-6345674C52F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91BD3C0D-F4F3-494C-82AA-6DAB2DCCE2C4}" type="datetime2">
              <a:rPr lang="en-GB" smtClean="0"/>
              <a:pPr/>
              <a:t>Wednesday, 14 September 2016</a:t>
            </a:fld>
            <a:endParaRPr lang="en-US"/>
          </a:p>
        </p:txBody>
      </p:sp>
      <p:sp>
        <p:nvSpPr>
          <p:cNvPr id="5" name="Footer Placeholder 4"/>
          <p:cNvSpPr>
            <a:spLocks noGrp="1"/>
          </p:cNvSpPr>
          <p:nvPr>
            <p:ph type="ftr" sz="quarter" idx="11"/>
          </p:nvPr>
        </p:nvSpPr>
        <p:spPr/>
        <p:txBody>
          <a:bodyPr/>
          <a:lstStyle>
            <a:lvl1pPr>
              <a:defRPr/>
            </a:lvl1pPr>
          </a:lstStyle>
          <a:p>
            <a:r>
              <a:rPr lang="en-US"/>
              <a:t>Nikki Fairchild</a:t>
            </a:r>
          </a:p>
        </p:txBody>
      </p:sp>
      <p:sp>
        <p:nvSpPr>
          <p:cNvPr id="6" name="Slide Number Placeholder 5"/>
          <p:cNvSpPr>
            <a:spLocks noGrp="1"/>
          </p:cNvSpPr>
          <p:nvPr>
            <p:ph type="sldNum" sz="quarter" idx="12"/>
          </p:nvPr>
        </p:nvSpPr>
        <p:spPr/>
        <p:txBody>
          <a:bodyPr/>
          <a:lstStyle>
            <a:lvl1pPr>
              <a:defRPr/>
            </a:lvl1pPr>
          </a:lstStyle>
          <a:p>
            <a:fld id="{9953C899-03DF-40B0-BC5A-14A2721AE13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457200" rtl="0" fontAlgn="base">
              <a:spcBef>
                <a:spcPct val="0"/>
              </a:spcBef>
              <a:spcAft>
                <a:spcPct val="0"/>
              </a:spcAft>
              <a:defRPr lang="en-US" sz="4000" kern="1200" dirty="0">
                <a:solidFill>
                  <a:srgbClr val="3D6373"/>
                </a:solidFill>
                <a:latin typeface="Arial" pitchFamily="34" charset="0"/>
                <a:ea typeface="+mn-ea"/>
                <a:cs typeface="+mn-cs"/>
              </a:defRPr>
            </a:lvl1pPr>
          </a:lstStyle>
          <a:p>
            <a:r>
              <a:rPr lang="en-GB"/>
              <a:t>Click to edit Master title style</a:t>
            </a:r>
            <a:endParaRPr lang="en-US"/>
          </a:p>
        </p:txBody>
      </p:sp>
      <p:sp>
        <p:nvSpPr>
          <p:cNvPr id="3" name="Content Placeholder 2"/>
          <p:cNvSpPr>
            <a:spLocks noGrp="1"/>
          </p:cNvSpPr>
          <p:nvPr>
            <p:ph idx="1"/>
          </p:nvPr>
        </p:nvSpPr>
        <p:spPr/>
        <p:txBody>
          <a:bodyPr/>
          <a:lstStyle>
            <a:lvl1pPr>
              <a:defRPr lang="en-US" sz="3200" kern="1200" dirty="0">
                <a:solidFill>
                  <a:srgbClr val="3D6373"/>
                </a:solidFill>
                <a:latin typeface="Arial" pitchFamily="34" charset="0"/>
                <a:ea typeface="+mn-ea"/>
                <a:cs typeface="+mn-cs"/>
              </a:defRPr>
            </a:lvl1pPr>
            <a:lvl2pPr>
              <a:defRPr>
                <a:solidFill>
                  <a:srgbClr val="3D6373"/>
                </a:solidFill>
              </a:defRPr>
            </a:lvl2pPr>
            <a:lvl3pPr>
              <a:defRPr>
                <a:solidFill>
                  <a:srgbClr val="3D6373"/>
                </a:solidFill>
              </a:defRPr>
            </a:lvl3pPr>
            <a:lvl4pPr>
              <a:defRPr>
                <a:solidFill>
                  <a:srgbClr val="3D6373"/>
                </a:solidFill>
              </a:defRPr>
            </a:lvl4pPr>
            <a:lvl5pPr>
              <a:defRPr>
                <a:solidFill>
                  <a:srgbClr val="3D6373"/>
                </a:solidFill>
              </a:defRPr>
            </a:lvl5pPr>
          </a:lstStyle>
          <a:p>
            <a:pPr lvl="0"/>
            <a:r>
              <a:rPr lang="en-GB"/>
              <a:t>Click to edit Master text styles</a:t>
            </a:r>
          </a:p>
          <a:p>
            <a:pPr marL="742950" lvl="1" indent="-342900" algn="l" defTabSz="457200" rtl="0" fontAlgn="base">
              <a:spcBef>
                <a:spcPct val="20000"/>
              </a:spcBef>
              <a:spcAft>
                <a:spcPct val="0"/>
              </a:spcAft>
              <a:buFont typeface="Arial" pitchFamily="34" charset="0"/>
              <a:buChar char="•"/>
            </a:pPr>
            <a:r>
              <a:rPr lang="en-GB"/>
              <a:t>Second level</a:t>
            </a:r>
          </a:p>
          <a:p>
            <a:pPr marL="1143000" lvl="2" indent="-342900" algn="l" defTabSz="457200" rtl="0" fontAlgn="base">
              <a:spcBef>
                <a:spcPct val="20000"/>
              </a:spcBef>
              <a:spcAft>
                <a:spcPct val="0"/>
              </a:spcAft>
              <a:buFont typeface="Arial" pitchFamily="34" charset="0"/>
              <a:buChar char="•"/>
            </a:pPr>
            <a:r>
              <a:rPr lang="en-GB"/>
              <a:t>Third level</a:t>
            </a:r>
          </a:p>
          <a:p>
            <a:pPr marL="1600200" lvl="3" indent="-342900" algn="l" defTabSz="457200" rtl="0" fontAlgn="base">
              <a:spcBef>
                <a:spcPct val="20000"/>
              </a:spcBef>
              <a:spcAft>
                <a:spcPct val="0"/>
              </a:spcAft>
              <a:buFont typeface="Arial" pitchFamily="34" charset="0"/>
              <a:buChar char="•"/>
            </a:pPr>
            <a:r>
              <a:rPr lang="en-GB"/>
              <a:t>Fourth level</a:t>
            </a:r>
          </a:p>
          <a:p>
            <a:pPr marL="2057400" lvl="4" indent="-342900" algn="l" defTabSz="457200" rtl="0" fontAlgn="base">
              <a:spcBef>
                <a:spcPct val="20000"/>
              </a:spcBef>
              <a:spcAft>
                <a:spcPct val="0"/>
              </a:spcAft>
              <a:buFont typeface="Arial" pitchFamily="34" charset="0"/>
              <a:buChar char="•"/>
            </a:pPr>
            <a:r>
              <a:rPr lang="en-GB"/>
              <a:t>Fifth level</a:t>
            </a:r>
            <a:endParaRPr lang="en-US"/>
          </a:p>
        </p:txBody>
      </p:sp>
      <p:sp>
        <p:nvSpPr>
          <p:cNvPr id="4" name="Date Placeholder 3"/>
          <p:cNvSpPr>
            <a:spLocks noGrp="1"/>
          </p:cNvSpPr>
          <p:nvPr>
            <p:ph type="dt" sz="half" idx="10"/>
          </p:nvPr>
        </p:nvSpPr>
        <p:spPr/>
        <p:txBody>
          <a:bodyPr/>
          <a:lstStyle>
            <a:lvl1pPr>
              <a:defRPr/>
            </a:lvl1pPr>
          </a:lstStyle>
          <a:p>
            <a:fld id="{59E7FD6B-1623-45C1-BAD0-FAA74F7ECFDA}" type="datetime2">
              <a:rPr lang="en-GB" smtClean="0"/>
              <a:pPr/>
              <a:t>Wednesday, 14 September 2016</a:t>
            </a:fld>
            <a:endParaRPr lang="en-US"/>
          </a:p>
        </p:txBody>
      </p:sp>
      <p:sp>
        <p:nvSpPr>
          <p:cNvPr id="5" name="Footer Placeholder 4"/>
          <p:cNvSpPr>
            <a:spLocks noGrp="1"/>
          </p:cNvSpPr>
          <p:nvPr>
            <p:ph type="ftr" sz="quarter" idx="11"/>
          </p:nvPr>
        </p:nvSpPr>
        <p:spPr/>
        <p:txBody>
          <a:bodyPr/>
          <a:lstStyle>
            <a:lvl1pPr>
              <a:defRPr/>
            </a:lvl1pPr>
          </a:lstStyle>
          <a:p>
            <a:r>
              <a:rPr lang="en-US"/>
              <a:t>Nikki Fairchild</a:t>
            </a:r>
          </a:p>
        </p:txBody>
      </p:sp>
      <p:sp>
        <p:nvSpPr>
          <p:cNvPr id="6" name="Slide Number Placeholder 5"/>
          <p:cNvSpPr>
            <a:spLocks noGrp="1"/>
          </p:cNvSpPr>
          <p:nvPr>
            <p:ph type="sldNum" sz="quarter" idx="12"/>
          </p:nvPr>
        </p:nvSpPr>
        <p:spPr/>
        <p:txBody>
          <a:bodyPr/>
          <a:lstStyle>
            <a:lvl1pPr>
              <a:defRPr/>
            </a:lvl1pPr>
          </a:lstStyle>
          <a:p>
            <a:fld id="{28794A87-268F-43C0-8518-724CBFE63D0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7" descr="CORP PP MAIN BACKGROUND.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r" defTabSz="457200" rtl="0" fontAlgn="base">
              <a:spcBef>
                <a:spcPct val="0"/>
              </a:spcBef>
              <a:spcAft>
                <a:spcPct val="0"/>
              </a:spcAft>
              <a:defRPr lang="en-US" sz="4800" kern="1200" dirty="0">
                <a:solidFill>
                  <a:schemeClr val="bg1"/>
                </a:solidFill>
                <a:effectLst>
                  <a:outerShdw blurRad="38100" dist="38100" dir="2700000" algn="tl">
                    <a:srgbClr val="C0C0C0"/>
                  </a:outerShdw>
                </a:effectLst>
                <a:latin typeface="Arial" pitchFamily="34" charset="0"/>
                <a:ea typeface="+mn-ea"/>
                <a:cs typeface="+mn-cs"/>
              </a:defRPr>
            </a:lvl1pPr>
          </a:lstStyle>
          <a:p>
            <a:r>
              <a:rPr lang="en-GB"/>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988839"/>
            <a:ext cx="4038600" cy="41373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988839"/>
            <a:ext cx="4038600" cy="41373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BA21F7A0-B65E-40FD-8FB9-2C2588CF53C3}" type="datetime2">
              <a:rPr lang="en-GB" smtClean="0"/>
              <a:pPr/>
              <a:t>Wednesday, 14 September 2016</a:t>
            </a:fld>
            <a:endParaRPr lang="en-US"/>
          </a:p>
        </p:txBody>
      </p:sp>
      <p:sp>
        <p:nvSpPr>
          <p:cNvPr id="6" name="Footer Placeholder 4"/>
          <p:cNvSpPr>
            <a:spLocks noGrp="1"/>
          </p:cNvSpPr>
          <p:nvPr>
            <p:ph type="ftr" sz="quarter" idx="11"/>
          </p:nvPr>
        </p:nvSpPr>
        <p:spPr/>
        <p:txBody>
          <a:bodyPr/>
          <a:lstStyle>
            <a:lvl1pPr>
              <a:defRPr/>
            </a:lvl1pPr>
          </a:lstStyle>
          <a:p>
            <a:r>
              <a:rPr lang="en-US"/>
              <a:t>Nikki Fairchild</a:t>
            </a:r>
          </a:p>
        </p:txBody>
      </p:sp>
      <p:sp>
        <p:nvSpPr>
          <p:cNvPr id="7" name="Slide Number Placeholder 5"/>
          <p:cNvSpPr>
            <a:spLocks noGrp="1"/>
          </p:cNvSpPr>
          <p:nvPr>
            <p:ph type="sldNum" sz="quarter" idx="12"/>
          </p:nvPr>
        </p:nvSpPr>
        <p:spPr/>
        <p:txBody>
          <a:bodyPr/>
          <a:lstStyle>
            <a:lvl1pPr>
              <a:defRPr/>
            </a:lvl1pPr>
          </a:lstStyle>
          <a:p>
            <a:fld id="{4845CBA3-5874-48D9-8111-1D24829C9B6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206915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708919"/>
            <a:ext cx="4040188" cy="34172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206915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708919"/>
            <a:ext cx="4041775" cy="341724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9B33F64A-6BD4-4B04-83FC-877E1B3F918A}" type="datetime2">
              <a:rPr lang="en-GB" smtClean="0"/>
              <a:pPr/>
              <a:t>Wednesday, 14 September 2016</a:t>
            </a:fld>
            <a:endParaRPr lang="en-US"/>
          </a:p>
        </p:txBody>
      </p:sp>
      <p:sp>
        <p:nvSpPr>
          <p:cNvPr id="8" name="Footer Placeholder 4"/>
          <p:cNvSpPr>
            <a:spLocks noGrp="1"/>
          </p:cNvSpPr>
          <p:nvPr>
            <p:ph type="ftr" sz="quarter" idx="11"/>
          </p:nvPr>
        </p:nvSpPr>
        <p:spPr/>
        <p:txBody>
          <a:bodyPr/>
          <a:lstStyle>
            <a:lvl1pPr>
              <a:defRPr/>
            </a:lvl1pPr>
          </a:lstStyle>
          <a:p>
            <a:r>
              <a:rPr lang="en-US"/>
              <a:t>Nikki Fairchild</a:t>
            </a:r>
          </a:p>
        </p:txBody>
      </p:sp>
      <p:sp>
        <p:nvSpPr>
          <p:cNvPr id="9" name="Slide Number Placeholder 5"/>
          <p:cNvSpPr>
            <a:spLocks noGrp="1"/>
          </p:cNvSpPr>
          <p:nvPr>
            <p:ph type="sldNum" sz="quarter" idx="12"/>
          </p:nvPr>
        </p:nvSpPr>
        <p:spPr/>
        <p:txBody>
          <a:bodyPr/>
          <a:lstStyle>
            <a:lvl1pPr>
              <a:defRPr/>
            </a:lvl1pPr>
          </a:lstStyle>
          <a:p>
            <a:fld id="{4C84E474-565F-43D0-86AC-6C3E9D69A66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4500263-BA27-4AF2-94FC-A9CCA9EA6EAF}" type="datetime2">
              <a:rPr lang="en-GB" smtClean="0"/>
              <a:pPr/>
              <a:t>Wednesday, 14 September 2016</a:t>
            </a:fld>
            <a:endParaRPr lang="en-US"/>
          </a:p>
        </p:txBody>
      </p:sp>
      <p:sp>
        <p:nvSpPr>
          <p:cNvPr id="4" name="Footer Placeholder 4"/>
          <p:cNvSpPr>
            <a:spLocks noGrp="1"/>
          </p:cNvSpPr>
          <p:nvPr>
            <p:ph type="ftr" sz="quarter" idx="11"/>
          </p:nvPr>
        </p:nvSpPr>
        <p:spPr/>
        <p:txBody>
          <a:bodyPr/>
          <a:lstStyle>
            <a:lvl1pPr>
              <a:defRPr/>
            </a:lvl1pPr>
          </a:lstStyle>
          <a:p>
            <a:r>
              <a:rPr lang="en-US"/>
              <a:t>Nikki Fairchild</a:t>
            </a:r>
          </a:p>
        </p:txBody>
      </p:sp>
      <p:sp>
        <p:nvSpPr>
          <p:cNvPr id="5" name="Slide Number Placeholder 5"/>
          <p:cNvSpPr>
            <a:spLocks noGrp="1"/>
          </p:cNvSpPr>
          <p:nvPr>
            <p:ph type="sldNum" sz="quarter" idx="12"/>
          </p:nvPr>
        </p:nvSpPr>
        <p:spPr/>
        <p:txBody>
          <a:bodyPr/>
          <a:lstStyle>
            <a:lvl1pPr>
              <a:defRPr/>
            </a:lvl1pPr>
          </a:lstStyle>
          <a:p>
            <a:fld id="{E37C3D4A-6917-4F72-A5CA-185A9ABBF2A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889BC16-EBC6-4A83-B2A7-61A371857ABD}" type="datetime2">
              <a:rPr lang="en-GB" smtClean="0"/>
              <a:pPr/>
              <a:t>Wednesday, 14 September 2016</a:t>
            </a:fld>
            <a:endParaRPr lang="en-US"/>
          </a:p>
        </p:txBody>
      </p:sp>
      <p:sp>
        <p:nvSpPr>
          <p:cNvPr id="3" name="Footer Placeholder 4"/>
          <p:cNvSpPr>
            <a:spLocks noGrp="1"/>
          </p:cNvSpPr>
          <p:nvPr>
            <p:ph type="ftr" sz="quarter" idx="11"/>
          </p:nvPr>
        </p:nvSpPr>
        <p:spPr/>
        <p:txBody>
          <a:bodyPr/>
          <a:lstStyle>
            <a:lvl1pPr>
              <a:defRPr/>
            </a:lvl1pPr>
          </a:lstStyle>
          <a:p>
            <a:r>
              <a:rPr lang="en-US"/>
              <a:t>Nikki Fairchild</a:t>
            </a:r>
          </a:p>
        </p:txBody>
      </p:sp>
      <p:sp>
        <p:nvSpPr>
          <p:cNvPr id="4" name="Slide Number Placeholder 5"/>
          <p:cNvSpPr>
            <a:spLocks noGrp="1"/>
          </p:cNvSpPr>
          <p:nvPr>
            <p:ph type="sldNum" sz="quarter" idx="12"/>
          </p:nvPr>
        </p:nvSpPr>
        <p:spPr/>
        <p:txBody>
          <a:bodyPr/>
          <a:lstStyle>
            <a:lvl1pPr>
              <a:defRPr/>
            </a:lvl1pPr>
          </a:lstStyle>
          <a:p>
            <a:fld id="{66AAC3DF-B3AF-4042-9D26-D196995ADD1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90D6846B-0E4A-401C-A428-1DDE86D61929}" type="datetime2">
              <a:rPr lang="en-GB" smtClean="0"/>
              <a:pPr/>
              <a:t>Wednesday, 14 September 2016</a:t>
            </a:fld>
            <a:endParaRPr lang="en-US"/>
          </a:p>
        </p:txBody>
      </p:sp>
      <p:sp>
        <p:nvSpPr>
          <p:cNvPr id="6" name="Footer Placeholder 4"/>
          <p:cNvSpPr>
            <a:spLocks noGrp="1"/>
          </p:cNvSpPr>
          <p:nvPr>
            <p:ph type="ftr" sz="quarter" idx="11"/>
          </p:nvPr>
        </p:nvSpPr>
        <p:spPr/>
        <p:txBody>
          <a:bodyPr/>
          <a:lstStyle>
            <a:lvl1pPr>
              <a:defRPr/>
            </a:lvl1pPr>
          </a:lstStyle>
          <a:p>
            <a:r>
              <a:rPr lang="en-US"/>
              <a:t>Nikki Fairchild</a:t>
            </a:r>
          </a:p>
        </p:txBody>
      </p:sp>
      <p:sp>
        <p:nvSpPr>
          <p:cNvPr id="7" name="Slide Number Placeholder 5"/>
          <p:cNvSpPr>
            <a:spLocks noGrp="1"/>
          </p:cNvSpPr>
          <p:nvPr>
            <p:ph type="sldNum" sz="quarter" idx="12"/>
          </p:nvPr>
        </p:nvSpPr>
        <p:spPr/>
        <p:txBody>
          <a:bodyPr/>
          <a:lstStyle>
            <a:lvl1pPr>
              <a:defRPr/>
            </a:lvl1pPr>
          </a:lstStyle>
          <a:p>
            <a:fld id="{10B8F637-98F5-4998-9BE4-DB516DC5FF6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908719"/>
            <a:ext cx="5486400" cy="381885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FEA7CA25-C3E3-4631-B9FD-C4D9A3EB9693}" type="datetime2">
              <a:rPr lang="en-GB" smtClean="0"/>
              <a:pPr/>
              <a:t>Wednesday, 14 September 2016</a:t>
            </a:fld>
            <a:endParaRPr lang="en-US"/>
          </a:p>
        </p:txBody>
      </p:sp>
      <p:sp>
        <p:nvSpPr>
          <p:cNvPr id="6" name="Footer Placeholder 4"/>
          <p:cNvSpPr>
            <a:spLocks noGrp="1"/>
          </p:cNvSpPr>
          <p:nvPr>
            <p:ph type="ftr" sz="quarter" idx="11"/>
          </p:nvPr>
        </p:nvSpPr>
        <p:spPr/>
        <p:txBody>
          <a:bodyPr/>
          <a:lstStyle>
            <a:lvl1pPr>
              <a:defRPr/>
            </a:lvl1pPr>
          </a:lstStyle>
          <a:p>
            <a:r>
              <a:rPr lang="en-US"/>
              <a:t>Nikki Fairchild</a:t>
            </a:r>
          </a:p>
        </p:txBody>
      </p:sp>
      <p:sp>
        <p:nvSpPr>
          <p:cNvPr id="7" name="Slide Number Placeholder 5"/>
          <p:cNvSpPr>
            <a:spLocks noGrp="1"/>
          </p:cNvSpPr>
          <p:nvPr>
            <p:ph type="sldNum" sz="quarter" idx="12"/>
          </p:nvPr>
        </p:nvSpPr>
        <p:spPr/>
        <p:txBody>
          <a:bodyPr/>
          <a:lstStyle>
            <a:lvl1pPr>
              <a:defRPr/>
            </a:lvl1pPr>
          </a:lstStyle>
          <a:p>
            <a:fld id="{FA4910EC-CF3C-4216-B468-1600B7D43C8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14790"/>
            <a:ext cx="8229600" cy="10740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988840"/>
            <a:ext cx="8229600" cy="41373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marL="742950" lvl="1" indent="-342900" algn="l" defTabSz="457200" rtl="0" fontAlgn="base">
              <a:spcBef>
                <a:spcPct val="20000"/>
              </a:spcBef>
              <a:spcAft>
                <a:spcPct val="0"/>
              </a:spcAft>
              <a:buFont typeface="Arial" pitchFamily="34" charset="0"/>
              <a:buChar char="•"/>
            </a:pPr>
            <a:r>
              <a:rPr lang="en-GB"/>
              <a:t>Second level</a:t>
            </a:r>
          </a:p>
          <a:p>
            <a:pPr marL="1143000" lvl="2" indent="-342900" algn="l" defTabSz="457200" rtl="0" fontAlgn="base">
              <a:spcBef>
                <a:spcPct val="20000"/>
              </a:spcBef>
              <a:spcAft>
                <a:spcPct val="0"/>
              </a:spcAft>
              <a:buFont typeface="Arial" pitchFamily="34" charset="0"/>
              <a:buChar char="•"/>
            </a:pPr>
            <a:r>
              <a:rPr lang="en-GB"/>
              <a:t>Third level</a:t>
            </a:r>
          </a:p>
          <a:p>
            <a:pPr marL="1600200" lvl="3" indent="-342900" algn="l" defTabSz="457200" rtl="0" fontAlgn="base">
              <a:spcBef>
                <a:spcPct val="20000"/>
              </a:spcBef>
              <a:spcAft>
                <a:spcPct val="0"/>
              </a:spcAft>
              <a:buFont typeface="Arial" pitchFamily="34" charset="0"/>
              <a:buChar char="•"/>
            </a:pPr>
            <a:r>
              <a:rPr lang="en-GB"/>
              <a:t>Fourth level</a:t>
            </a:r>
          </a:p>
          <a:p>
            <a:pPr marL="2057400" lvl="4" indent="-342900" algn="l" defTabSz="457200" rtl="0" fontAlgn="base">
              <a:spcBef>
                <a:spcPct val="20000"/>
              </a:spcBef>
              <a:spcAft>
                <a:spcPct val="0"/>
              </a:spcAft>
              <a:buFont typeface="Arial" pitchFamily="34" charset="0"/>
              <a:buChar char="•"/>
            </a:pPr>
            <a:r>
              <a:rPr lang="en-GB"/>
              <a:t>Fifth level</a:t>
            </a:r>
            <a:endParaRPr lang="en-US"/>
          </a:p>
        </p:txBody>
      </p:sp>
      <p:sp>
        <p:nvSpPr>
          <p:cNvPr id="4" name="Date Placeholder 3"/>
          <p:cNvSpPr>
            <a:spLocks noGrp="1"/>
          </p:cNvSpPr>
          <p:nvPr>
            <p:ph type="dt" sz="half" idx="2"/>
          </p:nvPr>
        </p:nvSpPr>
        <p:spPr>
          <a:xfrm>
            <a:off x="457200" y="6525344"/>
            <a:ext cx="2133600" cy="196131"/>
          </a:xfrm>
          <a:prstGeom prst="rect">
            <a:avLst/>
          </a:prstGeom>
        </p:spPr>
        <p:txBody>
          <a:bodyPr vert="horz" wrap="square" lIns="91440" tIns="45720" rIns="91440" bIns="45720" numCol="1" anchor="ctr" anchorCtr="0" compatLnSpc="1">
            <a:prstTxWarp prst="textNoShape">
              <a:avLst/>
            </a:prstTxWarp>
          </a:bodyPr>
          <a:lstStyle>
            <a:lvl1pPr algn="ctr">
              <a:defRPr sz="800" b="1">
                <a:solidFill>
                  <a:srgbClr val="3D6373"/>
                </a:solidFill>
                <a:latin typeface="Calibri" pitchFamily="34" charset="0"/>
              </a:defRPr>
            </a:lvl1pPr>
          </a:lstStyle>
          <a:p>
            <a:fld id="{29F8FF9C-F7E2-47F9-91A2-6F2B5E52E1F9}" type="datetime2">
              <a:rPr lang="en-GB" smtClean="0"/>
              <a:pPr/>
              <a:t>Wednesday, 14 September 2016</a:t>
            </a:fld>
            <a:endParaRPr lang="en-US"/>
          </a:p>
        </p:txBody>
      </p:sp>
      <p:sp>
        <p:nvSpPr>
          <p:cNvPr id="5" name="Footer Placeholder 4"/>
          <p:cNvSpPr>
            <a:spLocks noGrp="1"/>
          </p:cNvSpPr>
          <p:nvPr>
            <p:ph type="ftr" sz="quarter" idx="3"/>
          </p:nvPr>
        </p:nvSpPr>
        <p:spPr>
          <a:xfrm>
            <a:off x="3124200" y="6525344"/>
            <a:ext cx="2895600" cy="196131"/>
          </a:xfrm>
          <a:prstGeom prst="rect">
            <a:avLst/>
          </a:prstGeom>
        </p:spPr>
        <p:txBody>
          <a:bodyPr vert="horz" wrap="square" lIns="91440" tIns="45720" rIns="91440" bIns="45720" numCol="1" anchor="ctr" anchorCtr="0" compatLnSpc="1">
            <a:prstTxWarp prst="textNoShape">
              <a:avLst/>
            </a:prstTxWarp>
          </a:bodyPr>
          <a:lstStyle>
            <a:lvl1pPr algn="ctr">
              <a:defRPr sz="800" b="1">
                <a:solidFill>
                  <a:srgbClr val="3D6373"/>
                </a:solidFill>
                <a:latin typeface="Calibri" pitchFamily="34" charset="0"/>
              </a:defRPr>
            </a:lvl1pPr>
          </a:lstStyle>
          <a:p>
            <a:r>
              <a:rPr lang="en-US"/>
              <a:t>Nikki Fairchild</a:t>
            </a:r>
          </a:p>
        </p:txBody>
      </p:sp>
      <p:sp>
        <p:nvSpPr>
          <p:cNvPr id="6" name="Slide Number Placeholder 5"/>
          <p:cNvSpPr>
            <a:spLocks noGrp="1"/>
          </p:cNvSpPr>
          <p:nvPr>
            <p:ph type="sldNum" sz="quarter" idx="4"/>
          </p:nvPr>
        </p:nvSpPr>
        <p:spPr>
          <a:xfrm>
            <a:off x="6553200" y="6525344"/>
            <a:ext cx="2133600" cy="196131"/>
          </a:xfrm>
          <a:prstGeom prst="rect">
            <a:avLst/>
          </a:prstGeom>
        </p:spPr>
        <p:txBody>
          <a:bodyPr vert="horz" wrap="square" lIns="91440" tIns="45720" rIns="91440" bIns="45720" numCol="1" anchor="ctr" anchorCtr="0" compatLnSpc="1">
            <a:prstTxWarp prst="textNoShape">
              <a:avLst/>
            </a:prstTxWarp>
          </a:bodyPr>
          <a:lstStyle>
            <a:lvl1pPr algn="r">
              <a:defRPr sz="800" b="1">
                <a:solidFill>
                  <a:srgbClr val="3D6373"/>
                </a:solidFill>
                <a:latin typeface="Calibri" pitchFamily="34" charset="0"/>
              </a:defRPr>
            </a:lvl1pPr>
          </a:lstStyle>
          <a:p>
            <a:fld id="{18B47FBA-88FE-4FBE-A668-C20594E4F075}" type="slidenum">
              <a:rPr lang="en-US" smtClean="0"/>
              <a:pPr/>
              <a:t>‹#›</a:t>
            </a:fld>
            <a:endParaRPr lang="en-US"/>
          </a:p>
        </p:txBody>
      </p:sp>
      <p:pic>
        <p:nvPicPr>
          <p:cNvPr id="7" name="Picture 13" descr="GENERIC PP HEADER 1.jpg"/>
          <p:cNvPicPr>
            <a:picLocks noChangeAspect="1"/>
          </p:cNvPicPr>
          <p:nvPr userDrawn="1"/>
        </p:nvPicPr>
        <p:blipFill>
          <a:blip r:embed="rId13"/>
          <a:srcRect/>
          <a:stretch>
            <a:fillRect/>
          </a:stretch>
        </p:blipFill>
        <p:spPr bwMode="auto">
          <a:xfrm>
            <a:off x="0" y="0"/>
            <a:ext cx="9144000" cy="91479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457200" rtl="0" fontAlgn="base">
        <a:spcBef>
          <a:spcPct val="0"/>
        </a:spcBef>
        <a:spcAft>
          <a:spcPct val="0"/>
        </a:spcAft>
        <a:defRPr lang="en-US" sz="4000" kern="1200" dirty="0" smtClean="0">
          <a:solidFill>
            <a:srgbClr val="3D6373"/>
          </a:solidFill>
          <a:latin typeface="Arial" pitchFamily="34" charset="0"/>
          <a:ea typeface="+mn-ea"/>
          <a:cs typeface="+mn-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lang="en-US" sz="3200" kern="1200" dirty="0" smtClean="0">
          <a:solidFill>
            <a:srgbClr val="3D6373"/>
          </a:solidFill>
          <a:latin typeface="Arial" pitchFamily="34" charset="0"/>
          <a:ea typeface="+mn-ea"/>
          <a:cs typeface="+mn-cs"/>
        </a:defRPr>
      </a:lvl1pPr>
      <a:lvl2pPr marL="742950" indent="-342900" algn="l" defTabSz="457200" rtl="0" fontAlgn="base">
        <a:spcBef>
          <a:spcPct val="20000"/>
        </a:spcBef>
        <a:spcAft>
          <a:spcPct val="0"/>
        </a:spcAft>
        <a:buFont typeface="Arial" pitchFamily="34" charset="0"/>
        <a:buChar char="•"/>
        <a:defRPr sz="2800" kern="1200">
          <a:solidFill>
            <a:srgbClr val="3D6373"/>
          </a:solidFill>
          <a:latin typeface="+mn-lt"/>
          <a:ea typeface="+mn-ea"/>
          <a:cs typeface="+mn-cs"/>
        </a:defRPr>
      </a:lvl2pPr>
      <a:lvl3pPr marL="1143000" indent="-342900" algn="l" defTabSz="457200" rtl="0" fontAlgn="base">
        <a:spcBef>
          <a:spcPct val="20000"/>
        </a:spcBef>
        <a:spcAft>
          <a:spcPct val="0"/>
        </a:spcAft>
        <a:buFont typeface="Arial" pitchFamily="34" charset="0"/>
        <a:buChar char="•"/>
        <a:defRPr sz="2400" kern="1200">
          <a:solidFill>
            <a:srgbClr val="3D6373"/>
          </a:solidFill>
          <a:latin typeface="+mn-lt"/>
          <a:ea typeface="+mn-ea"/>
          <a:cs typeface="+mn-cs"/>
        </a:defRPr>
      </a:lvl3pPr>
      <a:lvl4pPr marL="1600200" indent="-342900" algn="l" defTabSz="457200" rtl="0" fontAlgn="base">
        <a:spcBef>
          <a:spcPct val="20000"/>
        </a:spcBef>
        <a:spcAft>
          <a:spcPct val="0"/>
        </a:spcAft>
        <a:buFont typeface="Arial" pitchFamily="34" charset="0"/>
        <a:buChar char="•"/>
        <a:defRPr sz="2000" kern="1200">
          <a:solidFill>
            <a:srgbClr val="3D6373"/>
          </a:solidFill>
          <a:latin typeface="+mn-lt"/>
          <a:ea typeface="+mn-ea"/>
          <a:cs typeface="+mn-cs"/>
        </a:defRPr>
      </a:lvl4pPr>
      <a:lvl5pPr marL="2057400" indent="-342900" algn="l" defTabSz="457200" rtl="0" fontAlgn="base">
        <a:spcBef>
          <a:spcPct val="20000"/>
        </a:spcBef>
        <a:spcAft>
          <a:spcPct val="0"/>
        </a:spcAft>
        <a:buFont typeface="Arial" pitchFamily="34" charset="0"/>
        <a:buChar char="•"/>
        <a:defRPr sz="2000" kern="1200">
          <a:solidFill>
            <a:srgbClr val="3D637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rchive.org/details/KorculasFragmentsWallsSpeakOutsoundPoetr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mailto:e.mikuska@chi.ac.u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mailto:s.lyndon@chi.ac.uk" TargetMode="External"/><Relationship Id="rId5" Type="http://schemas.openxmlformats.org/officeDocument/2006/relationships/hyperlink" Target="mailto:n.fairchild@chi.ac.uk" TargetMode="External"/><Relationship Id="rId4" Type="http://schemas.openxmlformats.org/officeDocument/2006/relationships/hyperlink" Target="mailto:r.abbot@chi.ac.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 </a:t>
            </a:r>
            <a:r>
              <a:rPr lang="en-US" err="1"/>
              <a:t>Korcula's Fragments Walls Speak</a:t>
            </a:r>
            <a:endParaRPr lang="en-US">
              <a:solidFill>
                <a:schemeClr val="tx1"/>
              </a:solidFill>
            </a:endParaRPr>
          </a:p>
        </p:txBody>
      </p:sp>
      <p:sp>
        <p:nvSpPr>
          <p:cNvPr id="3" name="Subtitle 2"/>
          <p:cNvSpPr>
            <a:spLocks noGrp="1"/>
          </p:cNvSpPr>
          <p:nvPr>
            <p:ph type="subTitle" idx="1"/>
          </p:nvPr>
        </p:nvSpPr>
        <p:spPr/>
        <p:txBody>
          <a:bodyPr/>
          <a:lstStyle/>
          <a:p>
            <a:r>
              <a:rPr lang="en-US" dirty="0">
                <a:solidFill>
                  <a:schemeClr val="tx1"/>
                </a:solidFill>
                <a:latin typeface="Arial" charset="0"/>
                <a:hlinkClick r:id="rId3"/>
              </a:rPr>
              <a:t>https://archive.org/details/KorculasFragmentsWallsSpeakOutsoundPoetry</a:t>
            </a:r>
            <a:r>
              <a:rPr lang="en-US" dirty="0">
                <a:solidFill>
                  <a:schemeClr val="tx1"/>
                </a:solidFill>
                <a:latin typeface="Arial" charset="0"/>
              </a:rPr>
              <a:t> </a:t>
            </a:r>
          </a:p>
          <a:p>
            <a:endParaRPr lang="en-US" dirty="0">
              <a:solidFill>
                <a:schemeClr val="tx1"/>
              </a:solidFill>
            </a:endParaRPr>
          </a:p>
        </p:txBody>
      </p:sp>
    </p:spTree>
    <p:extLst>
      <p:ext uri="{BB962C8B-B14F-4D97-AF65-F5344CB8AC3E}">
        <p14:creationId xmlns:p14="http://schemas.microsoft.com/office/powerpoint/2010/main" val="4114076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is ‘voice’? Eva </a:t>
            </a:r>
          </a:p>
        </p:txBody>
      </p:sp>
      <p:sp>
        <p:nvSpPr>
          <p:cNvPr id="3" name="Content Placeholder 2"/>
          <p:cNvSpPr>
            <a:spLocks noGrp="1"/>
          </p:cNvSpPr>
          <p:nvPr>
            <p:ph idx="1"/>
          </p:nvPr>
        </p:nvSpPr>
        <p:spPr>
          <a:xfrm>
            <a:off x="103188" y="1989138"/>
            <a:ext cx="8937813" cy="4137025"/>
          </a:xfrm>
        </p:spPr>
        <p:txBody>
          <a:bodyPr>
            <a:normAutofit fontScale="62500" lnSpcReduction="20000"/>
          </a:bodyPr>
          <a:lstStyle/>
          <a:p>
            <a:pPr algn="just"/>
            <a:r>
              <a:rPr lang="en-GB" sz="3600"/>
              <a:t>Problematising the meaning of voice that are historically grounded in positivism, interpretivism and critical theory ( </a:t>
            </a:r>
            <a:r>
              <a:rPr lang="en-GB" sz="3600" err="1"/>
              <a:t>Mazzei</a:t>
            </a:r>
            <a:r>
              <a:rPr lang="en-GB" sz="3600"/>
              <a:t> and Jackson, 2009). </a:t>
            </a:r>
            <a:endParaRPr lang="en-US" sz="3600">
              <a:solidFill>
                <a:schemeClr val="tx1"/>
              </a:solidFill>
            </a:endParaRPr>
          </a:p>
          <a:p>
            <a:pPr algn="just"/>
            <a:r>
              <a:rPr lang="en-GB" sz="3600"/>
              <a:t>The process of turning voice into text which is then deconstructed, that is exposing the instability of meaning which the text tries to cover up. </a:t>
            </a:r>
            <a:endParaRPr lang="en-GB" sz="3600">
              <a:solidFill>
                <a:schemeClr val="tx1"/>
              </a:solidFill>
            </a:endParaRPr>
          </a:p>
          <a:p>
            <a:pPr lvl="1" algn="just"/>
            <a:r>
              <a:rPr lang="en-GB" sz="3200"/>
              <a:t>Can we become a source of voice rather than an effect of it, when ‘it’ can be culture, structuring principles etc.? </a:t>
            </a:r>
            <a:endParaRPr lang="en-GB" sz="3200">
              <a:solidFill>
                <a:schemeClr val="tx1"/>
              </a:solidFill>
            </a:endParaRPr>
          </a:p>
          <a:p>
            <a:pPr lvl="1" algn="just"/>
            <a:r>
              <a:rPr lang="en-GB" sz="3200"/>
              <a:t>Can we occupy the position of ‘other’? </a:t>
            </a:r>
            <a:endParaRPr lang="en-GB" sz="3200">
              <a:solidFill>
                <a:schemeClr val="tx1"/>
              </a:solidFill>
            </a:endParaRPr>
          </a:p>
          <a:p>
            <a:pPr algn="just"/>
            <a:r>
              <a:rPr lang="en-GB" sz="3600"/>
              <a:t>Voice is not monolithic – dominant meanings can be contested and alternative meanings affirmed (</a:t>
            </a:r>
            <a:r>
              <a:rPr lang="en-GB" sz="3600" err="1"/>
              <a:t>Weedon</a:t>
            </a:r>
            <a:r>
              <a:rPr lang="en-GB" sz="3600"/>
              <a:t>, 2009).</a:t>
            </a:r>
            <a:endParaRPr lang="en-GB" sz="3600">
              <a:solidFill>
                <a:schemeClr val="tx1"/>
              </a:solidFill>
            </a:endParaRPr>
          </a:p>
          <a:p>
            <a:pPr marL="0" indent="0" algn="just">
              <a:buNone/>
            </a:pPr>
            <a:r>
              <a:rPr lang="en-GB" sz="3600">
                <a:solidFill>
                  <a:srgbClr val="0070C0"/>
                </a:solidFill>
              </a:rPr>
              <a:t> (we=researchers) </a:t>
            </a:r>
            <a:endParaRPr lang="en-GB" sz="3600">
              <a:solidFill>
                <a:schemeClr val="tx1"/>
              </a:solidFill>
            </a:endParaRPr>
          </a:p>
        </p:txBody>
      </p:sp>
    </p:spTree>
    <p:extLst>
      <p:ext uri="{BB962C8B-B14F-4D97-AF65-F5344CB8AC3E}">
        <p14:creationId xmlns:p14="http://schemas.microsoft.com/office/powerpoint/2010/main" val="227796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Example - Eva </a:t>
            </a:r>
          </a:p>
        </p:txBody>
      </p:sp>
      <p:sp>
        <p:nvSpPr>
          <p:cNvPr id="3" name="Content Placeholder 2"/>
          <p:cNvSpPr>
            <a:spLocks noGrp="1"/>
          </p:cNvSpPr>
          <p:nvPr>
            <p:ph idx="1"/>
          </p:nvPr>
        </p:nvSpPr>
        <p:spPr>
          <a:xfrm>
            <a:off x="2550126" y="2974053"/>
            <a:ext cx="3541756" cy="1219522"/>
          </a:xfrm>
        </p:spPr>
        <p:txBody>
          <a:bodyPr>
            <a:normAutofit/>
          </a:bodyPr>
          <a:lstStyle/>
          <a:p>
            <a:pPr marL="0" indent="0">
              <a:buNone/>
            </a:pPr>
            <a:r>
              <a:rPr lang="en-GB" sz="6000"/>
              <a:t>Really</a:t>
            </a:r>
          </a:p>
          <a:p>
            <a:pPr marL="0" indent="0">
              <a:buNone/>
            </a:pPr>
            <a:endParaRPr lang="en-GB" sz="6000"/>
          </a:p>
        </p:txBody>
      </p:sp>
    </p:spTree>
    <p:extLst>
      <p:ext uri="{BB962C8B-B14F-4D97-AF65-F5344CB8AC3E}">
        <p14:creationId xmlns:p14="http://schemas.microsoft.com/office/powerpoint/2010/main" val="2479940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 more than human voice - Nikki</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2037046"/>
            <a:ext cx="2432002" cy="182400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949" y="4221088"/>
            <a:ext cx="2672630" cy="200447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6145" y="1885391"/>
            <a:ext cx="1691505" cy="254640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6066" y="1886382"/>
            <a:ext cx="1801793" cy="240239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3888" y="4729022"/>
            <a:ext cx="2527829" cy="1895872"/>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68026" y="4581128"/>
            <a:ext cx="2492995" cy="1869746"/>
          </a:xfrm>
          <a:prstGeom prst="rect">
            <a:avLst/>
          </a:prstGeom>
        </p:spPr>
      </p:pic>
    </p:spTree>
    <p:extLst>
      <p:ext uri="{BB962C8B-B14F-4D97-AF65-F5344CB8AC3E}">
        <p14:creationId xmlns:p14="http://schemas.microsoft.com/office/powerpoint/2010/main" val="268810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Activity </a:t>
            </a:r>
          </a:p>
        </p:txBody>
      </p:sp>
      <p:sp>
        <p:nvSpPr>
          <p:cNvPr id="3" name="Content Placeholder 2"/>
          <p:cNvSpPr>
            <a:spLocks noGrp="1"/>
          </p:cNvSpPr>
          <p:nvPr>
            <p:ph idx="1"/>
          </p:nvPr>
        </p:nvSpPr>
        <p:spPr/>
        <p:txBody>
          <a:bodyPr vert="horz" wrap="square" lIns="68580" tIns="34290" rIns="68580" bIns="34290" numCol="1" rtlCol="0" anchor="t" anchorCtr="0" compatLnSpc="1">
            <a:prstTxWarp prst="textNoShape">
              <a:avLst/>
            </a:prstTxWarp>
            <a:normAutofit/>
          </a:bodyPr>
          <a:lstStyle/>
          <a:p>
            <a:pPr marL="0" indent="0" algn="ctr">
              <a:buNone/>
            </a:pPr>
            <a:r>
              <a:rPr lang="en-GB" sz="2700"/>
              <a:t>Think about a childhood memory and think about how to present this memory using the range of materials on offer (or not!)</a:t>
            </a:r>
          </a:p>
          <a:p>
            <a:pPr marL="0" indent="0" algn="ctr">
              <a:buNone/>
            </a:pPr>
            <a:endParaRPr lang="en-GB" sz="2700"/>
          </a:p>
          <a:p>
            <a:pPr marL="0" indent="0" algn="ctr">
              <a:buNone/>
            </a:pPr>
            <a:r>
              <a:rPr lang="en-GB" sz="2700"/>
              <a:t>You may wish to make, draw, build, record this. This could be on your own or in groups – the choice is yours.</a:t>
            </a:r>
          </a:p>
          <a:p>
            <a:pPr marL="0" indent="0" algn="ctr">
              <a:buNone/>
            </a:pPr>
            <a:r>
              <a:rPr lang="en-GB" sz="2800" b="1"/>
              <a:t>You have15 minutes</a:t>
            </a:r>
          </a:p>
          <a:p>
            <a:endParaRPr lang="en-GB"/>
          </a:p>
        </p:txBody>
      </p:sp>
    </p:spTree>
    <p:extLst>
      <p:ext uri="{BB962C8B-B14F-4D97-AF65-F5344CB8AC3E}">
        <p14:creationId xmlns:p14="http://schemas.microsoft.com/office/powerpoint/2010/main" val="1364199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Reflection</a:t>
            </a:r>
          </a:p>
        </p:txBody>
      </p:sp>
      <p:sp>
        <p:nvSpPr>
          <p:cNvPr id="3" name="Content Placeholder 2"/>
          <p:cNvSpPr>
            <a:spLocks noGrp="1"/>
          </p:cNvSpPr>
          <p:nvPr>
            <p:ph idx="1"/>
          </p:nvPr>
        </p:nvSpPr>
        <p:spPr/>
        <p:txBody>
          <a:bodyPr vert="horz" wrap="square" lIns="68580" tIns="34290" rIns="68580" bIns="34290" numCol="1" rtlCol="0" anchor="t" anchorCtr="0" compatLnSpc="1">
            <a:prstTxWarp prst="textNoShape">
              <a:avLst/>
            </a:prstTxWarp>
            <a:normAutofit/>
          </a:bodyPr>
          <a:lstStyle/>
          <a:p>
            <a:pPr marL="0" indent="0" algn="just">
              <a:buNone/>
            </a:pPr>
            <a:r>
              <a:rPr lang="en-US" sz="3000"/>
              <a:t>Why did you choose that particular </a:t>
            </a:r>
            <a:r>
              <a:rPr lang="en-US" sz="3000" err="1"/>
              <a:t>medi</a:t>
            </a:r>
            <a:r>
              <a:rPr lang="en-US" sz="3000"/>
              <a:t>(a)(um) to present your voice? </a:t>
            </a:r>
          </a:p>
          <a:p>
            <a:pPr marL="0" indent="0" algn="just">
              <a:buNone/>
            </a:pPr>
            <a:r>
              <a:rPr lang="en-US" sz="3000"/>
              <a:t>Please would you share one aspect about this session or the activity (presentation of the voice) with the wider group </a:t>
            </a:r>
          </a:p>
          <a:p>
            <a:pPr marL="0" indent="0" algn="just">
              <a:buNone/>
            </a:pPr>
            <a:endParaRPr lang="en-US" sz="3000"/>
          </a:p>
          <a:p>
            <a:pPr marL="0" indent="0" algn="just">
              <a:buNone/>
            </a:pPr>
            <a:endParaRPr lang="en-US" sz="3000"/>
          </a:p>
        </p:txBody>
      </p:sp>
    </p:spTree>
    <p:extLst>
      <p:ext uri="{BB962C8B-B14F-4D97-AF65-F5344CB8AC3E}">
        <p14:creationId xmlns:p14="http://schemas.microsoft.com/office/powerpoint/2010/main" val="2531784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Closing thoughts</a:t>
            </a:r>
          </a:p>
        </p:txBody>
      </p:sp>
      <p:sp>
        <p:nvSpPr>
          <p:cNvPr id="3" name="Content Placeholder 2"/>
          <p:cNvSpPr>
            <a:spLocks noGrp="1"/>
          </p:cNvSpPr>
          <p:nvPr>
            <p:ph idx="1"/>
          </p:nvPr>
        </p:nvSpPr>
        <p:spPr/>
        <p:txBody>
          <a:bodyPr vert="horz" wrap="square" lIns="68580" tIns="34290" rIns="68580" bIns="34290" numCol="1" rtlCol="0" anchor="t" anchorCtr="0" compatLnSpc="1">
            <a:prstTxWarp prst="textNoShape">
              <a:avLst/>
            </a:prstTxWarp>
            <a:normAutofit/>
          </a:bodyPr>
          <a:lstStyle/>
          <a:p>
            <a:pPr marL="0" indent="0">
              <a:buNone/>
            </a:pPr>
            <a:r>
              <a:rPr lang="en-US">
                <a:cs typeface="Arial" panose="020B0604020202020204" pitchFamily="34" charset="0"/>
              </a:rPr>
              <a:t>How might you use what we have discussed today in your wider professional life (research or practice)...</a:t>
            </a:r>
            <a:r>
              <a:rPr lang="en-US" sz="4000">
                <a:cs typeface="Arial" panose="020B0604020202020204" pitchFamily="34" charset="0"/>
              </a:rPr>
              <a:t> </a:t>
            </a:r>
          </a:p>
          <a:p>
            <a:pPr marL="0" indent="0">
              <a:buNone/>
            </a:pPr>
            <a:endParaRPr lang="en-US"/>
          </a:p>
        </p:txBody>
      </p:sp>
    </p:spTree>
    <p:extLst>
      <p:ext uri="{BB962C8B-B14F-4D97-AF65-F5344CB8AC3E}">
        <p14:creationId xmlns:p14="http://schemas.microsoft.com/office/powerpoint/2010/main" val="2033974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References </a:t>
            </a:r>
          </a:p>
        </p:txBody>
      </p:sp>
      <p:sp>
        <p:nvSpPr>
          <p:cNvPr id="3" name="Content Placeholder 2"/>
          <p:cNvSpPr>
            <a:spLocks noGrp="1"/>
          </p:cNvSpPr>
          <p:nvPr>
            <p:ph idx="1"/>
          </p:nvPr>
        </p:nvSpPr>
        <p:spPr/>
        <p:txBody>
          <a:bodyPr>
            <a:normAutofit fontScale="47500" lnSpcReduction="20000"/>
          </a:bodyPr>
          <a:lstStyle/>
          <a:p>
            <a:r>
              <a:rPr lang="en-GB"/>
              <a:t>Andrews, M. (2014) </a:t>
            </a:r>
            <a:r>
              <a:rPr lang="en-GB" i="1"/>
              <a:t>Narrative Imagination and Everyday Life</a:t>
            </a:r>
            <a:r>
              <a:rPr lang="en-GB"/>
              <a:t>. Oxford: Oxford University Press</a:t>
            </a:r>
          </a:p>
          <a:p>
            <a:r>
              <a:rPr lang="en-GB"/>
              <a:t>Byrne, G. (2015) Narrative Enquiry and the Problem of Representation: ‘giving voice’, making meaning. </a:t>
            </a:r>
            <a:r>
              <a:rPr lang="en-GB" i="1"/>
              <a:t>International Journal of Research and Method in Education. </a:t>
            </a:r>
            <a:r>
              <a:rPr lang="en-GB"/>
              <a:t>1-17</a:t>
            </a:r>
          </a:p>
          <a:p>
            <a:r>
              <a:rPr lang="en-GB"/>
              <a:t>Bennett, L. (2016) ‘Thinking Like a Brick’ in C.A. Taylor and C. Hughes (eds.) </a:t>
            </a:r>
            <a:r>
              <a:rPr lang="en-GB" i="1"/>
              <a:t>Posthuman Research Practices in Education.</a:t>
            </a:r>
            <a:r>
              <a:rPr lang="en-GB"/>
              <a:t> London: Palgrave Macmillan.</a:t>
            </a:r>
          </a:p>
          <a:p>
            <a:r>
              <a:rPr lang="en-GB"/>
              <a:t>Jackson, A. Y. and Mazzei, L. (2012) </a:t>
            </a:r>
            <a:r>
              <a:rPr lang="en-GB" i="1"/>
              <a:t>Thinking with Theory in qualitative Research. Viewing data across multiple perspectives.</a:t>
            </a:r>
            <a:r>
              <a:rPr lang="en-GB"/>
              <a:t> Abingdon: Routledge.</a:t>
            </a:r>
          </a:p>
          <a:p>
            <a:r>
              <a:rPr lang="en-US"/>
              <a:t>Lather, P. and St. Pierre, E. A. (2013) ‘Post-qualitative research’. </a:t>
            </a:r>
            <a:r>
              <a:rPr lang="en-US" i="1"/>
              <a:t>International Journal of Qualitative Studies in Education.</a:t>
            </a:r>
            <a:r>
              <a:rPr lang="en-US"/>
              <a:t> 26 (6): 629 – 633.</a:t>
            </a:r>
          </a:p>
          <a:p>
            <a:r>
              <a:rPr lang="en-GB"/>
              <a:t>Mazzei, L. (2013) ‘A voice without organs: interviewing in posthumanist research’ </a:t>
            </a:r>
            <a:r>
              <a:rPr lang="en-GB" i="1"/>
              <a:t>International Journal of qualitative Studies in Education.</a:t>
            </a:r>
            <a:r>
              <a:rPr lang="en-GB"/>
              <a:t> 26(6), 732-740.</a:t>
            </a:r>
          </a:p>
          <a:p>
            <a:r>
              <a:rPr lang="en-GB"/>
              <a:t>Mazzei, L. (2016) ‘Voice without a Subject’ </a:t>
            </a:r>
            <a:r>
              <a:rPr lang="en-GB" i="1"/>
              <a:t>Cultural Studies&lt;&gt;Critical Methodologies.</a:t>
            </a:r>
            <a:r>
              <a:rPr lang="en-GB"/>
              <a:t> 16(2), 151-161.</a:t>
            </a:r>
          </a:p>
          <a:p>
            <a:r>
              <a:rPr lang="en-GB"/>
              <a:t>Taylor, C. A. and Hughes, C. (eds.) (2016) </a:t>
            </a:r>
            <a:r>
              <a:rPr lang="en-GB" i="1"/>
              <a:t>Posthuman Research Practices in Education. </a:t>
            </a:r>
            <a:r>
              <a:rPr lang="en-GB"/>
              <a:t>London: Palgrave Macmillan.</a:t>
            </a:r>
          </a:p>
          <a:p>
            <a:r>
              <a:rPr lang="en-GB" err="1"/>
              <a:t>Weedon</a:t>
            </a:r>
            <a:r>
              <a:rPr lang="en-GB"/>
              <a:t>, C. (1997) </a:t>
            </a:r>
            <a:r>
              <a:rPr lang="en-GB" i="1"/>
              <a:t>Feminist Practice and Poststructuralist Theory. </a:t>
            </a:r>
            <a:r>
              <a:rPr lang="en-GB"/>
              <a:t>2</a:t>
            </a:r>
            <a:r>
              <a:rPr lang="en-GB" baseline="30000"/>
              <a:t>nd</a:t>
            </a:r>
            <a:r>
              <a:rPr lang="en-GB"/>
              <a:t> Edition. Oxford: Blackwell </a:t>
            </a:r>
          </a:p>
          <a:p>
            <a:endParaRPr lang="en-GB"/>
          </a:p>
          <a:p>
            <a:endParaRPr lang="en-GB"/>
          </a:p>
        </p:txBody>
      </p:sp>
    </p:spTree>
    <p:extLst>
      <p:ext uri="{BB962C8B-B14F-4D97-AF65-F5344CB8AC3E}">
        <p14:creationId xmlns:p14="http://schemas.microsoft.com/office/powerpoint/2010/main" val="2812644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CORP PP MAIN BACKGROUND.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 name="Content Placeholder 9"/>
          <p:cNvSpPr>
            <a:spLocks noGrp="1"/>
          </p:cNvSpPr>
          <p:nvPr>
            <p:ph idx="1"/>
          </p:nvPr>
        </p:nvSpPr>
        <p:spPr>
          <a:xfrm>
            <a:off x="1043608" y="1993015"/>
            <a:ext cx="6491064" cy="4137323"/>
          </a:xfrm>
        </p:spPr>
        <p:txBody>
          <a:bodyPr/>
          <a:lstStyle/>
          <a:p>
            <a:pPr marL="0" indent="0" algn="ctr">
              <a:buNone/>
            </a:pPr>
            <a:r>
              <a:rPr lang="en-GB" sz="2000">
                <a:solidFill>
                  <a:schemeClr val="bg1"/>
                </a:solidFill>
              </a:rPr>
              <a:t>Rob Abbott – </a:t>
            </a:r>
            <a:r>
              <a:rPr lang="en-GB" sz="2000">
                <a:solidFill>
                  <a:schemeClr val="bg1"/>
                </a:solidFill>
                <a:hlinkClick r:id="rId4"/>
              </a:rPr>
              <a:t>r.abbot@chi.ac.uk</a:t>
            </a:r>
            <a:r>
              <a:rPr lang="en-GB" sz="2000">
                <a:solidFill>
                  <a:schemeClr val="bg1"/>
                </a:solidFill>
              </a:rPr>
              <a:t>, </a:t>
            </a:r>
            <a:endParaRPr lang="en-US" sz="2000">
              <a:solidFill>
                <a:schemeClr val="tx1"/>
              </a:solidFill>
            </a:endParaRPr>
          </a:p>
          <a:p>
            <a:pPr marL="0" indent="0" algn="ctr">
              <a:buNone/>
            </a:pPr>
            <a:r>
              <a:rPr lang="en-GB" sz="2000">
                <a:solidFill>
                  <a:schemeClr val="bg1"/>
                </a:solidFill>
              </a:rPr>
              <a:t>Nikki Fairchild – </a:t>
            </a:r>
            <a:r>
              <a:rPr lang="en-GB" sz="2000">
                <a:solidFill>
                  <a:schemeClr val="bg1"/>
                </a:solidFill>
                <a:hlinkClick r:id="rId5"/>
              </a:rPr>
              <a:t>n.fairchild@chi.ac.uk</a:t>
            </a:r>
            <a:r>
              <a:rPr lang="en-GB" sz="2000">
                <a:solidFill>
                  <a:schemeClr val="bg1"/>
                </a:solidFill>
              </a:rPr>
              <a:t>, </a:t>
            </a:r>
            <a:endParaRPr lang="en-GB" sz="2000">
              <a:solidFill>
                <a:schemeClr val="tx1"/>
              </a:solidFill>
            </a:endParaRPr>
          </a:p>
          <a:p>
            <a:pPr marL="0" indent="0" algn="ctr">
              <a:buNone/>
            </a:pPr>
            <a:r>
              <a:rPr lang="en-GB" sz="2000">
                <a:solidFill>
                  <a:schemeClr val="bg1"/>
                </a:solidFill>
              </a:rPr>
              <a:t>Sandra Lyndon – </a:t>
            </a:r>
            <a:r>
              <a:rPr lang="en-GB" sz="2000">
                <a:solidFill>
                  <a:schemeClr val="bg1"/>
                </a:solidFill>
                <a:hlinkClick r:id="rId6"/>
              </a:rPr>
              <a:t>s.lyndon@chi.ac.uk</a:t>
            </a:r>
            <a:r>
              <a:rPr lang="en-GB" sz="2000">
                <a:solidFill>
                  <a:schemeClr val="bg1"/>
                </a:solidFill>
              </a:rPr>
              <a:t>,</a:t>
            </a:r>
            <a:endParaRPr lang="en-GB" sz="2000">
              <a:solidFill>
                <a:schemeClr val="tx1"/>
              </a:solidFill>
            </a:endParaRPr>
          </a:p>
          <a:p>
            <a:pPr marL="0" indent="0" algn="ctr">
              <a:buNone/>
            </a:pPr>
            <a:r>
              <a:rPr lang="en-GB" sz="2000">
                <a:solidFill>
                  <a:schemeClr val="bg1"/>
                </a:solidFill>
              </a:rPr>
              <a:t> Eva Mikuska – </a:t>
            </a:r>
            <a:r>
              <a:rPr lang="en-GB" sz="2000">
                <a:solidFill>
                  <a:schemeClr val="bg1"/>
                </a:solidFill>
                <a:hlinkClick r:id="rId7"/>
              </a:rPr>
              <a:t>e.mikuska@chi.ac.uk</a:t>
            </a:r>
            <a:r>
              <a:rPr lang="en-GB" sz="2000">
                <a:solidFill>
                  <a:schemeClr val="bg1"/>
                </a:solidFill>
              </a:rPr>
              <a:t> </a:t>
            </a:r>
            <a:endParaRPr lang="en-GB" sz="2000">
              <a:solidFill>
                <a:schemeClr val="tx1"/>
              </a:solidFill>
            </a:endParaRPr>
          </a:p>
          <a:p>
            <a:pPr marL="0" indent="0" algn="ctr">
              <a:buNone/>
            </a:pPr>
            <a:endParaRPr lang="en-GB" sz="2000" kern="1200">
              <a:solidFill>
                <a:schemeClr val="tx1"/>
              </a:solidFill>
            </a:endParaRPr>
          </a:p>
          <a:p>
            <a:pPr algn="ctr">
              <a:buNone/>
            </a:pPr>
            <a:r>
              <a:rPr lang="en-GB" sz="1800" b="1">
                <a:solidFill>
                  <a:schemeClr val="bg1"/>
                </a:solidFill>
              </a:rPr>
              <a:t>Senior Lecturers</a:t>
            </a:r>
            <a:endParaRPr lang="en-GB" sz="1800" kern="1200">
              <a:solidFill>
                <a:schemeClr val="tx1"/>
              </a:solidFill>
            </a:endParaRPr>
          </a:p>
          <a:p>
            <a:pPr algn="ctr">
              <a:buNone/>
            </a:pPr>
            <a:r>
              <a:rPr lang="en-GB" sz="1800" kern="1200">
                <a:solidFill>
                  <a:schemeClr val="bg1"/>
                </a:solidFill>
              </a:rPr>
              <a:t>Department of Childhood, Social Work and Social Care</a:t>
            </a:r>
            <a:endParaRPr lang="en-GB" sz="1800" kern="1200">
              <a:solidFill>
                <a:schemeClr val="tx1"/>
              </a:solidFill>
            </a:endParaRPr>
          </a:p>
          <a:p>
            <a:pPr algn="ctr">
              <a:buNone/>
            </a:pPr>
            <a:r>
              <a:rPr lang="en-GB" sz="1800" kern="1200">
                <a:solidFill>
                  <a:schemeClr val="bg1"/>
                </a:solidFill>
              </a:rPr>
              <a:t>University of Chichester, </a:t>
            </a:r>
            <a:endParaRPr lang="en-GB" sz="1800" kern="1200">
              <a:solidFill>
                <a:schemeClr val="tx1"/>
              </a:solidFill>
            </a:endParaRPr>
          </a:p>
          <a:p>
            <a:pPr algn="ctr">
              <a:buNone/>
            </a:pPr>
            <a:r>
              <a:rPr lang="en-GB" sz="1800" kern="1200">
                <a:solidFill>
                  <a:schemeClr val="bg1"/>
                </a:solidFill>
              </a:rPr>
              <a:t>College Lane, </a:t>
            </a:r>
            <a:endParaRPr lang="en-GB" sz="1800" kern="1200">
              <a:solidFill>
                <a:schemeClr val="tx1"/>
              </a:solidFill>
            </a:endParaRPr>
          </a:p>
          <a:p>
            <a:pPr algn="ctr">
              <a:buNone/>
            </a:pPr>
            <a:r>
              <a:rPr lang="en-GB" sz="1800" kern="1200">
                <a:solidFill>
                  <a:schemeClr val="bg1"/>
                </a:solidFill>
              </a:rPr>
              <a:t>Chichester, </a:t>
            </a:r>
            <a:endParaRPr lang="en-GB" sz="1800" kern="1200">
              <a:solidFill>
                <a:schemeClr val="tx1"/>
              </a:solidFill>
            </a:endParaRPr>
          </a:p>
          <a:p>
            <a:pPr algn="ctr">
              <a:buNone/>
            </a:pPr>
            <a:r>
              <a:rPr lang="en-GB" sz="1800" kern="1200">
                <a:solidFill>
                  <a:schemeClr val="bg1"/>
                </a:solidFill>
              </a:rPr>
              <a:t>West Sussex,</a:t>
            </a:r>
            <a:endParaRPr lang="en-GB" sz="1800" kern="1200">
              <a:solidFill>
                <a:schemeClr val="tx1"/>
              </a:solidFill>
            </a:endParaRPr>
          </a:p>
          <a:p>
            <a:pPr algn="ctr">
              <a:buNone/>
            </a:pPr>
            <a:r>
              <a:rPr lang="en-GB" sz="1800" kern="1200">
                <a:solidFill>
                  <a:schemeClr val="bg1"/>
                </a:solidFill>
              </a:rPr>
              <a:t>PO19 6PE.</a:t>
            </a:r>
            <a:endParaRPr lang="en-GB" sz="1800" kern="1200">
              <a:solidFill>
                <a:schemeClr val="tx1"/>
              </a:solidFill>
            </a:endParaRPr>
          </a:p>
          <a:p>
            <a:pPr algn="ctr">
              <a:buNone/>
            </a:pPr>
            <a:endParaRPr lang="en-GB" sz="1100" kern="1200">
              <a:latin typeface="Arial" pitchFamily="34" charset="0"/>
              <a:ea typeface="+mn-ea"/>
              <a:cs typeface="+mn-cs"/>
            </a:endParaRPr>
          </a:p>
        </p:txBody>
      </p:sp>
      <p:sp>
        <p:nvSpPr>
          <p:cNvPr id="8" name="Slide Number Placeholder 7"/>
          <p:cNvSpPr>
            <a:spLocks noGrp="1"/>
          </p:cNvSpPr>
          <p:nvPr>
            <p:ph type="sldNum" sz="quarter" idx="12"/>
          </p:nvPr>
        </p:nvSpPr>
        <p:spPr/>
        <p:txBody>
          <a:bodyPr/>
          <a:lstStyle/>
          <a:p>
            <a:fld id="{52E0D64C-E3D0-467E-83E0-5FDB8954CAEE}" type="slidenum">
              <a:rPr lang="en-US"/>
              <a:pPr/>
              <a:t>17</a:t>
            </a:fld>
            <a:endParaRPr lang="en-US"/>
          </a:p>
        </p:txBody>
      </p:sp>
      <p:sp>
        <p:nvSpPr>
          <p:cNvPr id="11" name="Title 10"/>
          <p:cNvSpPr>
            <a:spLocks noGrp="1"/>
          </p:cNvSpPr>
          <p:nvPr>
            <p:ph type="title"/>
          </p:nvPr>
        </p:nvSpPr>
        <p:spPr>
          <a:xfrm>
            <a:off x="1074440" y="782441"/>
            <a:ext cx="6995120" cy="1074049"/>
          </a:xfrm>
        </p:spPr>
        <p:txBody>
          <a:bodyPr/>
          <a:lstStyle/>
          <a:p>
            <a:pPr algn="ctr"/>
            <a:r>
              <a:rPr lang="en-GB"/>
              <a:t>Contact Details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7163"/>
            <a:ext cx="7772400" cy="1552466"/>
          </a:xfrm>
        </p:spPr>
        <p:txBody>
          <a:bodyPr/>
          <a:lstStyle/>
          <a:p>
            <a:r>
              <a:rPr lang="en-GB" b="1">
                <a:solidFill>
                  <a:srgbClr val="FFFFFF"/>
                </a:solidFill>
                <a:latin typeface="Calibri" charset="0"/>
              </a:rPr>
              <a:t>Problematising</a:t>
            </a:r>
            <a:r>
              <a:rPr lang="en-US" b="1">
                <a:solidFill>
                  <a:srgbClr val="FFFFFF"/>
                </a:solidFill>
                <a:latin typeface="Calibri" charset="0"/>
              </a:rPr>
              <a:t> the concept of </a:t>
            </a:r>
            <a:r>
              <a:rPr lang="en-GB" b="1">
                <a:solidFill>
                  <a:srgbClr val="FFFFFF"/>
                </a:solidFill>
                <a:latin typeface="Calibri" charset="0"/>
              </a:rPr>
              <a:t>‘</a:t>
            </a:r>
            <a:r>
              <a:rPr lang="en-US" b="1">
                <a:solidFill>
                  <a:srgbClr val="FFFFFF"/>
                </a:solidFill>
                <a:latin typeface="Calibri" charset="0"/>
              </a:rPr>
              <a:t>voice</a:t>
            </a:r>
            <a:r>
              <a:rPr lang="en-GB" b="1">
                <a:solidFill>
                  <a:srgbClr val="FFFFFF"/>
                </a:solidFill>
                <a:latin typeface="Calibri" charset="0"/>
              </a:rPr>
              <a:t>’</a:t>
            </a:r>
            <a:r>
              <a:rPr lang="en-US" b="1">
                <a:solidFill>
                  <a:srgbClr val="FFFFFF"/>
                </a:solidFill>
                <a:latin typeface="Calibri" charset="0"/>
              </a:rPr>
              <a:t> in Early Childhood research</a:t>
            </a:r>
            <a:br>
              <a:rPr lang="en-GB">
                <a:solidFill>
                  <a:schemeClr val="tx1"/>
                </a:solidFill>
              </a:rPr>
            </a:br>
            <a:endParaRPr lang="en-US">
              <a:solidFill>
                <a:schemeClr val="tx1"/>
              </a:solidFill>
            </a:endParaRPr>
          </a:p>
        </p:txBody>
      </p:sp>
      <p:sp>
        <p:nvSpPr>
          <p:cNvPr id="3" name="Subtitle 2"/>
          <p:cNvSpPr>
            <a:spLocks noGrp="1"/>
          </p:cNvSpPr>
          <p:nvPr>
            <p:ph type="subTitle" idx="1"/>
          </p:nvPr>
        </p:nvSpPr>
        <p:spPr>
          <a:xfrm>
            <a:off x="1371600" y="4601962"/>
            <a:ext cx="6400800" cy="1036838"/>
          </a:xfrm>
        </p:spPr>
        <p:txBody>
          <a:bodyPr/>
          <a:lstStyle/>
          <a:p>
            <a:r>
              <a:rPr lang="en-GB" sz="2400">
                <a:solidFill>
                  <a:schemeClr val="bg1"/>
                </a:solidFill>
              </a:rPr>
              <a:t>Rob Abbott, Nikki Fairchild, Sandra Lyndon and Eva Mikuska</a:t>
            </a:r>
            <a:endParaRPr lang="en-US" sz="2400">
              <a:solidFill>
                <a:schemeClr val="tx1"/>
              </a:solidFill>
            </a:endParaRPr>
          </a:p>
          <a:p>
            <a:r>
              <a:rPr lang="en-GB" sz="2400">
                <a:solidFill>
                  <a:schemeClr val="bg1"/>
                </a:solidFill>
              </a:rPr>
              <a:t>University of Chichester</a:t>
            </a:r>
            <a:r>
              <a:rPr lang="en-GB">
                <a:solidFill>
                  <a:schemeClr val="bg1"/>
                </a:solidFill>
              </a:rPr>
              <a:t> </a:t>
            </a:r>
            <a:endParaRPr lang="en-GB">
              <a:solidFill>
                <a:schemeClr val="tx1"/>
              </a:solidFill>
            </a:endParaRPr>
          </a:p>
        </p:txBody>
      </p:sp>
      <p:pic>
        <p:nvPicPr>
          <p:cNvPr id="4" name="Picture 3" descr="Image result for voice"/>
          <p:cNvPicPr>
            <a:picLocks noChangeAspect="1"/>
          </p:cNvPicPr>
          <p:nvPr/>
        </p:nvPicPr>
        <p:blipFill>
          <a:blip r:embed="rId2"/>
          <a:stretch>
            <a:fillRect/>
          </a:stretch>
        </p:blipFill>
        <p:spPr>
          <a:xfrm>
            <a:off x="3201838" y="606209"/>
            <a:ext cx="2743200" cy="1371600"/>
          </a:xfrm>
          <a:prstGeom prst="rect">
            <a:avLst/>
          </a:prstGeom>
        </p:spPr>
      </p:pic>
    </p:spTree>
    <p:extLst>
      <p:ext uri="{BB962C8B-B14F-4D97-AF65-F5344CB8AC3E}">
        <p14:creationId xmlns:p14="http://schemas.microsoft.com/office/powerpoint/2010/main" val="2780070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Overall aim</a:t>
            </a:r>
          </a:p>
        </p:txBody>
      </p:sp>
      <p:sp>
        <p:nvSpPr>
          <p:cNvPr id="3" name="Content Placeholder 2"/>
          <p:cNvSpPr>
            <a:spLocks noGrp="1"/>
          </p:cNvSpPr>
          <p:nvPr>
            <p:ph idx="1"/>
          </p:nvPr>
        </p:nvSpPr>
        <p:spPr/>
        <p:txBody>
          <a:bodyPr vert="horz" wrap="square" lIns="68580" tIns="34290" rIns="68580" bIns="34290" numCol="1" rtlCol="0" anchor="t" anchorCtr="0" compatLnSpc="1">
            <a:prstTxWarp prst="textNoShape">
              <a:avLst/>
            </a:prstTxWarp>
            <a:normAutofit/>
          </a:bodyPr>
          <a:lstStyle/>
          <a:p>
            <a:pPr algn="just"/>
            <a:r>
              <a:rPr lang="en-GB" sz="2400"/>
              <a:t>To explore different ways of conceptualising voice and its impact on practice, drawing upon a range of qualitative research methodologies within the Early Childhood Education and Care (ECEC) field of inquiry.</a:t>
            </a:r>
            <a:endParaRPr lang="en-US" sz="2400"/>
          </a:p>
          <a:p>
            <a:pPr algn="just"/>
            <a:r>
              <a:rPr lang="en-GB" sz="2400"/>
              <a:t>To complete a small scale research project to understand how others conceptualise voice (consent forms;  information sheets to follow; and audio/video recording).</a:t>
            </a:r>
            <a:endParaRPr lang="en-US" sz="2400"/>
          </a:p>
          <a:p>
            <a:pPr marL="0" indent="0">
              <a:buNone/>
            </a:pPr>
            <a:endParaRPr lang="en-GB"/>
          </a:p>
        </p:txBody>
      </p:sp>
    </p:spTree>
    <p:extLst>
      <p:ext uri="{BB962C8B-B14F-4D97-AF65-F5344CB8AC3E}">
        <p14:creationId xmlns:p14="http://schemas.microsoft.com/office/powerpoint/2010/main" val="244514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cs typeface="Arial" panose="020B0604020202020204" pitchFamily="34" charset="0"/>
              </a:rPr>
              <a:t>Our </a:t>
            </a:r>
            <a:r>
              <a:rPr lang="en-GB"/>
              <a:t>research questions:</a:t>
            </a:r>
          </a:p>
        </p:txBody>
      </p:sp>
      <p:sp>
        <p:nvSpPr>
          <p:cNvPr id="3" name="Content Placeholder 2"/>
          <p:cNvSpPr>
            <a:spLocks noGrp="1"/>
          </p:cNvSpPr>
          <p:nvPr>
            <p:ph idx="1"/>
          </p:nvPr>
        </p:nvSpPr>
        <p:spPr>
          <a:xfrm>
            <a:off x="251520" y="1988840"/>
            <a:ext cx="8640960" cy="4608512"/>
          </a:xfrm>
        </p:spPr>
        <p:txBody>
          <a:bodyPr/>
          <a:lstStyle/>
          <a:p>
            <a:pPr lvl="1"/>
            <a:r>
              <a:rPr lang="en-GB" sz="3200">
                <a:latin typeface="Arial" panose="020B0604020202020204" pitchFamily="34" charset="0"/>
                <a:cs typeface="Arial" panose="020B0604020202020204" pitchFamily="34" charset="0"/>
              </a:rPr>
              <a:t>How can voice be explored which allows for multidimensional presentations? </a:t>
            </a:r>
          </a:p>
          <a:p>
            <a:pPr lvl="1"/>
            <a:r>
              <a:rPr lang="en-GB" sz="3200">
                <a:latin typeface="Arial" panose="020B0604020202020204" pitchFamily="34" charset="0"/>
                <a:cs typeface="Arial" panose="020B0604020202020204" pitchFamily="34" charset="0"/>
              </a:rPr>
              <a:t>How can the experience of others be presented without being dominated by the interpretation of the researcher? </a:t>
            </a:r>
          </a:p>
          <a:p>
            <a:pPr lvl="1"/>
            <a:r>
              <a:rPr lang="en-GB" sz="3200">
                <a:latin typeface="Arial" panose="020B0604020202020204" pitchFamily="34" charset="0"/>
                <a:cs typeface="Arial" panose="020B0604020202020204" pitchFamily="34" charset="0"/>
              </a:rPr>
              <a:t>How could arts based methods be used to explore understandings of voice? </a:t>
            </a:r>
          </a:p>
          <a:p>
            <a:pPr lvl="1"/>
            <a:endParaRPr lang="en-GB"/>
          </a:p>
          <a:p>
            <a:pPr marL="342900" lvl="1" indent="0">
              <a:buNone/>
            </a:pPr>
            <a:endParaRPr lang="en-GB"/>
          </a:p>
        </p:txBody>
      </p:sp>
    </p:spTree>
    <p:extLst>
      <p:ext uri="{BB962C8B-B14F-4D97-AF65-F5344CB8AC3E}">
        <p14:creationId xmlns:p14="http://schemas.microsoft.com/office/powerpoint/2010/main" val="99951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Why arts based methods? </a:t>
            </a:r>
          </a:p>
        </p:txBody>
      </p:sp>
      <p:sp>
        <p:nvSpPr>
          <p:cNvPr id="3" name="Content Placeholder 2"/>
          <p:cNvSpPr>
            <a:spLocks noGrp="1"/>
          </p:cNvSpPr>
          <p:nvPr>
            <p:ph idx="1"/>
          </p:nvPr>
        </p:nvSpPr>
        <p:spPr/>
        <p:txBody>
          <a:bodyPr/>
          <a:lstStyle/>
          <a:p>
            <a:pPr marL="342900" lvl="1">
              <a:spcBef>
                <a:spcPts val="750"/>
              </a:spcBef>
            </a:pPr>
            <a:r>
              <a:rPr lang="en-GB" sz="2400">
                <a:latin typeface="Arial" panose="020B0604020202020204" pitchFamily="34" charset="0"/>
                <a:cs typeface="Arial" panose="020B0604020202020204" pitchFamily="34" charset="0"/>
              </a:rPr>
              <a:t>Building on the work of Byrne (2015) and her study about using poetry to present the different voices of students and their experience of education. </a:t>
            </a:r>
          </a:p>
          <a:p>
            <a:pPr marL="171450" lvl="1">
              <a:spcBef>
                <a:spcPts val="750"/>
              </a:spcBef>
            </a:pPr>
            <a:r>
              <a:rPr lang="en-GB" sz="2400">
                <a:latin typeface="Arial" panose="020B0604020202020204" pitchFamily="34" charset="0"/>
                <a:cs typeface="Arial" panose="020B0604020202020204" pitchFamily="34" charset="0"/>
              </a:rPr>
              <a:t>Byrnes (2015) argues that arts based methods enables: </a:t>
            </a:r>
          </a:p>
          <a:p>
            <a:pPr lvl="1"/>
            <a:r>
              <a:rPr lang="en-GB" sz="2400">
                <a:latin typeface="Arial" panose="020B0604020202020204" pitchFamily="34" charset="0"/>
                <a:cs typeface="Arial" panose="020B0604020202020204" pitchFamily="34" charset="0"/>
              </a:rPr>
              <a:t>Data to presented in different ways; </a:t>
            </a:r>
          </a:p>
          <a:p>
            <a:pPr lvl="1"/>
            <a:r>
              <a:rPr lang="en-GB" sz="2400">
                <a:latin typeface="Arial" panose="020B0604020202020204" pitchFamily="34" charset="0"/>
                <a:cs typeface="Arial" panose="020B0604020202020204" pitchFamily="34" charset="0"/>
              </a:rPr>
              <a:t>Enables different voices to be presented: participant; researcher; and respondent;</a:t>
            </a:r>
          </a:p>
          <a:p>
            <a:pPr lvl="1"/>
            <a:r>
              <a:rPr lang="en-GB" sz="2400">
                <a:latin typeface="Arial" panose="020B0604020202020204" pitchFamily="34" charset="0"/>
                <a:cs typeface="Arial" panose="020B0604020202020204" pitchFamily="34" charset="0"/>
              </a:rPr>
              <a:t>Helps to address issues of power between the researcher and participant.</a:t>
            </a:r>
          </a:p>
        </p:txBody>
      </p:sp>
    </p:spTree>
    <p:extLst>
      <p:ext uri="{BB962C8B-B14F-4D97-AF65-F5344CB8AC3E}">
        <p14:creationId xmlns:p14="http://schemas.microsoft.com/office/powerpoint/2010/main" val="3387891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student voice - Rob</a:t>
            </a:r>
          </a:p>
        </p:txBody>
      </p:sp>
      <p:sp>
        <p:nvSpPr>
          <p:cNvPr id="3" name="Content Placeholder 2"/>
          <p:cNvSpPr>
            <a:spLocks noGrp="1"/>
          </p:cNvSpPr>
          <p:nvPr>
            <p:ph idx="1"/>
          </p:nvPr>
        </p:nvSpPr>
        <p:spPr>
          <a:xfrm>
            <a:off x="628651" y="2219398"/>
            <a:ext cx="3588002" cy="2361730"/>
          </a:xfrm>
          <a:solidFill>
            <a:schemeClr val="accent6">
              <a:lumMod val="20000"/>
              <a:lumOff val="80000"/>
            </a:schemeClr>
          </a:solidFill>
          <a:ln>
            <a:solidFill>
              <a:srgbClr val="C00000"/>
            </a:solidFill>
          </a:ln>
        </p:spPr>
        <p:txBody>
          <a:bodyPr anchor="t" anchorCtr="0">
            <a:noAutofit/>
          </a:bodyPr>
          <a:lstStyle/>
          <a:p>
            <a:pPr marL="0" indent="0">
              <a:buNone/>
            </a:pPr>
            <a:r>
              <a:rPr lang="en-GB" sz="1800"/>
              <a:t>Research focussed around a year one Child Development module:</a:t>
            </a:r>
          </a:p>
          <a:p>
            <a:pPr marL="342900" lvl="1" indent="0">
              <a:buNone/>
            </a:pPr>
            <a:r>
              <a:rPr lang="en-GB" sz="1600"/>
              <a:t>Problem-based learning</a:t>
            </a:r>
          </a:p>
          <a:p>
            <a:pPr marL="342900" lvl="1" indent="0">
              <a:buNone/>
            </a:pPr>
            <a:r>
              <a:rPr lang="en-GB" sz="1600"/>
              <a:t>Formal lectures</a:t>
            </a:r>
          </a:p>
          <a:p>
            <a:pPr marL="342900" lvl="1" indent="0">
              <a:buNone/>
            </a:pPr>
            <a:r>
              <a:rPr lang="en-GB" sz="1600"/>
              <a:t>Podcasts</a:t>
            </a:r>
            <a:endParaRPr lang="en-GB" sz="1800"/>
          </a:p>
          <a:p>
            <a:pPr marL="0" indent="0">
              <a:buNone/>
            </a:pPr>
            <a:r>
              <a:rPr lang="en-GB"/>
              <a:t>	</a:t>
            </a:r>
          </a:p>
        </p:txBody>
      </p:sp>
      <p:sp>
        <p:nvSpPr>
          <p:cNvPr id="4" name="Content Placeholder 2"/>
          <p:cNvSpPr txBox="1">
            <a:spLocks/>
          </p:cNvSpPr>
          <p:nvPr/>
        </p:nvSpPr>
        <p:spPr>
          <a:xfrm>
            <a:off x="628651" y="4722241"/>
            <a:ext cx="3588002" cy="941654"/>
          </a:xfrm>
          <a:prstGeom prst="rect">
            <a:avLst/>
          </a:prstGeom>
          <a:solidFill>
            <a:schemeClr val="accent6">
              <a:lumMod val="20000"/>
              <a:lumOff val="80000"/>
            </a:schemeClr>
          </a:solidFill>
          <a:ln>
            <a:solidFill>
              <a:srgbClr val="C00000"/>
            </a:solidFill>
          </a:ln>
        </p:spPr>
        <p:txBody>
          <a:bodyPr vert="horz" lIns="68580" tIns="34290" rIns="68580" bIns="3429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a:t>On-going and mid-term feedback from students largely positive. </a:t>
            </a:r>
            <a:endParaRPr lang="en-GB" sz="1350"/>
          </a:p>
          <a:p>
            <a:pPr marL="342900" lvl="1" indent="0">
              <a:buNone/>
            </a:pPr>
            <a:endParaRPr lang="en-GB" sz="1500"/>
          </a:p>
          <a:p>
            <a:pPr marL="0" indent="0">
              <a:buNone/>
            </a:pPr>
            <a:r>
              <a:rPr lang="en-GB" sz="2100"/>
              <a:t>	</a:t>
            </a:r>
          </a:p>
        </p:txBody>
      </p:sp>
      <p:sp>
        <p:nvSpPr>
          <p:cNvPr id="6" name="TextBox 5"/>
          <p:cNvSpPr txBox="1"/>
          <p:nvPr/>
        </p:nvSpPr>
        <p:spPr>
          <a:xfrm>
            <a:off x="4440725" y="2219398"/>
            <a:ext cx="4276712" cy="3921586"/>
          </a:xfrm>
          <a:prstGeom prst="rect">
            <a:avLst/>
          </a:prstGeom>
          <a:solidFill>
            <a:srgbClr val="FFFFA7"/>
          </a:solidFill>
          <a:ln>
            <a:solidFill>
              <a:schemeClr val="tx1">
                <a:lumMod val="95000"/>
                <a:lumOff val="5000"/>
              </a:schemeClr>
            </a:solidFill>
          </a:ln>
        </p:spPr>
        <p:txBody>
          <a:bodyPr wrap="square" rtlCol="0">
            <a:spAutoFit/>
          </a:bodyPr>
          <a:lstStyle/>
          <a:p>
            <a:pPr>
              <a:spcBef>
                <a:spcPts val="450"/>
              </a:spcBef>
              <a:spcAft>
                <a:spcPts val="450"/>
              </a:spcAft>
            </a:pPr>
            <a:r>
              <a:rPr lang="en-GB" sz="2100">
                <a:latin typeface="Cambria" panose="02040503050406030204" pitchFamily="18" charset="0"/>
              </a:rPr>
              <a:t>“The PBL sessions for me were not useful as we constantly felt unaware of what needed to be done.”</a:t>
            </a:r>
          </a:p>
          <a:p>
            <a:pPr>
              <a:spcBef>
                <a:spcPts val="450"/>
              </a:spcBef>
              <a:spcAft>
                <a:spcPts val="450"/>
              </a:spcAft>
            </a:pPr>
            <a:r>
              <a:rPr lang="en-GB" sz="2100">
                <a:latin typeface="Cambria" panose="02040503050406030204" pitchFamily="18" charset="0"/>
              </a:rPr>
              <a:t>“I felt like we needed more guidance throughout the PBL tasks, not always very clear.”</a:t>
            </a:r>
          </a:p>
          <a:p>
            <a:pPr>
              <a:spcBef>
                <a:spcPts val="450"/>
              </a:spcBef>
              <a:spcAft>
                <a:spcPts val="450"/>
              </a:spcAft>
            </a:pPr>
            <a:r>
              <a:rPr lang="en-GB" sz="2100">
                <a:latin typeface="Cambria" panose="02040503050406030204" pitchFamily="18" charset="0"/>
              </a:rPr>
              <a:t>“The PBL groups took up too much time, there was no[t] enough time spent on theory or application of it</a:t>
            </a:r>
            <a:r>
              <a:rPr lang="en-GB">
                <a:latin typeface="Cambria" panose="02040503050406030204" pitchFamily="18" charset="0"/>
              </a:rPr>
              <a:t>.”</a:t>
            </a:r>
          </a:p>
          <a:p>
            <a:endParaRPr lang="en-GB"/>
          </a:p>
        </p:txBody>
      </p:sp>
    </p:spTree>
    <p:extLst>
      <p:ext uri="{BB962C8B-B14F-4D97-AF65-F5344CB8AC3E}">
        <p14:creationId xmlns:p14="http://schemas.microsoft.com/office/powerpoint/2010/main" val="357727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10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10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1000"/>
                                        <p:tgtEl>
                                          <p:spTgt spid="3">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1000"/>
                                        <p:tgtEl>
                                          <p:spTgt spid="3">
                                            <p:txEl>
                                              <p:pRg st="4" end="4"/>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Issues around the student voice - Rob</a:t>
            </a:r>
          </a:p>
        </p:txBody>
      </p:sp>
      <p:sp>
        <p:nvSpPr>
          <p:cNvPr id="3" name="Content Placeholder 2"/>
          <p:cNvSpPr>
            <a:spLocks noGrp="1"/>
          </p:cNvSpPr>
          <p:nvPr>
            <p:ph idx="1"/>
          </p:nvPr>
        </p:nvSpPr>
        <p:spPr>
          <a:xfrm>
            <a:off x="628650" y="2226469"/>
            <a:ext cx="7886700" cy="4442891"/>
          </a:xfrm>
        </p:spPr>
        <p:txBody>
          <a:bodyPr/>
          <a:lstStyle/>
          <a:p>
            <a:r>
              <a:rPr lang="en-GB" sz="2800"/>
              <a:t>How should I react to the feedback I was given; how do I hear the voice that was spoken? </a:t>
            </a:r>
          </a:p>
          <a:p>
            <a:r>
              <a:rPr lang="en-GB" sz="2800"/>
              <a:t>How do I ensure that my students have the language to speak, the knowledge to understand what they speak, and the power to feel they can say it? </a:t>
            </a:r>
          </a:p>
          <a:p>
            <a:r>
              <a:rPr lang="en-GB" sz="2800"/>
              <a:t>How can we create an environment that allows for meaningful dialogue where both voices can be heard? </a:t>
            </a:r>
          </a:p>
        </p:txBody>
      </p:sp>
    </p:spTree>
    <p:extLst>
      <p:ext uri="{BB962C8B-B14F-4D97-AF65-F5344CB8AC3E}">
        <p14:creationId xmlns:p14="http://schemas.microsoft.com/office/powerpoint/2010/main" val="189237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790"/>
            <a:ext cx="8686800" cy="1074049"/>
          </a:xfrm>
        </p:spPr>
        <p:txBody>
          <a:bodyPr/>
          <a:lstStyle/>
          <a:p>
            <a:r>
              <a:rPr lang="en-GB" sz="3600"/>
              <a:t>Narrative Imagination and Voice – Sandra </a:t>
            </a:r>
          </a:p>
        </p:txBody>
      </p:sp>
      <p:sp>
        <p:nvSpPr>
          <p:cNvPr id="3" name="Content Placeholder 2"/>
          <p:cNvSpPr>
            <a:spLocks noGrp="1"/>
          </p:cNvSpPr>
          <p:nvPr>
            <p:ph idx="1"/>
          </p:nvPr>
        </p:nvSpPr>
        <p:spPr>
          <a:xfrm>
            <a:off x="457200" y="1988840"/>
            <a:ext cx="8229600" cy="4869160"/>
          </a:xfrm>
        </p:spPr>
        <p:txBody>
          <a:bodyPr/>
          <a:lstStyle/>
          <a:p>
            <a:r>
              <a:rPr lang="en-GB" sz="2800"/>
              <a:t>Andrews (2014, p.1) states that ‘narrative and imagination are integrally tied to one another’.</a:t>
            </a:r>
          </a:p>
          <a:p>
            <a:r>
              <a:rPr lang="en-GB" sz="2800"/>
              <a:t>They bring into focus: </a:t>
            </a:r>
          </a:p>
          <a:p>
            <a:pPr lvl="1"/>
            <a:r>
              <a:rPr lang="en-GB" sz="2400"/>
              <a:t>The ability to time travel, i.e. ‘moving backwards and forwards in our mind’s eye’ (p.3)  </a:t>
            </a:r>
          </a:p>
          <a:p>
            <a:pPr lvl="1"/>
            <a:r>
              <a:rPr lang="en-GB" sz="2400"/>
              <a:t>A link between the ‘real, the not-real, the not yet real’ (p.2)</a:t>
            </a:r>
          </a:p>
          <a:p>
            <a:pPr lvl="1"/>
            <a:r>
              <a:rPr lang="en-GB" sz="2400"/>
              <a:t>A construction of the self and other</a:t>
            </a:r>
          </a:p>
          <a:p>
            <a:r>
              <a:rPr lang="en-GB" sz="2800"/>
              <a:t>How does narrative imagination link to the construction of voice?</a:t>
            </a:r>
          </a:p>
          <a:p>
            <a:pPr lvl="1"/>
            <a:endParaRPr lang="en-GB"/>
          </a:p>
          <a:p>
            <a:pPr lvl="1"/>
            <a:endParaRPr lang="en-GB"/>
          </a:p>
          <a:p>
            <a:pPr marL="342900" lvl="1" indent="0">
              <a:buNone/>
            </a:pPr>
            <a:endParaRPr lang="en-GB"/>
          </a:p>
          <a:p>
            <a:pPr lvl="1"/>
            <a:endParaRPr lang="en-GB"/>
          </a:p>
        </p:txBody>
      </p:sp>
    </p:spTree>
    <p:extLst>
      <p:ext uri="{BB962C8B-B14F-4D97-AF65-F5344CB8AC3E}">
        <p14:creationId xmlns:p14="http://schemas.microsoft.com/office/powerpoint/2010/main" val="881114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Damp Clothes</a:t>
            </a:r>
          </a:p>
        </p:txBody>
      </p:sp>
      <p:sp>
        <p:nvSpPr>
          <p:cNvPr id="3" name="Content Placeholder 2"/>
          <p:cNvSpPr>
            <a:spLocks noGrp="1"/>
          </p:cNvSpPr>
          <p:nvPr>
            <p:ph idx="1"/>
          </p:nvPr>
        </p:nvSpPr>
        <p:spPr/>
        <p:txBody>
          <a:bodyPr/>
          <a:lstStyle/>
          <a:p>
            <a:pPr marL="0" indent="0">
              <a:buNone/>
            </a:pPr>
            <a:r>
              <a:rPr lang="en-GB" sz="2400"/>
              <a:t>‘One of my children came in and I needed to change their clothes and their bag had loads of nice clothes in but they were damp.. obviously I thought you know that could have just been they were rushed in the morning [….] and then it happened again and then there were just small things that would come so like … the shoes suddenly … a little bit too small…[…] it would be like  </a:t>
            </a:r>
            <a:r>
              <a:rPr lang="en-GB" sz="2400">
                <a:solidFill>
                  <a:srgbClr val="7030A0"/>
                </a:solidFill>
              </a:rPr>
              <a:t>‘I think they’re saying their feet are hurting so they might need some …’</a:t>
            </a:r>
            <a:r>
              <a:rPr lang="en-GB" sz="2400"/>
              <a:t> </a:t>
            </a:r>
            <a:r>
              <a:rPr lang="en-GB" sz="2400" err="1"/>
              <a:t>yer</a:t>
            </a:r>
            <a:r>
              <a:rPr lang="en-GB" sz="2400"/>
              <a:t> </a:t>
            </a:r>
            <a:r>
              <a:rPr lang="en-GB" sz="2400" err="1"/>
              <a:t>yer</a:t>
            </a:r>
            <a:r>
              <a:rPr lang="en-GB" sz="2400"/>
              <a:t> and it’s that look you know you just see that face that</a:t>
            </a:r>
            <a:r>
              <a:rPr lang="en-GB" sz="2400">
                <a:solidFill>
                  <a:srgbClr val="7030A0"/>
                </a:solidFill>
              </a:rPr>
              <a:t> </a:t>
            </a:r>
            <a:r>
              <a:rPr lang="en-GB" sz="2400">
                <a:solidFill>
                  <a:srgbClr val="00B050"/>
                </a:solidFill>
              </a:rPr>
              <a:t>‘oh god […] I can’t get them any more shoes.’</a:t>
            </a:r>
          </a:p>
          <a:p>
            <a:pPr marL="0" indent="0">
              <a:buNone/>
            </a:pPr>
            <a:r>
              <a:rPr lang="en-GB" sz="1800" i="1"/>
              <a:t>Key Worker for children under the age of 3</a:t>
            </a:r>
            <a:endParaRPr lang="en-GB" sz="1800"/>
          </a:p>
        </p:txBody>
      </p:sp>
    </p:spTree>
    <p:extLst>
      <p:ext uri="{BB962C8B-B14F-4D97-AF65-F5344CB8AC3E}">
        <p14:creationId xmlns:p14="http://schemas.microsoft.com/office/powerpoint/2010/main" val="291420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cb85d9c-c5ef-4e5b-a620-ba063afafec2">
      <UserInfo>
        <DisplayName>Rob Abbott</DisplayName>
        <AccountId>9</AccountId>
        <AccountType/>
      </UserInfo>
      <UserInfo>
        <DisplayName>Eva Mikuska</DisplayName>
        <AccountId>17</AccountId>
        <AccountType/>
      </UserInfo>
      <UserInfo>
        <DisplayName>Sandra Lyndon</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5F4DED87171A48BFD2BB47952927E6" ma:contentTypeVersion="2" ma:contentTypeDescription="Create a new document." ma:contentTypeScope="" ma:versionID="a731f5641ad5abbf870af6d6c78474bc">
  <xsd:schema xmlns:xsd="http://www.w3.org/2001/XMLSchema" xmlns:xs="http://www.w3.org/2001/XMLSchema" xmlns:p="http://schemas.microsoft.com/office/2006/metadata/properties" xmlns:ns2="9cb85d9c-c5ef-4e5b-a620-ba063afafec2" targetNamespace="http://schemas.microsoft.com/office/2006/metadata/properties" ma:root="true" ma:fieldsID="93c3d189c1fd8c8afd927bdeba72fe47" ns2:_="">
    <xsd:import namespace="9cb85d9c-c5ef-4e5b-a620-ba063afafec2"/>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85d9c-c5ef-4e5b-a620-ba063afafec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D06F4E-B072-4465-9D3B-AB4DFA32097D}">
  <ds:schemaRefs>
    <ds:schemaRef ds:uri="http://schemas.microsoft.com/sharepoint/v3/contenttype/forms"/>
  </ds:schemaRefs>
</ds:datastoreItem>
</file>

<file path=customXml/itemProps2.xml><?xml version="1.0" encoding="utf-8"?>
<ds:datastoreItem xmlns:ds="http://schemas.openxmlformats.org/officeDocument/2006/customXml" ds:itemID="{F5746D6D-C13D-4CF0-A7E7-348515272CC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cb85d9c-c5ef-4e5b-a620-ba063afafec2"/>
    <ds:schemaRef ds:uri="http://www.w3.org/XML/1998/namespace"/>
    <ds:schemaRef ds:uri="http://purl.org/dc/dcmitype/"/>
  </ds:schemaRefs>
</ds:datastoreItem>
</file>

<file path=customXml/itemProps3.xml><?xml version="1.0" encoding="utf-8"?>
<ds:datastoreItem xmlns:ds="http://schemas.openxmlformats.org/officeDocument/2006/customXml" ds:itemID="{C91F64D4-7598-413A-96DB-D4E10612E6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85d9c-c5ef-4e5b-a620-ba063afafe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1658</Words>
  <Application>Microsoft Office PowerPoint</Application>
  <PresentationFormat>On-screen Show (4:3)</PresentationFormat>
  <Paragraphs>137</Paragraphs>
  <Slides>17</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Cambria</vt:lpstr>
      <vt:lpstr>Office Theme</vt:lpstr>
      <vt:lpstr> Korcula's Fragments Walls Speak</vt:lpstr>
      <vt:lpstr>Problematising the concept of ‘voice’ in Early Childhood research </vt:lpstr>
      <vt:lpstr>Overall aim</vt:lpstr>
      <vt:lpstr>Our research questions:</vt:lpstr>
      <vt:lpstr>Why arts based methods? </vt:lpstr>
      <vt:lpstr>The student voice - Rob</vt:lpstr>
      <vt:lpstr>Issues around the student voice - Rob</vt:lpstr>
      <vt:lpstr>Narrative Imagination and Voice – Sandra </vt:lpstr>
      <vt:lpstr>Damp Clothes</vt:lpstr>
      <vt:lpstr>What is ‘voice’? Eva </vt:lpstr>
      <vt:lpstr>Example - Eva </vt:lpstr>
      <vt:lpstr>A more than human voice - Nikki</vt:lpstr>
      <vt:lpstr>Activity </vt:lpstr>
      <vt:lpstr>Reflection</vt:lpstr>
      <vt:lpstr>Closing thoughts</vt:lpstr>
      <vt:lpstr>References </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Korcula's Fragments Walls Speak</dc:title>
  <dc:creator>Nikki Fairchild</dc:creator>
  <cp:lastModifiedBy>Nikki Fairchild</cp:lastModifiedBy>
  <cp:revision>2</cp:revision>
  <dcterms:modified xsi:type="dcterms:W3CDTF">2016-09-14T20:34:35Z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0x0101005E5F4DED87171A48BFD2BB47952927E6</vt:lpwstr>
  </property>
</Properties>
</file>