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29" autoAdjust="0"/>
    <p:restoredTop sz="96643" autoAdjust="0"/>
  </p:normalViewPr>
  <p:slideViewPr>
    <p:cSldViewPr snapToGrid="0" snapToObjects="1">
      <p:cViewPr varScale="1">
        <p:scale>
          <a:sx n="70" d="100"/>
          <a:sy n="70" d="100"/>
        </p:scale>
        <p:origin x="-19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81A4-8E53-4585-B448-938F7821C2F7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828B-4CD4-41BE-B5CA-9323BE04FD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51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36A6-F5F4-D94F-B565-9DBDB1C64DD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E03A-BB64-1E46-A35E-FE737638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9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Motion – Perception – Motion: </a:t>
            </a:r>
            <a:r>
              <a:rPr lang="en-US" dirty="0" smtClean="0"/>
              <a:t>Dance </a:t>
            </a:r>
            <a:r>
              <a:rPr lang="en-US" dirty="0" smtClean="0"/>
              <a:t>&amp; Mental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Aska</a:t>
            </a:r>
            <a:r>
              <a:rPr lang="en-US" dirty="0" smtClean="0"/>
              <a:t> </a:t>
            </a:r>
            <a:r>
              <a:rPr lang="en-US" dirty="0" err="1" smtClean="0"/>
              <a:t>Sakuta</a:t>
            </a:r>
            <a:endParaRPr lang="en-US" dirty="0" smtClean="0"/>
          </a:p>
          <a:p>
            <a:r>
              <a:rPr lang="en-US" dirty="0" smtClean="0"/>
              <a:t>PhD in Dance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Japanese </a:t>
            </a:r>
            <a:r>
              <a:rPr kumimoji="1" lang="en-US" altLang="ja-JP" dirty="0" smtClean="0"/>
              <a:t>Training Philosophy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2925471" cy="47109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Japanese traditional performing arts</a:t>
            </a:r>
          </a:p>
          <a:p>
            <a:r>
              <a:rPr kumimoji="1" lang="en-US" altLang="ja-JP" dirty="0" smtClean="0"/>
              <a:t>Training  mind through body 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Show “Hana”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kumimoji="1" lang="en-US" altLang="ja-JP" b="1" dirty="0" smtClean="0">
                <a:sym typeface="Wingdings" panose="05000000000000000000" pitchFamily="2" charset="2"/>
              </a:rPr>
              <a:t>Body motion</a:t>
            </a:r>
          </a:p>
          <a:p>
            <a:pPr marL="0" indent="0" algn="ctr">
              <a:buNone/>
            </a:pPr>
            <a:endParaRPr kumimoji="1" lang="en-US" altLang="ja-JP" b="1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kumimoji="1" lang="en-US" altLang="ja-JP" b="1" dirty="0" smtClean="0">
                <a:sym typeface="Wingdings" panose="05000000000000000000" pitchFamily="2" charset="2"/>
              </a:rPr>
              <a:t>Mental growth</a:t>
            </a:r>
          </a:p>
          <a:p>
            <a:pPr marL="0" indent="0" algn="ctr">
              <a:buNone/>
            </a:pPr>
            <a:endParaRPr kumimoji="1" lang="en-US" altLang="ja-JP" b="1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kumimoji="1" lang="en-US" altLang="ja-JP" b="1" dirty="0" smtClean="0">
                <a:sym typeface="Wingdings" panose="05000000000000000000" pitchFamily="2" charset="2"/>
              </a:rPr>
              <a:t>Presence…?</a:t>
            </a:r>
            <a:endParaRPr kumimoji="1" lang="en-US" altLang="ja-JP" b="1" dirty="0"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70" y="1600201"/>
            <a:ext cx="2677471" cy="424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0141" y="1600199"/>
            <a:ext cx="2626659" cy="424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下矢印 8"/>
          <p:cNvSpPr/>
          <p:nvPr/>
        </p:nvSpPr>
        <p:spPr>
          <a:xfrm>
            <a:off x="1630635" y="4135347"/>
            <a:ext cx="619460" cy="4661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71" y="5118334"/>
            <a:ext cx="73818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Embodied Cognition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857500" cy="2857500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8" r="6045"/>
          <a:stretch/>
        </p:blipFill>
        <p:spPr>
          <a:xfrm>
            <a:off x="4195480" y="1600200"/>
            <a:ext cx="3012143" cy="28575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80" y="3558801"/>
            <a:ext cx="2577540" cy="25775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9" y="3600449"/>
            <a:ext cx="2535891" cy="253589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7200" y="5091953"/>
            <a:ext cx="162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“Feeling down”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60625" y="3028950"/>
            <a:ext cx="23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“Head of organization”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06916" y="4868394"/>
            <a:ext cx="1239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“Facing the</a:t>
            </a:r>
          </a:p>
          <a:p>
            <a:pPr algn="ctr"/>
            <a:r>
              <a:rPr kumimoji="1" lang="en-US" altLang="ja-JP" dirty="0"/>
              <a:t>f</a:t>
            </a:r>
            <a:r>
              <a:rPr kumimoji="1" lang="en-US" altLang="ja-JP" dirty="0" smtClean="0"/>
              <a:t>uture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54673" y="2890450"/>
            <a:ext cx="1434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“Be on top of</a:t>
            </a:r>
          </a:p>
          <a:p>
            <a:pPr algn="ctr"/>
            <a:r>
              <a:rPr kumimoji="1" lang="en-US" altLang="ja-JP" dirty="0"/>
              <a:t>t</a:t>
            </a:r>
            <a:r>
              <a:rPr kumimoji="1" lang="en-US" altLang="ja-JP" dirty="0" smtClean="0"/>
              <a:t>hings”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96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Eastern Meditation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8" b="-5337"/>
          <a:stretch/>
        </p:blipFill>
        <p:spPr>
          <a:xfrm>
            <a:off x="4648200" y="3641978"/>
            <a:ext cx="4038600" cy="2421009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4839"/>
            <a:ext cx="4038600" cy="22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57200" y="1626042"/>
            <a:ext cx="4043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3200" dirty="0" smtClean="0"/>
              <a:t>Non-Judgmental  self-awareness</a:t>
            </a:r>
            <a:endParaRPr kumimoji="1" lang="en-US" altLang="ja-JP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3200" dirty="0" smtClean="0"/>
              <a:t>‘Mindfulness’ &amp; Meditation</a:t>
            </a:r>
          </a:p>
          <a:p>
            <a:pPr marL="285750" indent="-285750">
              <a:buFont typeface="Wingdings"/>
              <a:buChar char="à"/>
            </a:pPr>
            <a:r>
              <a:rPr kumimoji="1" lang="en-US" altLang="ja-JP" sz="3200" dirty="0" smtClean="0">
                <a:sym typeface="Wingdings" panose="05000000000000000000" pitchFamily="2" charset="2"/>
              </a:rPr>
              <a:t>High awareness to moment-to-moment experience</a:t>
            </a:r>
          </a:p>
          <a:p>
            <a:pPr marL="285750" indent="-285750">
              <a:buFont typeface="Wingdings"/>
              <a:buChar char="à"/>
            </a:pPr>
            <a:r>
              <a:rPr kumimoji="1" lang="en-US" altLang="ja-JP" sz="3200" dirty="0" smtClean="0">
                <a:sym typeface="Wingdings" panose="05000000000000000000" pitchFamily="2" charset="2"/>
              </a:rPr>
              <a:t>Extreme presence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103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‘Flow’ in Sports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4425" y="1600200"/>
            <a:ext cx="4258234" cy="4525963"/>
          </a:xfrm>
        </p:spPr>
        <p:txBody>
          <a:bodyPr/>
          <a:lstStyle/>
          <a:p>
            <a:r>
              <a:rPr kumimoji="1" lang="en-US" altLang="ja-JP" dirty="0" smtClean="0"/>
              <a:t>‘Mindfulness’ = ‘Flow’ inducer in sport?</a:t>
            </a:r>
          </a:p>
          <a:p>
            <a:r>
              <a:rPr kumimoji="1" lang="en-US" altLang="ja-JP" dirty="0" smtClean="0"/>
              <a:t>‘Flow’ = optimal skill performance &amp; suppression of explicit system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65" y="1417638"/>
            <a:ext cx="2850777" cy="273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t="43128" r="-1" b="6953"/>
          <a:stretch/>
        </p:blipFill>
        <p:spPr bwMode="auto">
          <a:xfrm>
            <a:off x="797860" y="4336466"/>
            <a:ext cx="7091082" cy="19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Neurology of ‘Self’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Feed-forward </a:t>
            </a:r>
            <a:r>
              <a:rPr kumimoji="1" lang="en-US" altLang="ja-JP" dirty="0" smtClean="0"/>
              <a:t>System </a:t>
            </a:r>
            <a:r>
              <a:rPr kumimoji="1" lang="en-US" altLang="ja-JP" dirty="0" smtClean="0"/>
              <a:t>in motor control</a:t>
            </a:r>
          </a:p>
          <a:p>
            <a:r>
              <a:rPr kumimoji="1" lang="en-US" altLang="ja-JP" dirty="0" smtClean="0"/>
              <a:t>Mirror Neuron System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 “Experiential-Self”</a:t>
            </a:r>
            <a:endParaRPr kumimoji="1" lang="en-US" altLang="ja-JP" dirty="0" smtClean="0"/>
          </a:p>
          <a:p>
            <a:r>
              <a:rPr kumimoji="1" lang="en-US" altLang="ja-JP" dirty="0" smtClean="0"/>
              <a:t>Prefrontal Cortex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>
                <a:sym typeface="Wingdings" panose="05000000000000000000" pitchFamily="2" charset="2"/>
              </a:rPr>
              <a:t> “Narrative-Self”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Memory functions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/>
              <a:t>Short-term/procedural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/>
              <a:t>Declarative/semantic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391486"/>
            <a:ext cx="4325471" cy="147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55" y="4231316"/>
            <a:ext cx="2646361" cy="16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0" y="3011738"/>
            <a:ext cx="2514600" cy="1623452"/>
          </a:xfrm>
        </p:spPr>
      </p:pic>
    </p:spTree>
    <p:extLst>
      <p:ext uri="{BB962C8B-B14F-4D97-AF65-F5344CB8AC3E}">
        <p14:creationId xmlns:p14="http://schemas.microsoft.com/office/powerpoint/2010/main" val="28730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Self-Less ‘Flow’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32728" cy="4525963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‘Mindful’ meditators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enter loss of self- consciousness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>
                <a:sym typeface="Wingdings" panose="05000000000000000000" pitchFamily="2" charset="2"/>
              </a:rPr>
              <a:t>“Self-Less” state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>
                <a:sym typeface="Wingdings" panose="05000000000000000000" pitchFamily="2" charset="2"/>
              </a:rPr>
              <a:t>Foundation before “Experiential-Self”?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‘Flow’ = finer attunement to immediate present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>
                <a:sym typeface="Wingdings" panose="05000000000000000000" pitchFamily="2" charset="2"/>
              </a:rPr>
              <a:t>Shut-down explicit mind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>
                <a:sym typeface="Wingdings" panose="05000000000000000000" pitchFamily="2" charset="2"/>
              </a:rPr>
              <a:t>Suppression of Default Mode Network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b="10206"/>
          <a:stretch/>
        </p:blipFill>
        <p:spPr bwMode="auto">
          <a:xfrm>
            <a:off x="4589928" y="1600200"/>
            <a:ext cx="3693459" cy="440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Further Questions &amp; Research Plan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96118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What is optimal skill performance in dance?</a:t>
            </a:r>
          </a:p>
          <a:p>
            <a:r>
              <a:rPr kumimoji="1" lang="en-US" altLang="ja-JP" dirty="0" smtClean="0"/>
              <a:t>What is the science behind stage presence?</a:t>
            </a:r>
          </a:p>
          <a:p>
            <a:r>
              <a:rPr kumimoji="1" lang="en-US" altLang="ja-JP" dirty="0" smtClean="0"/>
              <a:t>Can I measure “high-skill” in dance quantitatively?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>
                <a:sym typeface="Wingdings" panose="05000000000000000000" pitchFamily="2" charset="2"/>
              </a:rPr>
              <a:t>Improvisation dance tasks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/>
              <a:t>Digital motion tracking </a:t>
            </a:r>
          </a:p>
          <a:p>
            <a:pPr>
              <a:buFont typeface="Wingdings"/>
              <a:buChar char="à"/>
            </a:pPr>
            <a:r>
              <a:rPr kumimoji="1" lang="en-US" altLang="ja-JP" dirty="0" smtClean="0"/>
              <a:t>Perception of stage-presence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07" y="4004679"/>
            <a:ext cx="3300593" cy="21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2571" r="7426" b="11114"/>
          <a:stretch/>
        </p:blipFill>
        <p:spPr bwMode="auto">
          <a:xfrm>
            <a:off x="5386207" y="1600199"/>
            <a:ext cx="3300593" cy="232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List of References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279478"/>
            <a:ext cx="8229600" cy="5135880"/>
          </a:xfrm>
        </p:spPr>
        <p:txBody>
          <a:bodyPr>
            <a:noAutofit/>
          </a:bodyPr>
          <a:lstStyle/>
          <a:p>
            <a:r>
              <a:rPr kumimoji="1" lang="en-US" altLang="ja-JP" sz="1200" dirty="0" err="1" smtClean="0"/>
              <a:t>Aherne</a:t>
            </a:r>
            <a:r>
              <a:rPr kumimoji="1" lang="en-US" altLang="ja-JP" sz="1200" dirty="0" smtClean="0"/>
              <a:t>, C., Moran, A., Lonsdale, C. (2011). The Effect of Mindfulness Training on Athletes’ Flow: An Initial Investigation. </a:t>
            </a:r>
            <a:r>
              <a:rPr kumimoji="1" lang="en-US" altLang="ja-JP" sz="1200" i="1" dirty="0" smtClean="0"/>
              <a:t>The Sport Psychologist</a:t>
            </a:r>
            <a:r>
              <a:rPr kumimoji="1" lang="en-US" altLang="ja-JP" sz="1200" dirty="0" smtClean="0"/>
              <a:t>, 25, 177-189.</a:t>
            </a:r>
          </a:p>
          <a:p>
            <a:r>
              <a:rPr kumimoji="1" lang="en-US" altLang="ja-JP" sz="1200" dirty="0" smtClean="0"/>
              <a:t>Anderson, M. (2003). Embodied Cognition: A field Guide. </a:t>
            </a:r>
            <a:r>
              <a:rPr kumimoji="1" lang="en-US" altLang="ja-JP" sz="1200" i="1" dirty="0" smtClean="0"/>
              <a:t>Artificial Intelligence</a:t>
            </a:r>
            <a:r>
              <a:rPr kumimoji="1" lang="en-US" altLang="ja-JP" sz="1200" dirty="0" smtClean="0"/>
              <a:t>, 149, 91-130.</a:t>
            </a:r>
          </a:p>
          <a:p>
            <a:r>
              <a:rPr kumimoji="1" lang="en-US" altLang="ja-JP" sz="1200" dirty="0" smtClean="0"/>
              <a:t>Carney, D., Cuddy, A., Yap, A., </a:t>
            </a:r>
            <a:r>
              <a:rPr kumimoji="1" lang="en-US" altLang="ja-JP" sz="1200" dirty="0" smtClean="0"/>
              <a:t>(2010). </a:t>
            </a:r>
            <a:r>
              <a:rPr kumimoji="1" lang="en-US" altLang="ja-JP" sz="1200" dirty="0" smtClean="0"/>
              <a:t>Power </a:t>
            </a:r>
            <a:r>
              <a:rPr kumimoji="1" lang="en-US" altLang="ja-JP" sz="1200" dirty="0" smtClean="0"/>
              <a:t>Posing: Brief Nonverbal Displays Affect Neuroendocrine Levels and Risk Tolerance. </a:t>
            </a:r>
            <a:r>
              <a:rPr kumimoji="1" lang="en-US" altLang="ja-JP" sz="1200" i="1" dirty="0" smtClean="0"/>
              <a:t>Psychological Science</a:t>
            </a:r>
            <a:r>
              <a:rPr kumimoji="1" lang="en-US" altLang="ja-JP" sz="1200" dirty="0" smtClean="0"/>
              <a:t>, 21(10), 1363-1368.</a:t>
            </a:r>
          </a:p>
          <a:p>
            <a:r>
              <a:rPr kumimoji="1" lang="en-US" altLang="ja-JP" sz="1200" dirty="0" err="1" smtClean="0"/>
              <a:t>Christoff</a:t>
            </a:r>
            <a:r>
              <a:rPr kumimoji="1" lang="en-US" altLang="ja-JP" sz="1200" dirty="0" smtClean="0"/>
              <a:t>, K., </a:t>
            </a:r>
            <a:r>
              <a:rPr kumimoji="1" lang="en-US" altLang="ja-JP" sz="1200" dirty="0" err="1" smtClean="0"/>
              <a:t>Cosmelli</a:t>
            </a:r>
            <a:r>
              <a:rPr kumimoji="1" lang="en-US" altLang="ja-JP" sz="1200" dirty="0" smtClean="0"/>
              <a:t>, D., Legrand, D. Thompson, E. (2011). </a:t>
            </a:r>
            <a:r>
              <a:rPr kumimoji="1" lang="en-US" altLang="ja-JP" sz="1200" dirty="0" smtClean="0"/>
              <a:t>Specifying the Self for Cognitive Neuroscience. </a:t>
            </a:r>
            <a:r>
              <a:rPr kumimoji="1" lang="en-US" altLang="ja-JP" sz="1200" i="1" dirty="0" smtClean="0"/>
              <a:t>Trends </a:t>
            </a:r>
            <a:r>
              <a:rPr kumimoji="1" lang="en-US" altLang="ja-JP" sz="1200" i="1" dirty="0" smtClean="0"/>
              <a:t>in Cognitive Sciences</a:t>
            </a:r>
            <a:r>
              <a:rPr kumimoji="1" lang="en-US" altLang="ja-JP" sz="1200" dirty="0" smtClean="0"/>
              <a:t>, 15(3), 104-112.</a:t>
            </a:r>
          </a:p>
          <a:p>
            <a:r>
              <a:rPr kumimoji="1" lang="en-US" altLang="ja-JP" sz="1200" dirty="0" err="1" smtClean="0"/>
              <a:t>Damasio</a:t>
            </a:r>
            <a:r>
              <a:rPr kumimoji="1" lang="en-US" altLang="ja-JP" sz="1200" dirty="0" smtClean="0"/>
              <a:t>, A., </a:t>
            </a:r>
            <a:r>
              <a:rPr kumimoji="1" lang="en-US" altLang="ja-JP" sz="1200" dirty="0" err="1" smtClean="0"/>
              <a:t>Carvalho</a:t>
            </a:r>
            <a:r>
              <a:rPr kumimoji="1" lang="en-US" altLang="ja-JP" sz="1200" dirty="0" smtClean="0"/>
              <a:t>, G. (2013). The Nature of Feelings: Evolutionary and Neurobiological Origins. </a:t>
            </a:r>
            <a:r>
              <a:rPr kumimoji="1" lang="en-US" altLang="ja-JP" sz="1200" i="1" dirty="0" smtClean="0"/>
              <a:t>Nature Reviews Neuroscience</a:t>
            </a:r>
            <a:r>
              <a:rPr kumimoji="1" lang="en-US" altLang="ja-JP" sz="1200" dirty="0" smtClean="0"/>
              <a:t>, 14, 143-152.</a:t>
            </a:r>
          </a:p>
          <a:p>
            <a:r>
              <a:rPr kumimoji="1" lang="en-US" altLang="ja-JP" sz="1200" dirty="0" err="1" smtClean="0"/>
              <a:t>Dor-Ziderman</a:t>
            </a:r>
            <a:r>
              <a:rPr kumimoji="1" lang="en-US" altLang="ja-JP" sz="1200" dirty="0" smtClean="0"/>
              <a:t>, Y. </a:t>
            </a:r>
            <a:r>
              <a:rPr kumimoji="1" lang="en-US" altLang="ja-JP" sz="1200" dirty="0" err="1" smtClean="0"/>
              <a:t>Berkovich-Ohana</a:t>
            </a:r>
            <a:r>
              <a:rPr kumimoji="1" lang="en-US" altLang="ja-JP" sz="1200" dirty="0" smtClean="0"/>
              <a:t>, A., </a:t>
            </a:r>
            <a:r>
              <a:rPr kumimoji="1" lang="en-US" altLang="ja-JP" sz="1200" dirty="0" err="1" smtClean="0"/>
              <a:t>Glicksohn</a:t>
            </a:r>
            <a:r>
              <a:rPr kumimoji="1" lang="en-US" altLang="ja-JP" sz="1200" dirty="0" smtClean="0"/>
              <a:t>, J., Goldstein, A. (2013). Mindfulness-induced selflessness: a MEG </a:t>
            </a:r>
            <a:r>
              <a:rPr kumimoji="1" lang="en-US" altLang="ja-JP" sz="1200" dirty="0" err="1" smtClean="0"/>
              <a:t>Neurophenomenological</a:t>
            </a:r>
            <a:r>
              <a:rPr kumimoji="1" lang="en-US" altLang="ja-JP" sz="1200" dirty="0" smtClean="0"/>
              <a:t> Study. </a:t>
            </a:r>
            <a:r>
              <a:rPr kumimoji="1" lang="en-US" altLang="ja-JP" sz="1200" i="1" dirty="0" smtClean="0"/>
              <a:t>Frontiers in Human Neuroscience</a:t>
            </a:r>
            <a:r>
              <a:rPr kumimoji="1" lang="en-US" altLang="ja-JP" sz="1200" dirty="0" smtClean="0"/>
              <a:t>, 7, 1-17.</a:t>
            </a:r>
          </a:p>
          <a:p>
            <a:r>
              <a:rPr kumimoji="1" lang="en-US" altLang="ja-JP" sz="1200" dirty="0" err="1" smtClean="0"/>
              <a:t>Farb</a:t>
            </a:r>
            <a:r>
              <a:rPr kumimoji="1" lang="en-US" altLang="ja-JP" sz="1200" dirty="0" smtClean="0"/>
              <a:t>, N., Segal, Z., </a:t>
            </a:r>
            <a:r>
              <a:rPr kumimoji="1" lang="en-US" altLang="ja-JP" sz="1200" dirty="0" err="1" smtClean="0"/>
              <a:t>Mayberg</a:t>
            </a:r>
            <a:r>
              <a:rPr kumimoji="1" lang="en-US" altLang="ja-JP" sz="1200" dirty="0" smtClean="0"/>
              <a:t>, H., Bean, J., McKeon, D., Fatima, Z., Anderson, A. (2007). Attending to the Present: Mindfulness Meditation Reveals Distinct Neural Modes of Self-reference. </a:t>
            </a:r>
            <a:r>
              <a:rPr kumimoji="1" lang="en-US" altLang="ja-JP" sz="1200" i="1" dirty="0" smtClean="0"/>
              <a:t>SCAN</a:t>
            </a:r>
            <a:r>
              <a:rPr kumimoji="1" lang="en-US" altLang="ja-JP" sz="1200" dirty="0" smtClean="0"/>
              <a:t>, 2, 313-322.</a:t>
            </a:r>
          </a:p>
          <a:p>
            <a:r>
              <a:rPr kumimoji="1" lang="en-US" altLang="ja-JP" sz="1200" dirty="0" err="1" smtClean="0"/>
              <a:t>Iacoboni</a:t>
            </a:r>
            <a:r>
              <a:rPr kumimoji="1" lang="en-US" altLang="ja-JP" sz="1200" dirty="0" smtClean="0"/>
              <a:t>, M. </a:t>
            </a:r>
            <a:r>
              <a:rPr kumimoji="1" lang="en-US" altLang="ja-JP" sz="1200" dirty="0" smtClean="0"/>
              <a:t>(2009). Imitation</a:t>
            </a:r>
            <a:r>
              <a:rPr kumimoji="1" lang="en-US" altLang="ja-JP" sz="1200" dirty="0" smtClean="0"/>
              <a:t>, Empathy, and Mirror Neurons. </a:t>
            </a:r>
            <a:r>
              <a:rPr kumimoji="1" lang="en-US" altLang="ja-JP" sz="1200" i="1" dirty="0" smtClean="0"/>
              <a:t>Annual </a:t>
            </a:r>
            <a:r>
              <a:rPr kumimoji="1" lang="en-US" altLang="ja-JP" sz="1200" i="1" dirty="0" smtClean="0"/>
              <a:t>Review Psychology</a:t>
            </a:r>
            <a:r>
              <a:rPr kumimoji="1" lang="en-US" altLang="ja-JP" sz="1200" dirty="0" smtClean="0"/>
              <a:t>, 60, 653-670.</a:t>
            </a:r>
          </a:p>
          <a:p>
            <a:r>
              <a:rPr kumimoji="1" lang="en-US" altLang="ja-JP" sz="1200" dirty="0" err="1" smtClean="0"/>
              <a:t>Knoblich</a:t>
            </a:r>
            <a:r>
              <a:rPr kumimoji="1" lang="en-US" altLang="ja-JP" sz="1200" dirty="0" smtClean="0"/>
              <a:t>, G., </a:t>
            </a:r>
            <a:r>
              <a:rPr kumimoji="1" lang="en-US" altLang="ja-JP" sz="1200" dirty="0" err="1" smtClean="0"/>
              <a:t>Flach</a:t>
            </a:r>
            <a:r>
              <a:rPr kumimoji="1" lang="en-US" altLang="ja-JP" sz="1200" dirty="0" smtClean="0"/>
              <a:t>, R. (2003). Action Identity: Evidence From Self-Recognition, Prediction, and Coordination. </a:t>
            </a:r>
            <a:r>
              <a:rPr kumimoji="1" lang="en-US" altLang="ja-JP" sz="1200" i="1" dirty="0" smtClean="0"/>
              <a:t>Consciousness and Cognition</a:t>
            </a:r>
            <a:r>
              <a:rPr kumimoji="1" lang="en-US" altLang="ja-JP" sz="1200" dirty="0" smtClean="0"/>
              <a:t>, 12, 620-632.</a:t>
            </a:r>
          </a:p>
          <a:p>
            <a:r>
              <a:rPr kumimoji="1" lang="en-US" altLang="ja-JP" sz="1200" dirty="0" err="1" smtClean="0"/>
              <a:t>Mrazek</a:t>
            </a:r>
            <a:r>
              <a:rPr kumimoji="1" lang="en-US" altLang="ja-JP" sz="1200" dirty="0" smtClean="0"/>
              <a:t>, M., Smallwood, J., </a:t>
            </a:r>
            <a:r>
              <a:rPr kumimoji="1" lang="en-US" altLang="ja-JP" sz="1200" dirty="0" err="1" smtClean="0"/>
              <a:t>Schooler</a:t>
            </a:r>
            <a:r>
              <a:rPr kumimoji="1" lang="en-US" altLang="ja-JP" sz="1200" dirty="0" smtClean="0"/>
              <a:t>, J. (2012). Mindfulness and Mind-Wandering: Finding Convergence Through Opposing Constructs. </a:t>
            </a:r>
            <a:r>
              <a:rPr kumimoji="1" lang="en-US" altLang="ja-JP" sz="1200" i="1" dirty="0" smtClean="0"/>
              <a:t>Emotion</a:t>
            </a:r>
            <a:r>
              <a:rPr kumimoji="1" lang="en-US" altLang="ja-JP" sz="1200" dirty="0" smtClean="0"/>
              <a:t> (Online), 1, 1-7.</a:t>
            </a:r>
          </a:p>
          <a:p>
            <a:r>
              <a:rPr kumimoji="1" lang="en-US" altLang="ja-JP" sz="1200" dirty="0" smtClean="0"/>
              <a:t>Murray, R., </a:t>
            </a:r>
            <a:r>
              <a:rPr kumimoji="1" lang="en-US" altLang="ja-JP" sz="1200" dirty="0" err="1" smtClean="0"/>
              <a:t>Debbane</a:t>
            </a:r>
            <a:r>
              <a:rPr kumimoji="1" lang="en-US" altLang="ja-JP" sz="1200" dirty="0" smtClean="0"/>
              <a:t>, M., Fox, P., </a:t>
            </a:r>
            <a:r>
              <a:rPr kumimoji="1" lang="en-US" altLang="ja-JP" sz="1200" dirty="0" err="1" smtClean="0"/>
              <a:t>Bzdok</a:t>
            </a:r>
            <a:r>
              <a:rPr kumimoji="1" lang="en-US" altLang="ja-JP" sz="1200" dirty="0" smtClean="0"/>
              <a:t>, D., </a:t>
            </a:r>
            <a:r>
              <a:rPr kumimoji="1" lang="en-US" altLang="ja-JP" sz="1200" dirty="0" err="1" smtClean="0"/>
              <a:t>Eickhoff</a:t>
            </a:r>
            <a:r>
              <a:rPr kumimoji="1" lang="en-US" altLang="ja-JP" sz="1200" dirty="0" smtClean="0"/>
              <a:t>, S. </a:t>
            </a:r>
            <a:r>
              <a:rPr kumimoji="1" lang="en-US" altLang="ja-JP" sz="1200" smtClean="0"/>
              <a:t>(2015). </a:t>
            </a:r>
            <a:r>
              <a:rPr kumimoji="1" lang="en-US" altLang="ja-JP" sz="1200" dirty="0" smtClean="0"/>
              <a:t>Functional </a:t>
            </a:r>
            <a:r>
              <a:rPr kumimoji="1" lang="en-US" altLang="ja-JP" sz="1200" dirty="0" smtClean="0"/>
              <a:t>Connectivity Mapping of Regions Associated with Self- and Other-Processing. </a:t>
            </a:r>
            <a:r>
              <a:rPr kumimoji="1" lang="en-US" altLang="ja-JP" sz="1200" i="1" dirty="0" smtClean="0"/>
              <a:t>Human Brain Mapping</a:t>
            </a:r>
            <a:r>
              <a:rPr kumimoji="1" lang="en-US" altLang="ja-JP" sz="1200" dirty="0" smtClean="0"/>
              <a:t>, 1, 1-21.</a:t>
            </a:r>
          </a:p>
          <a:p>
            <a:r>
              <a:rPr kumimoji="1" lang="en-US" altLang="ja-JP" sz="1200" dirty="0" err="1" smtClean="0"/>
              <a:t>Punpeng</a:t>
            </a:r>
            <a:r>
              <a:rPr kumimoji="1" lang="en-US" altLang="ja-JP" sz="1200" dirty="0" smtClean="0"/>
              <a:t>, G. (2012). Meditation in Motion to Mindfulness in Performance: a Psychological Approach to Actor Training for Thai Undergraduate Drama </a:t>
            </a:r>
            <a:r>
              <a:rPr kumimoji="1" lang="en-US" altLang="ja-JP" sz="1200" dirty="0" err="1" smtClean="0"/>
              <a:t>Programmes</a:t>
            </a:r>
            <a:r>
              <a:rPr kumimoji="1" lang="en-US" altLang="ja-JP" sz="1200" dirty="0" smtClean="0"/>
              <a:t> (Unpublished doctoral dissertation). University of Exeter, Exeter.</a:t>
            </a:r>
          </a:p>
          <a:p>
            <a:r>
              <a:rPr kumimoji="1" lang="en-US" altLang="ja-JP" sz="1200" dirty="0" err="1" smtClean="0"/>
              <a:t>Semple</a:t>
            </a:r>
            <a:r>
              <a:rPr kumimoji="1" lang="en-US" altLang="ja-JP" sz="1200" dirty="0" smtClean="0"/>
              <a:t>, R. (2010). Does Mindfulness Meditation Enhance Attention? A Randomized Controlled Trial. </a:t>
            </a:r>
            <a:r>
              <a:rPr kumimoji="1" lang="en-US" altLang="ja-JP" sz="1200" i="1" dirty="0" smtClean="0"/>
              <a:t>Mindfulness</a:t>
            </a:r>
            <a:r>
              <a:rPr kumimoji="1" lang="en-US" altLang="ja-JP" sz="1200" dirty="0" smtClean="0"/>
              <a:t>, 1, 121-130.</a:t>
            </a:r>
          </a:p>
          <a:p>
            <a:r>
              <a:rPr kumimoji="1" lang="en-US" altLang="ja-JP" sz="1200" dirty="0" err="1" smtClean="0"/>
              <a:t>Spunt</a:t>
            </a:r>
            <a:r>
              <a:rPr kumimoji="1" lang="en-US" altLang="ja-JP" sz="1200" dirty="0" smtClean="0"/>
              <a:t>, R., Meyer, M., Lieberman, M. </a:t>
            </a:r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(2015). The Default Mode of Human Brain Function Primes the Intentional  Stance. </a:t>
            </a:r>
            <a:r>
              <a:rPr kumimoji="1" lang="en-US" altLang="ja-JP" sz="1200" i="1" dirty="0" smtClean="0"/>
              <a:t>Journal of Cognitive Neuroscience</a:t>
            </a:r>
            <a:r>
              <a:rPr kumimoji="1" lang="en-US" altLang="ja-JP" sz="1200" dirty="0" smtClean="0"/>
              <a:t>, 27(6), 1116-1124.</a:t>
            </a:r>
          </a:p>
        </p:txBody>
      </p:sp>
    </p:spTree>
    <p:extLst>
      <p:ext uri="{BB962C8B-B14F-4D97-AF65-F5344CB8AC3E}">
        <p14:creationId xmlns:p14="http://schemas.microsoft.com/office/powerpoint/2010/main" val="35060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5693</TotalTime>
  <Words>685</Words>
  <Application>Microsoft Office PowerPoint</Application>
  <PresentationFormat>画面に合わせる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Theme</vt:lpstr>
      <vt:lpstr>Motion – Perception – Motion: Dance &amp; Mental States</vt:lpstr>
      <vt:lpstr>Japanese Training Philosophy</vt:lpstr>
      <vt:lpstr>Embodied Cognition</vt:lpstr>
      <vt:lpstr>Eastern Meditation</vt:lpstr>
      <vt:lpstr>‘Flow’ in Sports</vt:lpstr>
      <vt:lpstr>Neurology of ‘Self’</vt:lpstr>
      <vt:lpstr>Self-Less ‘Flow’</vt:lpstr>
      <vt:lpstr>Further Questions &amp; Research Plan</vt:lpstr>
      <vt:lpstr>List of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Motion – Perception – Motion Cycle</dc:title>
  <dc:creator>student</dc:creator>
  <cp:lastModifiedBy>Aska</cp:lastModifiedBy>
  <cp:revision>117</cp:revision>
  <dcterms:created xsi:type="dcterms:W3CDTF">2015-06-04T14:12:47Z</dcterms:created>
  <dcterms:modified xsi:type="dcterms:W3CDTF">2015-06-16T13:00:34Z</dcterms:modified>
</cp:coreProperties>
</file>